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92" r:id="rId7"/>
    <p:sldId id="262" r:id="rId8"/>
    <p:sldId id="261" r:id="rId9"/>
    <p:sldId id="263" r:id="rId10"/>
    <p:sldId id="312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3" r:id="rId29"/>
    <p:sldId id="282" r:id="rId30"/>
    <p:sldId id="298" r:id="rId31"/>
    <p:sldId id="284" r:id="rId32"/>
    <p:sldId id="290" r:id="rId33"/>
    <p:sldId id="286" r:id="rId34"/>
    <p:sldId id="299" r:id="rId35"/>
    <p:sldId id="300" r:id="rId36"/>
    <p:sldId id="260" r:id="rId37"/>
    <p:sldId id="302" r:id="rId38"/>
    <p:sldId id="303" r:id="rId39"/>
    <p:sldId id="305" r:id="rId40"/>
    <p:sldId id="304" r:id="rId41"/>
    <p:sldId id="307" r:id="rId42"/>
    <p:sldId id="306" r:id="rId43"/>
    <p:sldId id="308" r:id="rId44"/>
    <p:sldId id="309" r:id="rId45"/>
    <p:sldId id="313" r:id="rId4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C5B"/>
    <a:srgbClr val="82AF81"/>
    <a:srgbClr val="2F668B"/>
    <a:srgbClr val="5896C3"/>
    <a:srgbClr val="F5AF2E"/>
    <a:srgbClr val="F6B7C4"/>
    <a:srgbClr val="EC627E"/>
    <a:srgbClr val="B15751"/>
    <a:srgbClr val="5897C4"/>
    <a:srgbClr val="0A7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509"/>
      </p:cViewPr>
      <p:guideLst>
        <p:guide orient="horz" pos="1071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020%20ICVU\03%20Tablas\20201124%20ICVU_2011_2020_versi&#243;n%20original_mismo%20peso%20(ponderaci&#243;n%20experto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anmartin\Desktop\GERENCIA%20DE%20ESTUDIOS\ESTUDIOS%20EXTERNOS\ICVU\2020\20201210%20TABLAS%20ICVU%202011-2020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inojosa\Desktop\TABLAS%20ICVU\20201203%20TABLAS%20ICVU%202011-202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uro\Dropbox\Mi%20Mac%20(Master.local)\Downloads\Hacinamiento%20hogares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uro\Dropbox\Mi%20Mac%20(Master.local)\Downloads\Indicadores%20ICVU%202011-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uro\Dropbox\Mi%20Mac%20(Master.local)\Downloads\Indicadores%20ICVU%202011-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500" b="1" baseline="0" dirty="0">
                <a:solidFill>
                  <a:schemeClr val="tx1"/>
                </a:solidFill>
                <a:latin typeface="+mn-lt"/>
              </a:rPr>
              <a:t>Comunas por nivel ICVU 2011 - 2020</a:t>
            </a:r>
            <a:endParaRPr lang="es-CL" sz="1500" b="1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"/>
          <c:y val="1.6568569868634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'COMUNAS_POB.'!$J$29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0A7E5B"/>
            </a:solidFill>
            <a:ln>
              <a:noFill/>
            </a:ln>
            <a:effectLst/>
          </c:spPr>
          <c:invertIfNegative val="0"/>
          <c:cat>
            <c:numRef>
              <c:f>'COMUNAS_POB.'!$I$30:$I$39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'COMUNAS_POB.'!$J$30:$J$39</c:f>
              <c:numCache>
                <c:formatCode>0%</c:formatCode>
                <c:ptCount val="10"/>
                <c:pt idx="0">
                  <c:v>0.2318840579710145</c:v>
                </c:pt>
                <c:pt idx="1">
                  <c:v>0.15942028985507245</c:v>
                </c:pt>
                <c:pt idx="2">
                  <c:v>0.19354838709677419</c:v>
                </c:pt>
                <c:pt idx="3">
                  <c:v>0.26881720430107525</c:v>
                </c:pt>
                <c:pt idx="4">
                  <c:v>0.27956989247311825</c:v>
                </c:pt>
                <c:pt idx="5">
                  <c:v>0.24731182795698925</c:v>
                </c:pt>
                <c:pt idx="6">
                  <c:v>0.24731182795698925</c:v>
                </c:pt>
                <c:pt idx="7">
                  <c:v>0.18279569892473119</c:v>
                </c:pt>
                <c:pt idx="8">
                  <c:v>0.19191919191919191</c:v>
                </c:pt>
                <c:pt idx="9">
                  <c:v>0.17171717171717171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E-488C-88F6-251083B65FF0}"/>
            </c:ext>
          </c:extLst>
        </c:ser>
        <c:ser>
          <c:idx val="1"/>
          <c:order val="1"/>
          <c:tx>
            <c:strRef>
              <c:f>'COMUNAS_POB.'!$K$29</c:f>
              <c:strCache>
                <c:ptCount val="1"/>
                <c:pt idx="0">
                  <c:v>MEDIO ALTO</c:v>
                </c:pt>
              </c:strCache>
            </c:strRef>
          </c:tx>
          <c:spPr>
            <a:solidFill>
              <a:srgbClr val="82AF81"/>
            </a:solidFill>
            <a:ln>
              <a:noFill/>
            </a:ln>
            <a:effectLst/>
          </c:spPr>
          <c:invertIfNegative val="0"/>
          <c:cat>
            <c:numRef>
              <c:f>'COMUNAS_POB.'!$I$30:$I$39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'COMUNAS_POB.'!$K$30:$K$39</c:f>
              <c:numCache>
                <c:formatCode>0%</c:formatCode>
                <c:ptCount val="10"/>
                <c:pt idx="0">
                  <c:v>0.18840579710144928</c:v>
                </c:pt>
                <c:pt idx="1">
                  <c:v>0.2608695652173913</c:v>
                </c:pt>
                <c:pt idx="2">
                  <c:v>0.19354838709677419</c:v>
                </c:pt>
                <c:pt idx="3">
                  <c:v>0.18279569892473119</c:v>
                </c:pt>
                <c:pt idx="4">
                  <c:v>0.23655913978494625</c:v>
                </c:pt>
                <c:pt idx="5">
                  <c:v>0.22580645161290322</c:v>
                </c:pt>
                <c:pt idx="6">
                  <c:v>0.19354838709677419</c:v>
                </c:pt>
                <c:pt idx="7">
                  <c:v>0.20430107526881722</c:v>
                </c:pt>
                <c:pt idx="8">
                  <c:v>0.22222222222222221</c:v>
                </c:pt>
                <c:pt idx="9">
                  <c:v>0.25252525252525254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CE-488C-88F6-251083B65FF0}"/>
            </c:ext>
          </c:extLst>
        </c:ser>
        <c:ser>
          <c:idx val="2"/>
          <c:order val="2"/>
          <c:tx>
            <c:strRef>
              <c:f>'COMUNAS_POB.'!$L$29</c:f>
              <c:strCache>
                <c:ptCount val="1"/>
                <c:pt idx="0">
                  <c:v>MEDIO BAJO</c:v>
                </c:pt>
              </c:strCache>
            </c:strRef>
          </c:tx>
          <c:spPr>
            <a:solidFill>
              <a:srgbClr val="F6B7C4"/>
            </a:solidFill>
            <a:ln>
              <a:noFill/>
            </a:ln>
            <a:effectLst/>
          </c:spPr>
          <c:invertIfNegative val="0"/>
          <c:cat>
            <c:numRef>
              <c:f>'COMUNAS_POB.'!$I$30:$I$39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'COMUNAS_POB.'!$L$30:$L$39</c:f>
              <c:numCache>
                <c:formatCode>0%</c:formatCode>
                <c:ptCount val="10"/>
                <c:pt idx="0">
                  <c:v>0.3188405797101449</c:v>
                </c:pt>
                <c:pt idx="1">
                  <c:v>0.27536231884057971</c:v>
                </c:pt>
                <c:pt idx="2">
                  <c:v>0.32258064516129031</c:v>
                </c:pt>
                <c:pt idx="3">
                  <c:v>0.25806451612903225</c:v>
                </c:pt>
                <c:pt idx="4">
                  <c:v>0.22580645161290322</c:v>
                </c:pt>
                <c:pt idx="5">
                  <c:v>0.19354838709677419</c:v>
                </c:pt>
                <c:pt idx="6">
                  <c:v>0.24731182795698925</c:v>
                </c:pt>
                <c:pt idx="7">
                  <c:v>0.22580645161290322</c:v>
                </c:pt>
                <c:pt idx="8">
                  <c:v>0.21212121212121213</c:v>
                </c:pt>
                <c:pt idx="9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CE-488C-88F6-251083B65FF0}"/>
            </c:ext>
          </c:extLst>
        </c:ser>
        <c:ser>
          <c:idx val="3"/>
          <c:order val="3"/>
          <c:tx>
            <c:strRef>
              <c:f>'COMUNAS_POB.'!$M$29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rgbClr val="EC627E"/>
            </a:solidFill>
            <a:ln>
              <a:noFill/>
            </a:ln>
            <a:effectLst/>
          </c:spPr>
          <c:invertIfNegative val="0"/>
          <c:cat>
            <c:numRef>
              <c:f>'COMUNAS_POB.'!$I$30:$I$39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'COMUNAS_POB.'!$M$30:$M$39</c:f>
              <c:numCache>
                <c:formatCode>0%</c:formatCode>
                <c:ptCount val="10"/>
                <c:pt idx="0">
                  <c:v>0.2608695652173913</c:v>
                </c:pt>
                <c:pt idx="1">
                  <c:v>0.30434782608695654</c:v>
                </c:pt>
                <c:pt idx="2">
                  <c:v>0.29032258064516131</c:v>
                </c:pt>
                <c:pt idx="3">
                  <c:v>0.29032258064516131</c:v>
                </c:pt>
                <c:pt idx="4">
                  <c:v>0.25806451612903225</c:v>
                </c:pt>
                <c:pt idx="5">
                  <c:v>0.33333333333333331</c:v>
                </c:pt>
                <c:pt idx="6">
                  <c:v>0.31182795698924731</c:v>
                </c:pt>
                <c:pt idx="7">
                  <c:v>0.38709677419354838</c:v>
                </c:pt>
                <c:pt idx="8">
                  <c:v>0.37373737373737376</c:v>
                </c:pt>
                <c:pt idx="9">
                  <c:v>0.39393939393939392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CE-488C-88F6-251083B65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935984"/>
        <c:axId val="1647448240"/>
      </c:barChart>
      <c:catAx>
        <c:axId val="12619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47448240"/>
        <c:crosses val="autoZero"/>
        <c:auto val="1"/>
        <c:lblAlgn val="ctr"/>
        <c:lblOffset val="100"/>
        <c:noMultiLvlLbl val="0"/>
      </c:catAx>
      <c:valAx>
        <c:axId val="164744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193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Arial Nova Light" panose="020B030402020202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comunas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Hoja7!$B$28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5AF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Hoja7!$A$174:$A$177</c:f>
              <c:strCache>
                <c:ptCount val="4"/>
                <c:pt idx="0">
                  <c:v>ALTO</c:v>
                </c:pt>
                <c:pt idx="1">
                  <c:v>MEDIO ALTO</c:v>
                </c:pt>
                <c:pt idx="2">
                  <c:v>MEDIO BAJO</c:v>
                </c:pt>
                <c:pt idx="3">
                  <c:v>BAJO</c:v>
                </c:pt>
              </c:strCache>
            </c:strRef>
          </c:cat>
          <c:val>
            <c:numRef>
              <c:f>Hoja7!$B$174:$B$177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0-4C29-A94A-5A26497B48D5}"/>
            </c:ext>
          </c:extLst>
        </c:ser>
        <c:ser>
          <c:idx val="1"/>
          <c:order val="1"/>
          <c:tx>
            <c:strRef>
              <c:f>Hoja7!$C$28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896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Hoja7!$A$174:$A$177</c:f>
              <c:strCache>
                <c:ptCount val="4"/>
                <c:pt idx="0">
                  <c:v>ALTO</c:v>
                </c:pt>
                <c:pt idx="1">
                  <c:v>MEDIO ALTO</c:v>
                </c:pt>
                <c:pt idx="2">
                  <c:v>MEDIO BAJO</c:v>
                </c:pt>
                <c:pt idx="3">
                  <c:v>BAJO</c:v>
                </c:pt>
              </c:strCache>
            </c:strRef>
          </c:cat>
          <c:val>
            <c:numRef>
              <c:f>Hoja7!$C$174:$C$177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  <c:pt idx="2">
                  <c:v>18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B0-4C29-A94A-5A26497B48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009648"/>
        <c:axId val="1590980320"/>
      </c:barChart>
      <c:catAx>
        <c:axId val="155000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90980320"/>
        <c:crosses val="autoZero"/>
        <c:auto val="1"/>
        <c:lblAlgn val="ctr"/>
        <c:lblOffset val="100"/>
        <c:noMultiLvlLbl val="0"/>
      </c:catAx>
      <c:valAx>
        <c:axId val="159098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5000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8402935497636"/>
          <c:y val="9.2515179247082746E-2"/>
          <c:w val="0.80486755084945427"/>
          <c:h val="0.832407749208574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Hoja6!$A$30</c:f>
              <c:strCache>
                <c:ptCount val="1"/>
                <c:pt idx="0">
                  <c:v>CONDICIONES LABORALES</c:v>
                </c:pt>
              </c:strCache>
            </c:strRef>
          </c:tx>
          <c:spPr>
            <a:solidFill>
              <a:srgbClr val="5897C4"/>
            </a:solidFill>
            <a:ln>
              <a:noFill/>
            </a:ln>
            <a:effectLst/>
          </c:spPr>
          <c:invertIfNegative val="0"/>
          <c:cat>
            <c:numRef>
              <c:f>Hoja6!$B$29</c:f>
              <c:numCache>
                <c:formatCode>0</c:formatCode>
                <c:ptCount val="1"/>
                <c:pt idx="0">
                  <c:v>2020</c:v>
                </c:pt>
              </c:numCache>
            </c:numRef>
          </c:cat>
          <c:val>
            <c:numRef>
              <c:f>Hoja6!$B$30</c:f>
              <c:numCache>
                <c:formatCode>0.00</c:formatCode>
                <c:ptCount val="1"/>
                <c:pt idx="0">
                  <c:v>0.21912828522678973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5-46C9-B829-3FF51BD4E633}"/>
            </c:ext>
          </c:extLst>
        </c:ser>
        <c:ser>
          <c:idx val="1"/>
          <c:order val="1"/>
          <c:tx>
            <c:strRef>
              <c:f>Hoja6!$A$31</c:f>
              <c:strCache>
                <c:ptCount val="1"/>
                <c:pt idx="0">
                  <c:v>AMBIENTE DE NEGOCIOS</c:v>
                </c:pt>
              </c:strCache>
            </c:strRef>
          </c:tx>
          <c:spPr>
            <a:solidFill>
              <a:srgbClr val="EC627E"/>
            </a:solidFill>
            <a:ln>
              <a:noFill/>
            </a:ln>
            <a:effectLst/>
          </c:spPr>
          <c:invertIfNegative val="0"/>
          <c:cat>
            <c:numRef>
              <c:f>Hoja6!$B$29</c:f>
              <c:numCache>
                <c:formatCode>0</c:formatCode>
                <c:ptCount val="1"/>
                <c:pt idx="0">
                  <c:v>2020</c:v>
                </c:pt>
              </c:numCache>
            </c:numRef>
          </c:cat>
          <c:val>
            <c:numRef>
              <c:f>Hoja6!$B$31</c:f>
              <c:numCache>
                <c:formatCode>0.00</c:formatCode>
                <c:ptCount val="1"/>
                <c:pt idx="0">
                  <c:v>0.35398143905826451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5-46C9-B829-3FF51BD4E633}"/>
            </c:ext>
          </c:extLst>
        </c:ser>
        <c:ser>
          <c:idx val="2"/>
          <c:order val="2"/>
          <c:tx>
            <c:strRef>
              <c:f>Hoja6!$A$32</c:f>
              <c:strCache>
                <c:ptCount val="1"/>
                <c:pt idx="0">
                  <c:v>CONDICIONES SOCIOCULTURALES</c:v>
                </c:pt>
              </c:strCache>
            </c:strRef>
          </c:tx>
          <c:spPr>
            <a:solidFill>
              <a:srgbClr val="2F668B"/>
            </a:solidFill>
            <a:ln>
              <a:noFill/>
            </a:ln>
            <a:effectLst/>
          </c:spPr>
          <c:invertIfNegative val="0"/>
          <c:cat>
            <c:numRef>
              <c:f>Hoja6!$B$29</c:f>
              <c:numCache>
                <c:formatCode>0</c:formatCode>
                <c:ptCount val="1"/>
                <c:pt idx="0">
                  <c:v>2020</c:v>
                </c:pt>
              </c:numCache>
            </c:numRef>
          </c:cat>
          <c:val>
            <c:numRef>
              <c:f>Hoja6!$B$32</c:f>
              <c:numCache>
                <c:formatCode>0.00</c:formatCode>
                <c:ptCount val="1"/>
                <c:pt idx="0">
                  <c:v>0.26168859389005633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5-46C9-B829-3FF51BD4E633}"/>
            </c:ext>
          </c:extLst>
        </c:ser>
        <c:ser>
          <c:idx val="3"/>
          <c:order val="3"/>
          <c:tx>
            <c:strRef>
              <c:f>Hoja6!$A$33</c:f>
              <c:strCache>
                <c:ptCount val="1"/>
                <c:pt idx="0">
                  <c:v>CONECTIVIDAD Y MOVILIDAD</c:v>
                </c:pt>
              </c:strCache>
            </c:strRef>
          </c:tx>
          <c:spPr>
            <a:solidFill>
              <a:srgbClr val="82AF81"/>
            </a:solidFill>
            <a:ln>
              <a:noFill/>
            </a:ln>
            <a:effectLst/>
          </c:spPr>
          <c:invertIfNegative val="0"/>
          <c:cat>
            <c:numRef>
              <c:f>Hoja6!$B$29</c:f>
              <c:numCache>
                <c:formatCode>0</c:formatCode>
                <c:ptCount val="1"/>
                <c:pt idx="0">
                  <c:v>2020</c:v>
                </c:pt>
              </c:numCache>
            </c:numRef>
          </c:cat>
          <c:val>
            <c:numRef>
              <c:f>Hoja6!$B$33</c:f>
              <c:numCache>
                <c:formatCode>0.00</c:formatCode>
                <c:ptCount val="1"/>
                <c:pt idx="0">
                  <c:v>0.19746580791704413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D5-46C9-B829-3FF51BD4E633}"/>
            </c:ext>
          </c:extLst>
        </c:ser>
        <c:ser>
          <c:idx val="4"/>
          <c:order val="4"/>
          <c:tx>
            <c:strRef>
              <c:f>Hoja6!$A$34</c:f>
              <c:strCache>
                <c:ptCount val="1"/>
                <c:pt idx="0">
                  <c:v>SALUD Y MEDIO AMBIENTE</c:v>
                </c:pt>
              </c:strCache>
            </c:strRef>
          </c:tx>
          <c:spPr>
            <a:solidFill>
              <a:srgbClr val="0C7C5B"/>
            </a:solidFill>
            <a:ln>
              <a:noFill/>
            </a:ln>
            <a:effectLst/>
          </c:spPr>
          <c:invertIfNegative val="0"/>
          <c:cat>
            <c:numRef>
              <c:f>Hoja6!$B$29</c:f>
              <c:numCache>
                <c:formatCode>0</c:formatCode>
                <c:ptCount val="1"/>
                <c:pt idx="0">
                  <c:v>2020</c:v>
                </c:pt>
              </c:numCache>
            </c:numRef>
          </c:cat>
          <c:val>
            <c:numRef>
              <c:f>Hoja6!$B$34</c:f>
              <c:numCache>
                <c:formatCode>0.00</c:formatCode>
                <c:ptCount val="1"/>
                <c:pt idx="0">
                  <c:v>0.13448856434490206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D5-46C9-B829-3FF51BD4E633}"/>
            </c:ext>
          </c:extLst>
        </c:ser>
        <c:ser>
          <c:idx val="5"/>
          <c:order val="5"/>
          <c:tx>
            <c:strRef>
              <c:f>Hoja6!$A$35</c:f>
              <c:strCache>
                <c:ptCount val="1"/>
                <c:pt idx="0">
                  <c:v>VIVIENDA Y ENTORNO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5AF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5D5-46C9-B829-3FF51BD4E633}"/>
              </c:ext>
            </c:extLst>
          </c:dPt>
          <c:cat>
            <c:numRef>
              <c:f>Hoja6!$B$29</c:f>
              <c:numCache>
                <c:formatCode>0</c:formatCode>
                <c:ptCount val="1"/>
                <c:pt idx="0">
                  <c:v>2020</c:v>
                </c:pt>
              </c:numCache>
            </c:numRef>
          </c:cat>
          <c:val>
            <c:numRef>
              <c:f>Hoja6!$B$35</c:f>
              <c:numCache>
                <c:formatCode>0.00</c:formatCode>
                <c:ptCount val="1"/>
                <c:pt idx="0">
                  <c:v>0.47691132383914814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D5-46C9-B829-3FF51BD4E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653144751"/>
        <c:axId val="1343144927"/>
      </c:barChart>
      <c:catAx>
        <c:axId val="1653144751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43144927"/>
        <c:crosses val="autoZero"/>
        <c:auto val="1"/>
        <c:lblAlgn val="ctr"/>
        <c:lblOffset val="100"/>
        <c:noMultiLvlLbl val="0"/>
      </c:catAx>
      <c:valAx>
        <c:axId val="134314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5314475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+mn-lt"/>
        </a:defRPr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ICVU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B-45FE-B054-57BFB4892285}"/>
              </c:ext>
            </c:extLst>
          </c:dPt>
          <c:dPt>
            <c:idx val="1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2B-45FE-B054-57BFB4892285}"/>
              </c:ext>
            </c:extLst>
          </c:dPt>
          <c:dPt>
            <c:idx val="2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2B-45FE-B054-57BFB4892285}"/>
              </c:ext>
            </c:extLst>
          </c:dPt>
          <c:dPt>
            <c:idx val="3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2B-45FE-B054-57BFB4892285}"/>
              </c:ext>
            </c:extLst>
          </c:dPt>
          <c:dPt>
            <c:idx val="4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2B-45FE-B054-57BFB4892285}"/>
              </c:ext>
            </c:extLst>
          </c:dPt>
          <c:dPt>
            <c:idx val="5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2B-45FE-B054-57BFB4892285}"/>
              </c:ext>
            </c:extLst>
          </c:dPt>
          <c:dPt>
            <c:idx val="6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2B-45FE-B054-57BFB4892285}"/>
              </c:ext>
            </c:extLst>
          </c:dPt>
          <c:dPt>
            <c:idx val="7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2B-45FE-B054-57BFB4892285}"/>
              </c:ext>
            </c:extLst>
          </c:dPt>
          <c:dPt>
            <c:idx val="8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2B-45FE-B054-57BFB4892285}"/>
              </c:ext>
            </c:extLst>
          </c:dPt>
          <c:dPt>
            <c:idx val="9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F2B-45FE-B054-57BFB4892285}"/>
              </c:ext>
            </c:extLst>
          </c:dPt>
          <c:dPt>
            <c:idx val="10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F2B-45FE-B054-57BFB4892285}"/>
              </c:ext>
            </c:extLst>
          </c:dPt>
          <c:dPt>
            <c:idx val="11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F2B-45FE-B054-57BFB4892285}"/>
              </c:ext>
            </c:extLst>
          </c:dPt>
          <c:dPt>
            <c:idx val="12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F2B-45FE-B054-57BFB4892285}"/>
              </c:ext>
            </c:extLst>
          </c:dPt>
          <c:dPt>
            <c:idx val="13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F2B-45FE-B054-57BFB4892285}"/>
              </c:ext>
            </c:extLst>
          </c:dPt>
          <c:dPt>
            <c:idx val="14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F2B-45FE-B054-57BFB4892285}"/>
              </c:ext>
            </c:extLst>
          </c:dPt>
          <c:dPt>
            <c:idx val="15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F2B-45FE-B054-57BFB4892285}"/>
              </c:ext>
            </c:extLst>
          </c:dPt>
          <c:dPt>
            <c:idx val="16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F2B-45FE-B054-57BFB4892285}"/>
              </c:ext>
            </c:extLst>
          </c:dPt>
          <c:dPt>
            <c:idx val="1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F2B-45FE-B054-57BFB4892285}"/>
              </c:ext>
            </c:extLst>
          </c:dPt>
          <c:dPt>
            <c:idx val="1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F2B-45FE-B054-57BFB4892285}"/>
              </c:ext>
            </c:extLst>
          </c:dPt>
          <c:dPt>
            <c:idx val="1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F2B-45FE-B054-57BFB4892285}"/>
              </c:ext>
            </c:extLst>
          </c:dPt>
          <c:dPt>
            <c:idx val="2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F2B-45FE-B054-57BFB4892285}"/>
              </c:ext>
            </c:extLst>
          </c:dPt>
          <c:dPt>
            <c:idx val="2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F2B-45FE-B054-57BFB4892285}"/>
              </c:ext>
            </c:extLst>
          </c:dPt>
          <c:dPt>
            <c:idx val="2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F2B-45FE-B054-57BFB4892285}"/>
              </c:ext>
            </c:extLst>
          </c:dPt>
          <c:dPt>
            <c:idx val="2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F2B-45FE-B054-57BFB4892285}"/>
              </c:ext>
            </c:extLst>
          </c:dPt>
          <c:dPt>
            <c:idx val="2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F2B-45FE-B054-57BFB4892285}"/>
              </c:ext>
            </c:extLst>
          </c:dPt>
          <c:dPt>
            <c:idx val="2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F2B-45FE-B054-57BFB4892285}"/>
              </c:ext>
            </c:extLst>
          </c:dPt>
          <c:dPt>
            <c:idx val="2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7F2B-45FE-B054-57BFB4892285}"/>
              </c:ext>
            </c:extLst>
          </c:dPt>
          <c:dPt>
            <c:idx val="2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7F2B-45FE-B054-57BFB4892285}"/>
              </c:ext>
            </c:extLst>
          </c:dPt>
          <c:dPt>
            <c:idx val="2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7F2B-45FE-B054-57BFB4892285}"/>
              </c:ext>
            </c:extLst>
          </c:dPt>
          <c:dPt>
            <c:idx val="2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7F2B-45FE-B054-57BFB4892285}"/>
              </c:ext>
            </c:extLst>
          </c:dPt>
          <c:dPt>
            <c:idx val="3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7F2B-45FE-B054-57BFB4892285}"/>
              </c:ext>
            </c:extLst>
          </c:dPt>
          <c:dPt>
            <c:idx val="3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7F2B-45FE-B054-57BFB4892285}"/>
              </c:ext>
            </c:extLst>
          </c:dPt>
          <c:dPt>
            <c:idx val="3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7F2B-45FE-B054-57BFB4892285}"/>
              </c:ext>
            </c:extLst>
          </c:dPt>
          <c:dPt>
            <c:idx val="3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7F2B-45FE-B054-57BFB4892285}"/>
              </c:ext>
            </c:extLst>
          </c:dPt>
          <c:dPt>
            <c:idx val="3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7F2B-45FE-B054-57BFB4892285}"/>
              </c:ext>
            </c:extLst>
          </c:dPt>
          <c:dPt>
            <c:idx val="3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7F2B-45FE-B054-57BFB4892285}"/>
              </c:ext>
            </c:extLst>
          </c:dPt>
          <c:dPt>
            <c:idx val="3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7F2B-45FE-B054-57BFB4892285}"/>
              </c:ext>
            </c:extLst>
          </c:dPt>
          <c:dPt>
            <c:idx val="3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7F2B-45FE-B054-57BFB4892285}"/>
              </c:ext>
            </c:extLst>
          </c:dPt>
          <c:dPt>
            <c:idx val="3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7F2B-45FE-B054-57BFB4892285}"/>
              </c:ext>
            </c:extLst>
          </c:dPt>
          <c:dPt>
            <c:idx val="3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7F2B-45FE-B054-57BFB4892285}"/>
              </c:ext>
            </c:extLst>
          </c:dPt>
          <c:dPt>
            <c:idx val="4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7F2B-45FE-B054-57BFB4892285}"/>
              </c:ext>
            </c:extLst>
          </c:dPt>
          <c:dPt>
            <c:idx val="4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7F2B-45FE-B054-57BFB4892285}"/>
              </c:ext>
            </c:extLst>
          </c:dPt>
          <c:dPt>
            <c:idx val="4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7F2B-45FE-B054-57BFB4892285}"/>
              </c:ext>
            </c:extLst>
          </c:dPt>
          <c:dPt>
            <c:idx val="4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7F2B-45FE-B054-57BFB4892285}"/>
              </c:ext>
            </c:extLst>
          </c:dPt>
          <c:dPt>
            <c:idx val="4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7F2B-45FE-B054-57BFB4892285}"/>
              </c:ext>
            </c:extLst>
          </c:dPt>
          <c:dPt>
            <c:idx val="4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7F2B-45FE-B054-57BFB4892285}"/>
              </c:ext>
            </c:extLst>
          </c:dPt>
          <c:dPt>
            <c:idx val="4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7F2B-45FE-B054-57BFB4892285}"/>
              </c:ext>
            </c:extLst>
          </c:dPt>
          <c:dPt>
            <c:idx val="4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7F2B-45FE-B054-57BFB4892285}"/>
              </c:ext>
            </c:extLst>
          </c:dPt>
          <c:dPt>
            <c:idx val="4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7F2B-45FE-B054-57BFB4892285}"/>
              </c:ext>
            </c:extLst>
          </c:dPt>
          <c:dPt>
            <c:idx val="4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7F2B-45FE-B054-57BFB4892285}"/>
              </c:ext>
            </c:extLst>
          </c:dPt>
          <c:dPt>
            <c:idx val="50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7F2B-45FE-B054-57BFB4892285}"/>
              </c:ext>
            </c:extLst>
          </c:dPt>
          <c:dPt>
            <c:idx val="51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7F2B-45FE-B054-57BFB4892285}"/>
              </c:ext>
            </c:extLst>
          </c:dPt>
          <c:dPt>
            <c:idx val="5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7F2B-45FE-B054-57BFB4892285}"/>
              </c:ext>
            </c:extLst>
          </c:dPt>
          <c:dPt>
            <c:idx val="5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7F2B-45FE-B054-57BFB4892285}"/>
              </c:ext>
            </c:extLst>
          </c:dPt>
          <c:dPt>
            <c:idx val="5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7F2B-45FE-B054-57BFB4892285}"/>
              </c:ext>
            </c:extLst>
          </c:dPt>
          <c:dPt>
            <c:idx val="5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7F2B-45FE-B054-57BFB4892285}"/>
              </c:ext>
            </c:extLst>
          </c:dPt>
          <c:dPt>
            <c:idx val="5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7F2B-45FE-B054-57BFB4892285}"/>
              </c:ext>
            </c:extLst>
          </c:dPt>
          <c:dPt>
            <c:idx val="5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7F2B-45FE-B054-57BFB4892285}"/>
              </c:ext>
            </c:extLst>
          </c:dPt>
          <c:dPt>
            <c:idx val="5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7F2B-45FE-B054-57BFB4892285}"/>
              </c:ext>
            </c:extLst>
          </c:dPt>
          <c:dPt>
            <c:idx val="5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7F2B-45FE-B054-57BFB4892285}"/>
              </c:ext>
            </c:extLst>
          </c:dPt>
          <c:dPt>
            <c:idx val="60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7F2B-45FE-B054-57BFB4892285}"/>
              </c:ext>
            </c:extLst>
          </c:dPt>
          <c:dPt>
            <c:idx val="61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7F2B-45FE-B054-57BFB4892285}"/>
              </c:ext>
            </c:extLst>
          </c:dPt>
          <c:dPt>
            <c:idx val="6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7F2B-45FE-B054-57BFB4892285}"/>
              </c:ext>
            </c:extLst>
          </c:dPt>
          <c:dPt>
            <c:idx val="6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7F2B-45FE-B054-57BFB4892285}"/>
              </c:ext>
            </c:extLst>
          </c:dPt>
          <c:dPt>
            <c:idx val="6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7F2B-45FE-B054-57BFB4892285}"/>
              </c:ext>
            </c:extLst>
          </c:dPt>
          <c:dPt>
            <c:idx val="6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7F2B-45FE-B054-57BFB4892285}"/>
              </c:ext>
            </c:extLst>
          </c:dPt>
          <c:dPt>
            <c:idx val="6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7F2B-45FE-B054-57BFB4892285}"/>
              </c:ext>
            </c:extLst>
          </c:dPt>
          <c:dPt>
            <c:idx val="6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7F2B-45FE-B054-57BFB4892285}"/>
              </c:ext>
            </c:extLst>
          </c:dPt>
          <c:dPt>
            <c:idx val="6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7F2B-45FE-B054-57BFB4892285}"/>
              </c:ext>
            </c:extLst>
          </c:dPt>
          <c:dPt>
            <c:idx val="6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7F2B-45FE-B054-57BFB4892285}"/>
              </c:ext>
            </c:extLst>
          </c:dPt>
          <c:dPt>
            <c:idx val="70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D-7F2B-45FE-B054-57BFB4892285}"/>
              </c:ext>
            </c:extLst>
          </c:dPt>
          <c:dPt>
            <c:idx val="71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F-7F2B-45FE-B054-57BFB4892285}"/>
              </c:ext>
            </c:extLst>
          </c:dPt>
          <c:dPt>
            <c:idx val="7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1-7F2B-45FE-B054-57BFB4892285}"/>
              </c:ext>
            </c:extLst>
          </c:dPt>
          <c:dPt>
            <c:idx val="7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3-7F2B-45FE-B054-57BFB4892285}"/>
              </c:ext>
            </c:extLst>
          </c:dPt>
          <c:dPt>
            <c:idx val="7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5-7F2B-45FE-B054-57BFB4892285}"/>
              </c:ext>
            </c:extLst>
          </c:dPt>
          <c:dPt>
            <c:idx val="7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7F2B-45FE-B054-57BFB4892285}"/>
              </c:ext>
            </c:extLst>
          </c:dPt>
          <c:dPt>
            <c:idx val="7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7F2B-45FE-B054-57BFB4892285}"/>
              </c:ext>
            </c:extLst>
          </c:dPt>
          <c:dPt>
            <c:idx val="7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7F2B-45FE-B054-57BFB4892285}"/>
              </c:ext>
            </c:extLst>
          </c:dPt>
          <c:dPt>
            <c:idx val="7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7F2B-45FE-B054-57BFB4892285}"/>
              </c:ext>
            </c:extLst>
          </c:dPt>
          <c:dPt>
            <c:idx val="7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7F2B-45FE-B054-57BFB4892285}"/>
              </c:ext>
            </c:extLst>
          </c:dPt>
          <c:dPt>
            <c:idx val="8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7F2B-45FE-B054-57BFB4892285}"/>
              </c:ext>
            </c:extLst>
          </c:dPt>
          <c:dPt>
            <c:idx val="8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7F2B-45FE-B054-57BFB4892285}"/>
              </c:ext>
            </c:extLst>
          </c:dPt>
          <c:dPt>
            <c:idx val="8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7F2B-45FE-B054-57BFB4892285}"/>
              </c:ext>
            </c:extLst>
          </c:dPt>
          <c:dPt>
            <c:idx val="8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7F2B-45FE-B054-57BFB4892285}"/>
              </c:ext>
            </c:extLst>
          </c:dPt>
          <c:dPt>
            <c:idx val="8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7F2B-45FE-B054-57BFB4892285}"/>
              </c:ext>
            </c:extLst>
          </c:dPt>
          <c:dPt>
            <c:idx val="8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7F2B-45FE-B054-57BFB4892285}"/>
              </c:ext>
            </c:extLst>
          </c:dPt>
          <c:dPt>
            <c:idx val="8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7F2B-45FE-B054-57BFB4892285}"/>
              </c:ext>
            </c:extLst>
          </c:dPt>
          <c:dPt>
            <c:idx val="8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7F2B-45FE-B054-57BFB4892285}"/>
              </c:ext>
            </c:extLst>
          </c:dPt>
          <c:dPt>
            <c:idx val="8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7F2B-45FE-B054-57BFB4892285}"/>
              </c:ext>
            </c:extLst>
          </c:dPt>
          <c:dPt>
            <c:idx val="8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7F2B-45FE-B054-57BFB4892285}"/>
              </c:ext>
            </c:extLst>
          </c:dPt>
          <c:dPt>
            <c:idx val="9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7F2B-45FE-B054-57BFB4892285}"/>
              </c:ext>
            </c:extLst>
          </c:dPt>
          <c:dPt>
            <c:idx val="9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7F2B-45FE-B054-57BFB4892285}"/>
              </c:ext>
            </c:extLst>
          </c:dPt>
          <c:dPt>
            <c:idx val="9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7F2B-45FE-B054-57BFB4892285}"/>
              </c:ext>
            </c:extLst>
          </c:dPt>
          <c:dPt>
            <c:idx val="9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7F2B-45FE-B054-57BFB4892285}"/>
              </c:ext>
            </c:extLst>
          </c:dPt>
          <c:dPt>
            <c:idx val="9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7F2B-45FE-B054-57BFB4892285}"/>
              </c:ext>
            </c:extLst>
          </c:dPt>
          <c:dPt>
            <c:idx val="9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7F2B-45FE-B054-57BFB4892285}"/>
              </c:ext>
            </c:extLst>
          </c:dPt>
          <c:dPt>
            <c:idx val="9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7F2B-45FE-B054-57BFB4892285}"/>
              </c:ext>
            </c:extLst>
          </c:dPt>
          <c:dPt>
            <c:idx val="9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7F2B-45FE-B054-57BFB4892285}"/>
              </c:ext>
            </c:extLst>
          </c:dPt>
          <c:dPt>
            <c:idx val="9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7F2B-45FE-B054-57BFB4892285}"/>
              </c:ext>
            </c:extLst>
          </c:dPt>
          <c:cat>
            <c:strRef>
              <c:f>Hoja2!$A$2:$A$100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Santiago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Rancagua</c:v>
                </c:pt>
                <c:pt idx="22">
                  <c:v>La Serena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 Vicente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Hoja2!$B$2:$B$100</c:f>
              <c:numCache>
                <c:formatCode>General</c:formatCode>
                <c:ptCount val="99"/>
                <c:pt idx="0">
                  <c:v>76.040000000000006</c:v>
                </c:pt>
                <c:pt idx="1">
                  <c:v>70.66</c:v>
                </c:pt>
                <c:pt idx="2">
                  <c:v>69.34</c:v>
                </c:pt>
                <c:pt idx="3">
                  <c:v>68.819999999999993</c:v>
                </c:pt>
                <c:pt idx="4">
                  <c:v>66.8</c:v>
                </c:pt>
                <c:pt idx="5">
                  <c:v>61.33</c:v>
                </c:pt>
                <c:pt idx="6">
                  <c:v>60.21</c:v>
                </c:pt>
                <c:pt idx="7">
                  <c:v>60.12</c:v>
                </c:pt>
                <c:pt idx="8">
                  <c:v>58.55</c:v>
                </c:pt>
                <c:pt idx="9">
                  <c:v>57.07</c:v>
                </c:pt>
                <c:pt idx="10">
                  <c:v>55.49</c:v>
                </c:pt>
                <c:pt idx="11">
                  <c:v>55.18</c:v>
                </c:pt>
                <c:pt idx="12">
                  <c:v>55.1</c:v>
                </c:pt>
                <c:pt idx="13">
                  <c:v>54.54</c:v>
                </c:pt>
                <c:pt idx="14">
                  <c:v>54.32</c:v>
                </c:pt>
                <c:pt idx="15">
                  <c:v>53.5</c:v>
                </c:pt>
                <c:pt idx="16">
                  <c:v>52.96</c:v>
                </c:pt>
                <c:pt idx="17">
                  <c:v>52.71</c:v>
                </c:pt>
                <c:pt idx="18">
                  <c:v>52.36</c:v>
                </c:pt>
                <c:pt idx="19">
                  <c:v>51.58</c:v>
                </c:pt>
                <c:pt idx="20">
                  <c:v>51.39</c:v>
                </c:pt>
                <c:pt idx="21">
                  <c:v>51.3</c:v>
                </c:pt>
                <c:pt idx="22">
                  <c:v>51.3</c:v>
                </c:pt>
                <c:pt idx="23">
                  <c:v>51.18</c:v>
                </c:pt>
                <c:pt idx="24">
                  <c:v>51.14</c:v>
                </c:pt>
                <c:pt idx="25">
                  <c:v>51.04</c:v>
                </c:pt>
                <c:pt idx="26">
                  <c:v>51.01</c:v>
                </c:pt>
                <c:pt idx="27">
                  <c:v>50.79</c:v>
                </c:pt>
                <c:pt idx="28">
                  <c:v>50.69</c:v>
                </c:pt>
                <c:pt idx="29">
                  <c:v>50.49</c:v>
                </c:pt>
                <c:pt idx="30">
                  <c:v>50.07</c:v>
                </c:pt>
                <c:pt idx="31">
                  <c:v>50.04</c:v>
                </c:pt>
                <c:pt idx="32">
                  <c:v>50</c:v>
                </c:pt>
                <c:pt idx="33">
                  <c:v>49.93</c:v>
                </c:pt>
                <c:pt idx="34">
                  <c:v>49.89</c:v>
                </c:pt>
                <c:pt idx="35">
                  <c:v>49.88</c:v>
                </c:pt>
                <c:pt idx="36">
                  <c:v>49.82</c:v>
                </c:pt>
                <c:pt idx="37">
                  <c:v>49.76</c:v>
                </c:pt>
                <c:pt idx="38">
                  <c:v>49.66</c:v>
                </c:pt>
                <c:pt idx="39">
                  <c:v>49.33</c:v>
                </c:pt>
                <c:pt idx="40">
                  <c:v>49.32</c:v>
                </c:pt>
                <c:pt idx="41">
                  <c:v>49.26</c:v>
                </c:pt>
                <c:pt idx="42">
                  <c:v>49.02</c:v>
                </c:pt>
                <c:pt idx="43">
                  <c:v>48.75</c:v>
                </c:pt>
                <c:pt idx="44">
                  <c:v>47.93</c:v>
                </c:pt>
                <c:pt idx="45">
                  <c:v>47.8</c:v>
                </c:pt>
                <c:pt idx="46">
                  <c:v>47.69</c:v>
                </c:pt>
                <c:pt idx="47">
                  <c:v>47.57</c:v>
                </c:pt>
                <c:pt idx="48">
                  <c:v>47.21</c:v>
                </c:pt>
                <c:pt idx="49">
                  <c:v>47.04</c:v>
                </c:pt>
                <c:pt idx="50">
                  <c:v>47.01</c:v>
                </c:pt>
                <c:pt idx="51">
                  <c:v>46.59</c:v>
                </c:pt>
                <c:pt idx="52">
                  <c:v>46.47</c:v>
                </c:pt>
                <c:pt idx="53">
                  <c:v>46.39</c:v>
                </c:pt>
                <c:pt idx="54">
                  <c:v>46.37</c:v>
                </c:pt>
                <c:pt idx="55">
                  <c:v>46.25</c:v>
                </c:pt>
                <c:pt idx="56">
                  <c:v>46.19</c:v>
                </c:pt>
                <c:pt idx="57">
                  <c:v>45.9</c:v>
                </c:pt>
                <c:pt idx="58">
                  <c:v>45.72</c:v>
                </c:pt>
                <c:pt idx="59">
                  <c:v>45.55</c:v>
                </c:pt>
                <c:pt idx="60">
                  <c:v>45.05</c:v>
                </c:pt>
                <c:pt idx="61">
                  <c:v>45.02</c:v>
                </c:pt>
                <c:pt idx="62">
                  <c:v>45</c:v>
                </c:pt>
                <c:pt idx="63">
                  <c:v>44.98</c:v>
                </c:pt>
                <c:pt idx="64">
                  <c:v>44.77</c:v>
                </c:pt>
                <c:pt idx="65">
                  <c:v>44.43</c:v>
                </c:pt>
                <c:pt idx="66">
                  <c:v>44.37</c:v>
                </c:pt>
                <c:pt idx="67">
                  <c:v>44.34</c:v>
                </c:pt>
                <c:pt idx="68">
                  <c:v>44.29</c:v>
                </c:pt>
                <c:pt idx="69">
                  <c:v>44.28</c:v>
                </c:pt>
                <c:pt idx="70">
                  <c:v>44.16</c:v>
                </c:pt>
                <c:pt idx="71">
                  <c:v>44.14</c:v>
                </c:pt>
                <c:pt idx="72">
                  <c:v>43.88</c:v>
                </c:pt>
                <c:pt idx="73">
                  <c:v>43</c:v>
                </c:pt>
                <c:pt idx="74">
                  <c:v>42.98</c:v>
                </c:pt>
                <c:pt idx="75">
                  <c:v>42.47</c:v>
                </c:pt>
                <c:pt idx="76">
                  <c:v>42.45</c:v>
                </c:pt>
                <c:pt idx="77">
                  <c:v>41.88</c:v>
                </c:pt>
                <c:pt idx="78">
                  <c:v>41.81</c:v>
                </c:pt>
                <c:pt idx="79">
                  <c:v>41.76</c:v>
                </c:pt>
                <c:pt idx="80">
                  <c:v>41.69</c:v>
                </c:pt>
                <c:pt idx="81">
                  <c:v>41.15</c:v>
                </c:pt>
                <c:pt idx="82">
                  <c:v>41</c:v>
                </c:pt>
                <c:pt idx="83">
                  <c:v>40.67</c:v>
                </c:pt>
                <c:pt idx="84">
                  <c:v>40.479999999999997</c:v>
                </c:pt>
                <c:pt idx="85">
                  <c:v>40.08</c:v>
                </c:pt>
                <c:pt idx="86">
                  <c:v>40.049999999999997</c:v>
                </c:pt>
                <c:pt idx="87">
                  <c:v>39.94</c:v>
                </c:pt>
                <c:pt idx="88">
                  <c:v>39.83</c:v>
                </c:pt>
                <c:pt idx="89">
                  <c:v>38.24</c:v>
                </c:pt>
                <c:pt idx="90">
                  <c:v>38.22</c:v>
                </c:pt>
                <c:pt idx="91">
                  <c:v>38.200000000000003</c:v>
                </c:pt>
                <c:pt idx="92">
                  <c:v>37.4</c:v>
                </c:pt>
                <c:pt idx="93">
                  <c:v>37.01</c:v>
                </c:pt>
                <c:pt idx="94">
                  <c:v>36.61</c:v>
                </c:pt>
                <c:pt idx="95">
                  <c:v>36.53</c:v>
                </c:pt>
                <c:pt idx="96">
                  <c:v>35.799999999999997</c:v>
                </c:pt>
                <c:pt idx="97">
                  <c:v>34.76</c:v>
                </c:pt>
                <c:pt idx="98">
                  <c:v>31.23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6-7F2B-45FE-B054-57BFB4892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526532048"/>
        <c:axId val="1526576976"/>
      </c:barChart>
      <c:lineChart>
        <c:grouping val="standard"/>
        <c:varyColors val="0"/>
        <c:ser>
          <c:idx val="1"/>
          <c:order val="1"/>
          <c:tx>
            <c:strRef>
              <c:f>Hoja2!$C$1</c:f>
              <c:strCache>
                <c:ptCount val="1"/>
                <c:pt idx="0">
                  <c:v>Prom. m2 Área Verde x hab.</c:v>
                </c:pt>
              </c:strCache>
            </c:strRef>
          </c:tx>
          <c:spPr>
            <a:ln w="2286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ysClr val="windowText" lastClr="000000">
                    <a:lumMod val="75000"/>
                    <a:lumOff val="25000"/>
                  </a:sys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Hoja2!$A$2:$A$100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Santiago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Rancagua</c:v>
                </c:pt>
                <c:pt idx="22">
                  <c:v>La Serena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 Vicente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Hoja2!$C$2:$C$100</c:f>
              <c:numCache>
                <c:formatCode>0.0</c:formatCode>
                <c:ptCount val="99"/>
                <c:pt idx="0">
                  <c:v>10.497777777777777</c:v>
                </c:pt>
                <c:pt idx="1">
                  <c:v>6.764444444444444</c:v>
                </c:pt>
                <c:pt idx="2">
                  <c:v>11.895555555555555</c:v>
                </c:pt>
                <c:pt idx="3">
                  <c:v>5.3255555555555567</c:v>
                </c:pt>
                <c:pt idx="4">
                  <c:v>5.8087499999999999</c:v>
                </c:pt>
                <c:pt idx="5">
                  <c:v>7.1024999999999991</c:v>
                </c:pt>
                <c:pt idx="6">
                  <c:v>3.6655555555555548</c:v>
                </c:pt>
                <c:pt idx="7">
                  <c:v>4.2728571428571422</c:v>
                </c:pt>
                <c:pt idx="8">
                  <c:v>2.21</c:v>
                </c:pt>
                <c:pt idx="9">
                  <c:v>7.2011111111111115</c:v>
                </c:pt>
                <c:pt idx="10">
                  <c:v>1.0649999999999999</c:v>
                </c:pt>
                <c:pt idx="11">
                  <c:v>4.8066666666666666</c:v>
                </c:pt>
                <c:pt idx="12">
                  <c:v>3.6288888888888886</c:v>
                </c:pt>
                <c:pt idx="13">
                  <c:v>9.3133333333333344</c:v>
                </c:pt>
                <c:pt idx="14">
                  <c:v>8.9922222222222228</c:v>
                </c:pt>
                <c:pt idx="15">
                  <c:v>4.3322222222222226</c:v>
                </c:pt>
                <c:pt idx="16">
                  <c:v>3.3588888888888886</c:v>
                </c:pt>
                <c:pt idx="17">
                  <c:v>5.8388888888888895</c:v>
                </c:pt>
                <c:pt idx="18">
                  <c:v>2.3100000000000005</c:v>
                </c:pt>
                <c:pt idx="19">
                  <c:v>1.8812499999999999</c:v>
                </c:pt>
                <c:pt idx="20">
                  <c:v>4.2333333333333334</c:v>
                </c:pt>
                <c:pt idx="21">
                  <c:v>6.2712499999999993</c:v>
                </c:pt>
                <c:pt idx="22">
                  <c:v>8.2077777777777765</c:v>
                </c:pt>
                <c:pt idx="23">
                  <c:v>7.8966666666666656</c:v>
                </c:pt>
                <c:pt idx="24">
                  <c:v>2.3183333333333334</c:v>
                </c:pt>
                <c:pt idx="25">
                  <c:v>7.3033333333333337</c:v>
                </c:pt>
                <c:pt idx="26">
                  <c:v>2.0357142857142856</c:v>
                </c:pt>
                <c:pt idx="27">
                  <c:v>4.2977777777777781</c:v>
                </c:pt>
                <c:pt idx="28">
                  <c:v>5.2033333333333331</c:v>
                </c:pt>
                <c:pt idx="29">
                  <c:v>1.4233333333333333</c:v>
                </c:pt>
                <c:pt idx="30">
                  <c:v>3.612222222222222</c:v>
                </c:pt>
                <c:pt idx="31">
                  <c:v>4.9533333333333331</c:v>
                </c:pt>
                <c:pt idx="32">
                  <c:v>5.4466666666666672</c:v>
                </c:pt>
                <c:pt idx="33">
                  <c:v>3.775555555555556</c:v>
                </c:pt>
                <c:pt idx="34">
                  <c:v>7.4275000000000002</c:v>
                </c:pt>
                <c:pt idx="35">
                  <c:v>6.5211111111111109</c:v>
                </c:pt>
                <c:pt idx="36">
                  <c:v>13.561249999999999</c:v>
                </c:pt>
                <c:pt idx="37">
                  <c:v>5.4877777777777768</c:v>
                </c:pt>
                <c:pt idx="38">
                  <c:v>4.7088888888888896</c:v>
                </c:pt>
                <c:pt idx="39">
                  <c:v>5.0277777777777777</c:v>
                </c:pt>
                <c:pt idx="40">
                  <c:v>5.0033333333333339</c:v>
                </c:pt>
                <c:pt idx="41">
                  <c:v>1.3344444444444443</c:v>
                </c:pt>
                <c:pt idx="42">
                  <c:v>4.8577777777777786</c:v>
                </c:pt>
                <c:pt idx="43">
                  <c:v>6.7866666666666662</c:v>
                </c:pt>
                <c:pt idx="44">
                  <c:v>3.847142857142857</c:v>
                </c:pt>
                <c:pt idx="45">
                  <c:v>5.3577777777777778</c:v>
                </c:pt>
                <c:pt idx="46">
                  <c:v>3.0322222222222219</c:v>
                </c:pt>
                <c:pt idx="47">
                  <c:v>1.9977777777777779</c:v>
                </c:pt>
                <c:pt idx="48">
                  <c:v>2.2722222222222226</c:v>
                </c:pt>
                <c:pt idx="49">
                  <c:v>4.2233333333333327</c:v>
                </c:pt>
                <c:pt idx="50">
                  <c:v>1.068888888888889</c:v>
                </c:pt>
                <c:pt idx="51">
                  <c:v>2.95</c:v>
                </c:pt>
                <c:pt idx="52">
                  <c:v>2.5988888888888888</c:v>
                </c:pt>
                <c:pt idx="53">
                  <c:v>1.416666666666667</c:v>
                </c:pt>
                <c:pt idx="54">
                  <c:v>3.014444444444444</c:v>
                </c:pt>
                <c:pt idx="55">
                  <c:v>3.3187500000000001</c:v>
                </c:pt>
                <c:pt idx="56">
                  <c:v>1.0662499999999999</c:v>
                </c:pt>
                <c:pt idx="57">
                  <c:v>8.8475000000000001</c:v>
                </c:pt>
                <c:pt idx="58">
                  <c:v>3.8511111111111109</c:v>
                </c:pt>
                <c:pt idx="59">
                  <c:v>4.5744444444444445</c:v>
                </c:pt>
                <c:pt idx="60">
                  <c:v>3.2039999999999997</c:v>
                </c:pt>
                <c:pt idx="61">
                  <c:v>1.838888888888889</c:v>
                </c:pt>
                <c:pt idx="62">
                  <c:v>2.9057142857142857</c:v>
                </c:pt>
                <c:pt idx="63">
                  <c:v>3.2022222222222219</c:v>
                </c:pt>
                <c:pt idx="64">
                  <c:v>1.9257142857142857</c:v>
                </c:pt>
                <c:pt idx="65">
                  <c:v>5.0177777777777779</c:v>
                </c:pt>
                <c:pt idx="66">
                  <c:v>3.0311111111111106</c:v>
                </c:pt>
                <c:pt idx="67">
                  <c:v>3.9022222222222229</c:v>
                </c:pt>
                <c:pt idx="68">
                  <c:v>4.3844444444444441</c:v>
                </c:pt>
                <c:pt idx="69">
                  <c:v>6.8533333333333344</c:v>
                </c:pt>
                <c:pt idx="70">
                  <c:v>1.6066666666666665</c:v>
                </c:pt>
                <c:pt idx="71">
                  <c:v>1.5344444444444445</c:v>
                </c:pt>
                <c:pt idx="72">
                  <c:v>3.9488888888888898</c:v>
                </c:pt>
                <c:pt idx="73">
                  <c:v>1.4266666666666667</c:v>
                </c:pt>
                <c:pt idx="74">
                  <c:v>0.8</c:v>
                </c:pt>
                <c:pt idx="75">
                  <c:v>3.3411111111111107</c:v>
                </c:pt>
                <c:pt idx="76">
                  <c:v>5.1144444444444437</c:v>
                </c:pt>
                <c:pt idx="77">
                  <c:v>2.5222222222222221</c:v>
                </c:pt>
                <c:pt idx="78">
                  <c:v>4.6844444444444449</c:v>
                </c:pt>
                <c:pt idx="79">
                  <c:v>1.6366666666666667</c:v>
                </c:pt>
                <c:pt idx="80">
                  <c:v>4.8388888888888886</c:v>
                </c:pt>
                <c:pt idx="81">
                  <c:v>4.00875</c:v>
                </c:pt>
                <c:pt idx="82">
                  <c:v>3.4462499999999996</c:v>
                </c:pt>
                <c:pt idx="83">
                  <c:v>3.4555555555555557</c:v>
                </c:pt>
                <c:pt idx="84">
                  <c:v>4.1233333333333331</c:v>
                </c:pt>
                <c:pt idx="85">
                  <c:v>1.402222222222222</c:v>
                </c:pt>
                <c:pt idx="86">
                  <c:v>2.588888888888889</c:v>
                </c:pt>
                <c:pt idx="87">
                  <c:v>2.6011111111111109</c:v>
                </c:pt>
                <c:pt idx="88">
                  <c:v>3.8944444444444439</c:v>
                </c:pt>
                <c:pt idx="89">
                  <c:v>2.2788888888888885</c:v>
                </c:pt>
                <c:pt idx="90">
                  <c:v>2.6933333333333334</c:v>
                </c:pt>
                <c:pt idx="91">
                  <c:v>4.9187500000000002</c:v>
                </c:pt>
                <c:pt idx="92">
                  <c:v>3.4877777777777776</c:v>
                </c:pt>
                <c:pt idx="93">
                  <c:v>4.4499999999999993</c:v>
                </c:pt>
                <c:pt idx="94">
                  <c:v>2.7588888888888894</c:v>
                </c:pt>
                <c:pt idx="95">
                  <c:v>1.82</c:v>
                </c:pt>
                <c:pt idx="96">
                  <c:v>2.2071428571428569</c:v>
                </c:pt>
                <c:pt idx="97">
                  <c:v>3.0988888888888888</c:v>
                </c:pt>
                <c:pt idx="98">
                  <c:v>3.4244444444444446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7F2B-45FE-B054-57BFB4892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537040"/>
        <c:axId val="1526534128"/>
      </c:lineChart>
      <c:catAx>
        <c:axId val="152653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6576976"/>
        <c:crosses val="autoZero"/>
        <c:auto val="1"/>
        <c:lblAlgn val="ctr"/>
        <c:lblOffset val="100"/>
        <c:noMultiLvlLbl val="0"/>
      </c:catAx>
      <c:valAx>
        <c:axId val="152657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6532048"/>
        <c:crosses val="autoZero"/>
        <c:crossBetween val="between"/>
      </c:valAx>
      <c:valAx>
        <c:axId val="1526534128"/>
        <c:scaling>
          <c:orientation val="minMax"/>
          <c:max val="14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6537040"/>
        <c:crosses val="max"/>
        <c:crossBetween val="between"/>
      </c:valAx>
      <c:catAx>
        <c:axId val="152653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6534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88879523536217"/>
          <c:y val="0.93394392337254628"/>
          <c:w val="0.45138086650628256"/>
          <c:h val="4.2062650609976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'Hacinamiento hogares'!$AC$2</c:f>
              <c:strCache>
                <c:ptCount val="1"/>
                <c:pt idx="0">
                  <c:v>ICVU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0-44E9-A77C-5F297FD95D38}"/>
              </c:ext>
            </c:extLst>
          </c:dPt>
          <c:dPt>
            <c:idx val="1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C0-44E9-A77C-5F297FD95D38}"/>
              </c:ext>
            </c:extLst>
          </c:dPt>
          <c:dPt>
            <c:idx val="2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C0-44E9-A77C-5F297FD95D38}"/>
              </c:ext>
            </c:extLst>
          </c:dPt>
          <c:dPt>
            <c:idx val="3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C0-44E9-A77C-5F297FD95D38}"/>
              </c:ext>
            </c:extLst>
          </c:dPt>
          <c:dPt>
            <c:idx val="4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C0-44E9-A77C-5F297FD95D38}"/>
              </c:ext>
            </c:extLst>
          </c:dPt>
          <c:dPt>
            <c:idx val="5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C0-44E9-A77C-5F297FD95D38}"/>
              </c:ext>
            </c:extLst>
          </c:dPt>
          <c:dPt>
            <c:idx val="6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DC0-44E9-A77C-5F297FD95D38}"/>
              </c:ext>
            </c:extLst>
          </c:dPt>
          <c:dPt>
            <c:idx val="7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DC0-44E9-A77C-5F297FD95D38}"/>
              </c:ext>
            </c:extLst>
          </c:dPt>
          <c:dPt>
            <c:idx val="8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DC0-44E9-A77C-5F297FD95D38}"/>
              </c:ext>
            </c:extLst>
          </c:dPt>
          <c:dPt>
            <c:idx val="9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DC0-44E9-A77C-5F297FD95D38}"/>
              </c:ext>
            </c:extLst>
          </c:dPt>
          <c:dPt>
            <c:idx val="10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DC0-44E9-A77C-5F297FD95D38}"/>
              </c:ext>
            </c:extLst>
          </c:dPt>
          <c:dPt>
            <c:idx val="11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DC0-44E9-A77C-5F297FD95D38}"/>
              </c:ext>
            </c:extLst>
          </c:dPt>
          <c:dPt>
            <c:idx val="12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DC0-44E9-A77C-5F297FD95D38}"/>
              </c:ext>
            </c:extLst>
          </c:dPt>
          <c:dPt>
            <c:idx val="13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DC0-44E9-A77C-5F297FD95D38}"/>
              </c:ext>
            </c:extLst>
          </c:dPt>
          <c:dPt>
            <c:idx val="14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DC0-44E9-A77C-5F297FD95D38}"/>
              </c:ext>
            </c:extLst>
          </c:dPt>
          <c:dPt>
            <c:idx val="15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DC0-44E9-A77C-5F297FD95D38}"/>
              </c:ext>
            </c:extLst>
          </c:dPt>
          <c:dPt>
            <c:idx val="16"/>
            <c:invertIfNegative val="0"/>
            <c:bubble3D val="0"/>
            <c:spPr>
              <a:solidFill>
                <a:srgbClr val="0A7E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DC0-44E9-A77C-5F297FD95D38}"/>
              </c:ext>
            </c:extLst>
          </c:dPt>
          <c:dPt>
            <c:idx val="1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DC0-44E9-A77C-5F297FD95D38}"/>
              </c:ext>
            </c:extLst>
          </c:dPt>
          <c:dPt>
            <c:idx val="1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DC0-44E9-A77C-5F297FD95D38}"/>
              </c:ext>
            </c:extLst>
          </c:dPt>
          <c:dPt>
            <c:idx val="1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DC0-44E9-A77C-5F297FD95D38}"/>
              </c:ext>
            </c:extLst>
          </c:dPt>
          <c:dPt>
            <c:idx val="2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DC0-44E9-A77C-5F297FD95D38}"/>
              </c:ext>
            </c:extLst>
          </c:dPt>
          <c:dPt>
            <c:idx val="2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DC0-44E9-A77C-5F297FD95D38}"/>
              </c:ext>
            </c:extLst>
          </c:dPt>
          <c:dPt>
            <c:idx val="2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CDC0-44E9-A77C-5F297FD95D38}"/>
              </c:ext>
            </c:extLst>
          </c:dPt>
          <c:dPt>
            <c:idx val="2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CDC0-44E9-A77C-5F297FD95D38}"/>
              </c:ext>
            </c:extLst>
          </c:dPt>
          <c:dPt>
            <c:idx val="2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CDC0-44E9-A77C-5F297FD95D38}"/>
              </c:ext>
            </c:extLst>
          </c:dPt>
          <c:dPt>
            <c:idx val="2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CDC0-44E9-A77C-5F297FD95D38}"/>
              </c:ext>
            </c:extLst>
          </c:dPt>
          <c:dPt>
            <c:idx val="2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CDC0-44E9-A77C-5F297FD95D38}"/>
              </c:ext>
            </c:extLst>
          </c:dPt>
          <c:dPt>
            <c:idx val="2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CDC0-44E9-A77C-5F297FD95D38}"/>
              </c:ext>
            </c:extLst>
          </c:dPt>
          <c:dPt>
            <c:idx val="2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CDC0-44E9-A77C-5F297FD95D38}"/>
              </c:ext>
            </c:extLst>
          </c:dPt>
          <c:dPt>
            <c:idx val="2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CDC0-44E9-A77C-5F297FD95D38}"/>
              </c:ext>
            </c:extLst>
          </c:dPt>
          <c:dPt>
            <c:idx val="3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CDC0-44E9-A77C-5F297FD95D38}"/>
              </c:ext>
            </c:extLst>
          </c:dPt>
          <c:dPt>
            <c:idx val="3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CDC0-44E9-A77C-5F297FD95D38}"/>
              </c:ext>
            </c:extLst>
          </c:dPt>
          <c:dPt>
            <c:idx val="3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CDC0-44E9-A77C-5F297FD95D38}"/>
              </c:ext>
            </c:extLst>
          </c:dPt>
          <c:dPt>
            <c:idx val="3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CDC0-44E9-A77C-5F297FD95D38}"/>
              </c:ext>
            </c:extLst>
          </c:dPt>
          <c:dPt>
            <c:idx val="3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CDC0-44E9-A77C-5F297FD95D38}"/>
              </c:ext>
            </c:extLst>
          </c:dPt>
          <c:dPt>
            <c:idx val="3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CDC0-44E9-A77C-5F297FD95D38}"/>
              </c:ext>
            </c:extLst>
          </c:dPt>
          <c:dPt>
            <c:idx val="3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CDC0-44E9-A77C-5F297FD95D38}"/>
              </c:ext>
            </c:extLst>
          </c:dPt>
          <c:dPt>
            <c:idx val="3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CDC0-44E9-A77C-5F297FD95D38}"/>
              </c:ext>
            </c:extLst>
          </c:dPt>
          <c:dPt>
            <c:idx val="3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CDC0-44E9-A77C-5F297FD95D38}"/>
              </c:ext>
            </c:extLst>
          </c:dPt>
          <c:dPt>
            <c:idx val="3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CDC0-44E9-A77C-5F297FD95D38}"/>
              </c:ext>
            </c:extLst>
          </c:dPt>
          <c:dPt>
            <c:idx val="4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CDC0-44E9-A77C-5F297FD95D38}"/>
              </c:ext>
            </c:extLst>
          </c:dPt>
          <c:dPt>
            <c:idx val="4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CDC0-44E9-A77C-5F297FD95D38}"/>
              </c:ext>
            </c:extLst>
          </c:dPt>
          <c:dPt>
            <c:idx val="4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CDC0-44E9-A77C-5F297FD95D38}"/>
              </c:ext>
            </c:extLst>
          </c:dPt>
          <c:dPt>
            <c:idx val="4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CDC0-44E9-A77C-5F297FD95D38}"/>
              </c:ext>
            </c:extLst>
          </c:dPt>
          <c:dPt>
            <c:idx val="4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CDC0-44E9-A77C-5F297FD95D38}"/>
              </c:ext>
            </c:extLst>
          </c:dPt>
          <c:dPt>
            <c:idx val="4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CDC0-44E9-A77C-5F297FD95D38}"/>
              </c:ext>
            </c:extLst>
          </c:dPt>
          <c:dPt>
            <c:idx val="4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CDC0-44E9-A77C-5F297FD95D38}"/>
              </c:ext>
            </c:extLst>
          </c:dPt>
          <c:dPt>
            <c:idx val="4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CDC0-44E9-A77C-5F297FD95D38}"/>
              </c:ext>
            </c:extLst>
          </c:dPt>
          <c:dPt>
            <c:idx val="4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CDC0-44E9-A77C-5F297FD95D38}"/>
              </c:ext>
            </c:extLst>
          </c:dPt>
          <c:dPt>
            <c:idx val="4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CDC0-44E9-A77C-5F297FD95D38}"/>
              </c:ext>
            </c:extLst>
          </c:dPt>
          <c:dPt>
            <c:idx val="50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CDC0-44E9-A77C-5F297FD95D38}"/>
              </c:ext>
            </c:extLst>
          </c:dPt>
          <c:dPt>
            <c:idx val="51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CDC0-44E9-A77C-5F297FD95D38}"/>
              </c:ext>
            </c:extLst>
          </c:dPt>
          <c:dPt>
            <c:idx val="5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CDC0-44E9-A77C-5F297FD95D38}"/>
              </c:ext>
            </c:extLst>
          </c:dPt>
          <c:dPt>
            <c:idx val="5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CDC0-44E9-A77C-5F297FD95D38}"/>
              </c:ext>
            </c:extLst>
          </c:dPt>
          <c:dPt>
            <c:idx val="5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CDC0-44E9-A77C-5F297FD95D38}"/>
              </c:ext>
            </c:extLst>
          </c:dPt>
          <c:dPt>
            <c:idx val="5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CDC0-44E9-A77C-5F297FD95D38}"/>
              </c:ext>
            </c:extLst>
          </c:dPt>
          <c:dPt>
            <c:idx val="5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CDC0-44E9-A77C-5F297FD95D38}"/>
              </c:ext>
            </c:extLst>
          </c:dPt>
          <c:dPt>
            <c:idx val="5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CDC0-44E9-A77C-5F297FD95D38}"/>
              </c:ext>
            </c:extLst>
          </c:dPt>
          <c:dPt>
            <c:idx val="5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CDC0-44E9-A77C-5F297FD95D38}"/>
              </c:ext>
            </c:extLst>
          </c:dPt>
          <c:dPt>
            <c:idx val="5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CDC0-44E9-A77C-5F297FD95D38}"/>
              </c:ext>
            </c:extLst>
          </c:dPt>
          <c:dPt>
            <c:idx val="6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CDC0-44E9-A77C-5F297FD95D38}"/>
              </c:ext>
            </c:extLst>
          </c:dPt>
          <c:dPt>
            <c:idx val="6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CDC0-44E9-A77C-5F297FD95D38}"/>
              </c:ext>
            </c:extLst>
          </c:dPt>
          <c:dPt>
            <c:idx val="6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CDC0-44E9-A77C-5F297FD95D38}"/>
              </c:ext>
            </c:extLst>
          </c:dPt>
          <c:dPt>
            <c:idx val="6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CDC0-44E9-A77C-5F297FD95D38}"/>
              </c:ext>
            </c:extLst>
          </c:dPt>
          <c:dPt>
            <c:idx val="6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CDC0-44E9-A77C-5F297FD95D38}"/>
              </c:ext>
            </c:extLst>
          </c:dPt>
          <c:dPt>
            <c:idx val="6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CDC0-44E9-A77C-5F297FD95D38}"/>
              </c:ext>
            </c:extLst>
          </c:dPt>
          <c:dPt>
            <c:idx val="6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CDC0-44E9-A77C-5F297FD95D38}"/>
              </c:ext>
            </c:extLst>
          </c:dPt>
          <c:dPt>
            <c:idx val="6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CDC0-44E9-A77C-5F297FD95D38}"/>
              </c:ext>
            </c:extLst>
          </c:dPt>
          <c:dPt>
            <c:idx val="6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9-CDC0-44E9-A77C-5F297FD95D38}"/>
              </c:ext>
            </c:extLst>
          </c:dPt>
          <c:dPt>
            <c:idx val="6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B-CDC0-44E9-A77C-5F297FD95D38}"/>
              </c:ext>
            </c:extLst>
          </c:dPt>
          <c:dPt>
            <c:idx val="7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D-CDC0-44E9-A77C-5F297FD95D38}"/>
              </c:ext>
            </c:extLst>
          </c:dPt>
          <c:dPt>
            <c:idx val="7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F-CDC0-44E9-A77C-5F297FD95D38}"/>
              </c:ext>
            </c:extLst>
          </c:dPt>
          <c:dPt>
            <c:idx val="7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1-CDC0-44E9-A77C-5F297FD95D38}"/>
              </c:ext>
            </c:extLst>
          </c:dPt>
          <c:dPt>
            <c:idx val="7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3-CDC0-44E9-A77C-5F297FD95D38}"/>
              </c:ext>
            </c:extLst>
          </c:dPt>
          <c:dPt>
            <c:idx val="7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5-CDC0-44E9-A77C-5F297FD95D38}"/>
              </c:ext>
            </c:extLst>
          </c:dPt>
          <c:dPt>
            <c:idx val="7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7-CDC0-44E9-A77C-5F297FD95D38}"/>
              </c:ext>
            </c:extLst>
          </c:dPt>
          <c:dPt>
            <c:idx val="7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9-CDC0-44E9-A77C-5F297FD95D38}"/>
              </c:ext>
            </c:extLst>
          </c:dPt>
          <c:dPt>
            <c:idx val="7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CDC0-44E9-A77C-5F297FD95D38}"/>
              </c:ext>
            </c:extLst>
          </c:dPt>
          <c:dPt>
            <c:idx val="7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CDC0-44E9-A77C-5F297FD95D38}"/>
              </c:ext>
            </c:extLst>
          </c:dPt>
          <c:dPt>
            <c:idx val="7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CDC0-44E9-A77C-5F297FD95D38}"/>
              </c:ext>
            </c:extLst>
          </c:dPt>
          <c:dPt>
            <c:idx val="8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CDC0-44E9-A77C-5F297FD95D38}"/>
              </c:ext>
            </c:extLst>
          </c:dPt>
          <c:dPt>
            <c:idx val="8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CDC0-44E9-A77C-5F297FD95D38}"/>
              </c:ext>
            </c:extLst>
          </c:dPt>
          <c:dPt>
            <c:idx val="8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CDC0-44E9-A77C-5F297FD95D38}"/>
              </c:ext>
            </c:extLst>
          </c:dPt>
          <c:dPt>
            <c:idx val="8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CDC0-44E9-A77C-5F297FD95D38}"/>
              </c:ext>
            </c:extLst>
          </c:dPt>
          <c:dPt>
            <c:idx val="8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CDC0-44E9-A77C-5F297FD95D38}"/>
              </c:ext>
            </c:extLst>
          </c:dPt>
          <c:dPt>
            <c:idx val="8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CDC0-44E9-A77C-5F297FD95D38}"/>
              </c:ext>
            </c:extLst>
          </c:dPt>
          <c:dPt>
            <c:idx val="8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CDC0-44E9-A77C-5F297FD95D38}"/>
              </c:ext>
            </c:extLst>
          </c:dPt>
          <c:dPt>
            <c:idx val="8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CDC0-44E9-A77C-5F297FD95D38}"/>
              </c:ext>
            </c:extLst>
          </c:dPt>
          <c:dPt>
            <c:idx val="8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CDC0-44E9-A77C-5F297FD95D38}"/>
              </c:ext>
            </c:extLst>
          </c:dPt>
          <c:dPt>
            <c:idx val="8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CDC0-44E9-A77C-5F297FD95D38}"/>
              </c:ext>
            </c:extLst>
          </c:dPt>
          <c:dPt>
            <c:idx val="9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CDC0-44E9-A77C-5F297FD95D38}"/>
              </c:ext>
            </c:extLst>
          </c:dPt>
          <c:dPt>
            <c:idx val="9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CDC0-44E9-A77C-5F297FD95D38}"/>
              </c:ext>
            </c:extLst>
          </c:dPt>
          <c:dPt>
            <c:idx val="9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CDC0-44E9-A77C-5F297FD95D38}"/>
              </c:ext>
            </c:extLst>
          </c:dPt>
          <c:dPt>
            <c:idx val="9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CDC0-44E9-A77C-5F297FD95D38}"/>
              </c:ext>
            </c:extLst>
          </c:dPt>
          <c:dPt>
            <c:idx val="9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CDC0-44E9-A77C-5F297FD95D38}"/>
              </c:ext>
            </c:extLst>
          </c:dPt>
          <c:dPt>
            <c:idx val="9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CDC0-44E9-A77C-5F297FD95D38}"/>
              </c:ext>
            </c:extLst>
          </c:dPt>
          <c:dPt>
            <c:idx val="9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CDC0-44E9-A77C-5F297FD95D38}"/>
              </c:ext>
            </c:extLst>
          </c:dPt>
          <c:dPt>
            <c:idx val="9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CDC0-44E9-A77C-5F297FD95D38}"/>
              </c:ext>
            </c:extLst>
          </c:dPt>
          <c:dPt>
            <c:idx val="9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CDC0-44E9-A77C-5F297FD95D38}"/>
              </c:ext>
            </c:extLst>
          </c:dPt>
          <c:cat>
            <c:strRef>
              <c:f>'Hacinamiento hogares'!$AB$3:$AB$101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Santiago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La Serena</c:v>
                </c:pt>
                <c:pt idx="22">
                  <c:v>Rancagua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 Vicente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'Hacinamiento hogares'!$AC$3:$AC$101</c:f>
              <c:numCache>
                <c:formatCode>0.00</c:formatCode>
                <c:ptCount val="99"/>
                <c:pt idx="0">
                  <c:v>76.040000000000006</c:v>
                </c:pt>
                <c:pt idx="1">
                  <c:v>70.66</c:v>
                </c:pt>
                <c:pt idx="2">
                  <c:v>69.34</c:v>
                </c:pt>
                <c:pt idx="3">
                  <c:v>68.819999999999993</c:v>
                </c:pt>
                <c:pt idx="4">
                  <c:v>66.8</c:v>
                </c:pt>
                <c:pt idx="5">
                  <c:v>61.33</c:v>
                </c:pt>
                <c:pt idx="6">
                  <c:v>60.21</c:v>
                </c:pt>
                <c:pt idx="7">
                  <c:v>60.12</c:v>
                </c:pt>
                <c:pt idx="8">
                  <c:v>58.55</c:v>
                </c:pt>
                <c:pt idx="9">
                  <c:v>57.07</c:v>
                </c:pt>
                <c:pt idx="10">
                  <c:v>55.49</c:v>
                </c:pt>
                <c:pt idx="11">
                  <c:v>55.18</c:v>
                </c:pt>
                <c:pt idx="12">
                  <c:v>55.1</c:v>
                </c:pt>
                <c:pt idx="13">
                  <c:v>54.54</c:v>
                </c:pt>
                <c:pt idx="14">
                  <c:v>54.32</c:v>
                </c:pt>
                <c:pt idx="15">
                  <c:v>53.5</c:v>
                </c:pt>
                <c:pt idx="16">
                  <c:v>52.96</c:v>
                </c:pt>
                <c:pt idx="17">
                  <c:v>52.71</c:v>
                </c:pt>
                <c:pt idx="18">
                  <c:v>52.36</c:v>
                </c:pt>
                <c:pt idx="19">
                  <c:v>51.58</c:v>
                </c:pt>
                <c:pt idx="20">
                  <c:v>51.39</c:v>
                </c:pt>
                <c:pt idx="21">
                  <c:v>51.3</c:v>
                </c:pt>
                <c:pt idx="22">
                  <c:v>51.3</c:v>
                </c:pt>
                <c:pt idx="23">
                  <c:v>51.18</c:v>
                </c:pt>
                <c:pt idx="24">
                  <c:v>51.14</c:v>
                </c:pt>
                <c:pt idx="25">
                  <c:v>51.04</c:v>
                </c:pt>
                <c:pt idx="26">
                  <c:v>51.01</c:v>
                </c:pt>
                <c:pt idx="27">
                  <c:v>50.79</c:v>
                </c:pt>
                <c:pt idx="28">
                  <c:v>50.69</c:v>
                </c:pt>
                <c:pt idx="29">
                  <c:v>50.49</c:v>
                </c:pt>
                <c:pt idx="30">
                  <c:v>50.07</c:v>
                </c:pt>
                <c:pt idx="31">
                  <c:v>50.04</c:v>
                </c:pt>
                <c:pt idx="32">
                  <c:v>50</c:v>
                </c:pt>
                <c:pt idx="33">
                  <c:v>49.93</c:v>
                </c:pt>
                <c:pt idx="34">
                  <c:v>49.89</c:v>
                </c:pt>
                <c:pt idx="35">
                  <c:v>49.88</c:v>
                </c:pt>
                <c:pt idx="36">
                  <c:v>49.82</c:v>
                </c:pt>
                <c:pt idx="37">
                  <c:v>49.76</c:v>
                </c:pt>
                <c:pt idx="38">
                  <c:v>49.66</c:v>
                </c:pt>
                <c:pt idx="39">
                  <c:v>49.33</c:v>
                </c:pt>
                <c:pt idx="40">
                  <c:v>49.32</c:v>
                </c:pt>
                <c:pt idx="41">
                  <c:v>49.26</c:v>
                </c:pt>
                <c:pt idx="42">
                  <c:v>49.02</c:v>
                </c:pt>
                <c:pt idx="43">
                  <c:v>48.75</c:v>
                </c:pt>
                <c:pt idx="44">
                  <c:v>47.93</c:v>
                </c:pt>
                <c:pt idx="45">
                  <c:v>47.8</c:v>
                </c:pt>
                <c:pt idx="46">
                  <c:v>47.69</c:v>
                </c:pt>
                <c:pt idx="47">
                  <c:v>47.57</c:v>
                </c:pt>
                <c:pt idx="48">
                  <c:v>47.21</c:v>
                </c:pt>
                <c:pt idx="49">
                  <c:v>47.04</c:v>
                </c:pt>
                <c:pt idx="50">
                  <c:v>47.01</c:v>
                </c:pt>
                <c:pt idx="51">
                  <c:v>46.59</c:v>
                </c:pt>
                <c:pt idx="52">
                  <c:v>46.47</c:v>
                </c:pt>
                <c:pt idx="53">
                  <c:v>46.39</c:v>
                </c:pt>
                <c:pt idx="54">
                  <c:v>46.37</c:v>
                </c:pt>
                <c:pt idx="55">
                  <c:v>46.25</c:v>
                </c:pt>
                <c:pt idx="56">
                  <c:v>46.19</c:v>
                </c:pt>
                <c:pt idx="57">
                  <c:v>45.9</c:v>
                </c:pt>
                <c:pt idx="58">
                  <c:v>45.72</c:v>
                </c:pt>
                <c:pt idx="59">
                  <c:v>45.55</c:v>
                </c:pt>
                <c:pt idx="60">
                  <c:v>45.05</c:v>
                </c:pt>
                <c:pt idx="61">
                  <c:v>45.02</c:v>
                </c:pt>
                <c:pt idx="62">
                  <c:v>45</c:v>
                </c:pt>
                <c:pt idx="63">
                  <c:v>44.98</c:v>
                </c:pt>
                <c:pt idx="64">
                  <c:v>44.77</c:v>
                </c:pt>
                <c:pt idx="65">
                  <c:v>44.43</c:v>
                </c:pt>
                <c:pt idx="66">
                  <c:v>44.37</c:v>
                </c:pt>
                <c:pt idx="67">
                  <c:v>44.34</c:v>
                </c:pt>
                <c:pt idx="68">
                  <c:v>44.29</c:v>
                </c:pt>
                <c:pt idx="69">
                  <c:v>44.28</c:v>
                </c:pt>
                <c:pt idx="70">
                  <c:v>44.16</c:v>
                </c:pt>
                <c:pt idx="71">
                  <c:v>44.14</c:v>
                </c:pt>
                <c:pt idx="72">
                  <c:v>43.88</c:v>
                </c:pt>
                <c:pt idx="73">
                  <c:v>43</c:v>
                </c:pt>
                <c:pt idx="74">
                  <c:v>42.98</c:v>
                </c:pt>
                <c:pt idx="75">
                  <c:v>42.47</c:v>
                </c:pt>
                <c:pt idx="76">
                  <c:v>42.45</c:v>
                </c:pt>
                <c:pt idx="77">
                  <c:v>41.88</c:v>
                </c:pt>
                <c:pt idx="78">
                  <c:v>41.81</c:v>
                </c:pt>
                <c:pt idx="79">
                  <c:v>41.76</c:v>
                </c:pt>
                <c:pt idx="80">
                  <c:v>41.69</c:v>
                </c:pt>
                <c:pt idx="81">
                  <c:v>41.15</c:v>
                </c:pt>
                <c:pt idx="82">
                  <c:v>41</c:v>
                </c:pt>
                <c:pt idx="83">
                  <c:v>40.67</c:v>
                </c:pt>
                <c:pt idx="84">
                  <c:v>40.479999999999997</c:v>
                </c:pt>
                <c:pt idx="85">
                  <c:v>40.08</c:v>
                </c:pt>
                <c:pt idx="86">
                  <c:v>40.049999999999997</c:v>
                </c:pt>
                <c:pt idx="87">
                  <c:v>39.94</c:v>
                </c:pt>
                <c:pt idx="88">
                  <c:v>39.83</c:v>
                </c:pt>
                <c:pt idx="89">
                  <c:v>38.24</c:v>
                </c:pt>
                <c:pt idx="90">
                  <c:v>38.22</c:v>
                </c:pt>
                <c:pt idx="91">
                  <c:v>38.200000000000003</c:v>
                </c:pt>
                <c:pt idx="92">
                  <c:v>37.4</c:v>
                </c:pt>
                <c:pt idx="93">
                  <c:v>37.01</c:v>
                </c:pt>
                <c:pt idx="94">
                  <c:v>36.61</c:v>
                </c:pt>
                <c:pt idx="95">
                  <c:v>36.53</c:v>
                </c:pt>
                <c:pt idx="96">
                  <c:v>35.799999999999997</c:v>
                </c:pt>
                <c:pt idx="97">
                  <c:v>34.76</c:v>
                </c:pt>
                <c:pt idx="98">
                  <c:v>31.23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6-CDC0-44E9-A77C-5F297FD95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798021600"/>
        <c:axId val="775526864"/>
      </c:barChart>
      <c:lineChart>
        <c:grouping val="standard"/>
        <c:varyColors val="0"/>
        <c:ser>
          <c:idx val="1"/>
          <c:order val="1"/>
          <c:tx>
            <c:strRef>
              <c:f>'Hacinamiento hogares'!$AD$2</c:f>
              <c:strCache>
                <c:ptCount val="1"/>
                <c:pt idx="0">
                  <c:v>% hogares c/hacinamiento</c:v>
                </c:pt>
              </c:strCache>
            </c:strRef>
          </c:tx>
          <c:spPr>
            <a:ln w="2286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'Hacinamiento hogares'!$AB$3:$AB$101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Santiago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La Serena</c:v>
                </c:pt>
                <c:pt idx="22">
                  <c:v>Rancagua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 Vicente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'Hacinamiento hogares'!$AD$3:$AD$101</c:f>
              <c:numCache>
                <c:formatCode>0.0%</c:formatCode>
                <c:ptCount val="99"/>
                <c:pt idx="0">
                  <c:v>4.3296157676825419E-3</c:v>
                </c:pt>
                <c:pt idx="1">
                  <c:v>1.1134022320451853E-2</c:v>
                </c:pt>
                <c:pt idx="2">
                  <c:v>0.10116873753339455</c:v>
                </c:pt>
                <c:pt idx="3">
                  <c:v>1.4176720499721369E-2</c:v>
                </c:pt>
                <c:pt idx="4">
                  <c:v>1.5366567280432415E-2</c:v>
                </c:pt>
                <c:pt idx="5">
                  <c:v>0.11265211197000594</c:v>
                </c:pt>
                <c:pt idx="6">
                  <c:v>5.5570870098056245E-2</c:v>
                </c:pt>
                <c:pt idx="7">
                  <c:v>3.9699593682801251E-2</c:v>
                </c:pt>
                <c:pt idx="8">
                  <c:v>6.207268731733593E-2</c:v>
                </c:pt>
                <c:pt idx="9">
                  <c:v>6.6661622543735755E-2</c:v>
                </c:pt>
                <c:pt idx="10">
                  <c:v>0.11702123977752035</c:v>
                </c:pt>
                <c:pt idx="11">
                  <c:v>5.9459509073595554E-2</c:v>
                </c:pt>
                <c:pt idx="12">
                  <c:v>5.6760185642727244E-2</c:v>
                </c:pt>
                <c:pt idx="13">
                  <c:v>6.0280083636758776E-2</c:v>
                </c:pt>
                <c:pt idx="14">
                  <c:v>8.6418071182733813E-2</c:v>
                </c:pt>
                <c:pt idx="15">
                  <c:v>6.3681845550256674E-2</c:v>
                </c:pt>
                <c:pt idx="16">
                  <c:v>0.10875182722234525</c:v>
                </c:pt>
                <c:pt idx="17">
                  <c:v>8.3048362168823692E-2</c:v>
                </c:pt>
                <c:pt idx="18">
                  <c:v>9.6836422394563096E-2</c:v>
                </c:pt>
                <c:pt idx="19">
                  <c:v>3.617479142985186E-2</c:v>
                </c:pt>
                <c:pt idx="20">
                  <c:v>0.11028119927376916</c:v>
                </c:pt>
                <c:pt idx="21">
                  <c:v>6.3972250055501084E-2</c:v>
                </c:pt>
                <c:pt idx="22">
                  <c:v>7.4657272625898746E-2</c:v>
                </c:pt>
                <c:pt idx="23">
                  <c:v>6.2571641742508663E-2</c:v>
                </c:pt>
                <c:pt idx="24">
                  <c:v>9.1322537736172285E-2</c:v>
                </c:pt>
                <c:pt idx="25">
                  <c:v>6.6200716773877982E-2</c:v>
                </c:pt>
                <c:pt idx="26">
                  <c:v>4.9807549490590144E-2</c:v>
                </c:pt>
                <c:pt idx="27">
                  <c:v>6.6463019586140037E-2</c:v>
                </c:pt>
                <c:pt idx="28">
                  <c:v>0.10177448480960109</c:v>
                </c:pt>
                <c:pt idx="29">
                  <c:v>7.36330658815912E-2</c:v>
                </c:pt>
                <c:pt idx="30">
                  <c:v>6.2806162254451639E-2</c:v>
                </c:pt>
                <c:pt idx="31">
                  <c:v>9.0068774963356121E-2</c:v>
                </c:pt>
                <c:pt idx="32">
                  <c:v>6.905714428310511E-2</c:v>
                </c:pt>
                <c:pt idx="33">
                  <c:v>7.0662939304804565E-2</c:v>
                </c:pt>
                <c:pt idx="34">
                  <c:v>6.6872553514119915E-2</c:v>
                </c:pt>
                <c:pt idx="35">
                  <c:v>9.171591901945203E-2</c:v>
                </c:pt>
                <c:pt idx="36">
                  <c:v>0.10943169659136806</c:v>
                </c:pt>
                <c:pt idx="37">
                  <c:v>6.8650038710475425E-2</c:v>
                </c:pt>
                <c:pt idx="38">
                  <c:v>8.359171691597575E-2</c:v>
                </c:pt>
                <c:pt idx="39">
                  <c:v>0.12327845110442</c:v>
                </c:pt>
                <c:pt idx="40">
                  <c:v>5.7718439652616069E-2</c:v>
                </c:pt>
                <c:pt idx="41">
                  <c:v>0.11300464910104709</c:v>
                </c:pt>
                <c:pt idx="42">
                  <c:v>7.5038065657386285E-2</c:v>
                </c:pt>
                <c:pt idx="43">
                  <c:v>6.2677459774215794E-2</c:v>
                </c:pt>
                <c:pt idx="44">
                  <c:v>5.5967911779471288E-2</c:v>
                </c:pt>
                <c:pt idx="45">
                  <c:v>8.0104511771255577E-2</c:v>
                </c:pt>
                <c:pt idx="46">
                  <c:v>9.3674977533696843E-2</c:v>
                </c:pt>
                <c:pt idx="47">
                  <c:v>0.12278652900054747</c:v>
                </c:pt>
                <c:pt idx="48">
                  <c:v>9.8964667939283407E-2</c:v>
                </c:pt>
                <c:pt idx="49">
                  <c:v>7.3297621396836182E-2</c:v>
                </c:pt>
                <c:pt idx="50">
                  <c:v>8.5198545567472528E-2</c:v>
                </c:pt>
                <c:pt idx="51">
                  <c:v>9.4690850219338318E-2</c:v>
                </c:pt>
                <c:pt idx="52">
                  <c:v>6.1649871634900433E-2</c:v>
                </c:pt>
                <c:pt idx="53">
                  <c:v>7.161472027929798E-2</c:v>
                </c:pt>
                <c:pt idx="54">
                  <c:v>4.5152748208452873E-2</c:v>
                </c:pt>
                <c:pt idx="55">
                  <c:v>0.10589317479518487</c:v>
                </c:pt>
                <c:pt idx="56">
                  <c:v>5.9238733985160309E-2</c:v>
                </c:pt>
                <c:pt idx="57">
                  <c:v>9.823933461980866E-2</c:v>
                </c:pt>
                <c:pt idx="58">
                  <c:v>7.830955579865044E-2</c:v>
                </c:pt>
                <c:pt idx="59">
                  <c:v>9.1432063508757114E-2</c:v>
                </c:pt>
                <c:pt idx="60">
                  <c:v>9.7861166665667174E-2</c:v>
                </c:pt>
                <c:pt idx="61">
                  <c:v>0.11229066450539218</c:v>
                </c:pt>
                <c:pt idx="62">
                  <c:v>7.0043792584322112E-2</c:v>
                </c:pt>
                <c:pt idx="63">
                  <c:v>0.13412936787328369</c:v>
                </c:pt>
                <c:pt idx="64">
                  <c:v>8.7567370053783858E-2</c:v>
                </c:pt>
                <c:pt idx="65">
                  <c:v>7.8002343831066398E-2</c:v>
                </c:pt>
                <c:pt idx="66">
                  <c:v>6.6494038979942605E-2</c:v>
                </c:pt>
                <c:pt idx="67">
                  <c:v>0.1052585295221334</c:v>
                </c:pt>
                <c:pt idx="68">
                  <c:v>0.11095493543183459</c:v>
                </c:pt>
                <c:pt idx="69">
                  <c:v>6.7406093919210958E-2</c:v>
                </c:pt>
                <c:pt idx="70">
                  <c:v>9.3017943317184451E-2</c:v>
                </c:pt>
                <c:pt idx="71">
                  <c:v>0.11862941115205534</c:v>
                </c:pt>
                <c:pt idx="72">
                  <c:v>0.10329417301800352</c:v>
                </c:pt>
                <c:pt idx="73">
                  <c:v>6.821747119405551E-2</c:v>
                </c:pt>
                <c:pt idx="74">
                  <c:v>0.16879914889332243</c:v>
                </c:pt>
                <c:pt idx="75">
                  <c:v>8.5862937944410925E-2</c:v>
                </c:pt>
                <c:pt idx="76">
                  <c:v>9.8425249879808094E-2</c:v>
                </c:pt>
                <c:pt idx="77">
                  <c:v>6.9787741916132365E-2</c:v>
                </c:pt>
                <c:pt idx="78">
                  <c:v>0.11262284039405798</c:v>
                </c:pt>
                <c:pt idx="79">
                  <c:v>9.4177099019474061E-2</c:v>
                </c:pt>
                <c:pt idx="80">
                  <c:v>9.5585909100473959E-2</c:v>
                </c:pt>
                <c:pt idx="81">
                  <c:v>9.5957822568512513E-2</c:v>
                </c:pt>
                <c:pt idx="82">
                  <c:v>9.5813650936465711E-2</c:v>
                </c:pt>
                <c:pt idx="83">
                  <c:v>0.11187338444337276</c:v>
                </c:pt>
                <c:pt idx="84">
                  <c:v>9.4389446663305093E-2</c:v>
                </c:pt>
                <c:pt idx="85">
                  <c:v>0.12299333934749893</c:v>
                </c:pt>
                <c:pt idx="86">
                  <c:v>5.6601960931971194E-2</c:v>
                </c:pt>
                <c:pt idx="87">
                  <c:v>0.15752541240129353</c:v>
                </c:pt>
                <c:pt idx="88">
                  <c:v>8.543376797558265E-2</c:v>
                </c:pt>
                <c:pt idx="89">
                  <c:v>0.11747160538790927</c:v>
                </c:pt>
                <c:pt idx="90">
                  <c:v>9.5557227000545392E-2</c:v>
                </c:pt>
                <c:pt idx="91">
                  <c:v>0.1174250308542216</c:v>
                </c:pt>
                <c:pt idx="92">
                  <c:v>0.13823430166707512</c:v>
                </c:pt>
                <c:pt idx="93">
                  <c:v>0.11176019198083771</c:v>
                </c:pt>
                <c:pt idx="94">
                  <c:v>8.4448553951480251E-2</c:v>
                </c:pt>
                <c:pt idx="95">
                  <c:v>8.4209055665012009E-2</c:v>
                </c:pt>
                <c:pt idx="96">
                  <c:v>0.11694424598570893</c:v>
                </c:pt>
                <c:pt idx="97">
                  <c:v>0.10014456354733441</c:v>
                </c:pt>
                <c:pt idx="98">
                  <c:v>0.16348129585531332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CDC0-44E9-A77C-5F297FD95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549584"/>
        <c:axId val="1118730352"/>
      </c:lineChart>
      <c:catAx>
        <c:axId val="7980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75526864"/>
        <c:crosses val="autoZero"/>
        <c:auto val="1"/>
        <c:lblAlgn val="ctr"/>
        <c:lblOffset val="100"/>
        <c:noMultiLvlLbl val="0"/>
      </c:catAx>
      <c:valAx>
        <c:axId val="77552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98021600"/>
        <c:crosses val="autoZero"/>
        <c:crossBetween val="between"/>
      </c:valAx>
      <c:valAx>
        <c:axId val="111873035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55549584"/>
        <c:crosses val="max"/>
        <c:crossBetween val="between"/>
      </c:valAx>
      <c:catAx>
        <c:axId val="855549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8730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3782673268154"/>
          <c:y val="0.94491286469144709"/>
          <c:w val="0.45074240192158604"/>
          <c:h val="4.4531576289887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529885805453E-2"/>
          <c:y val="2.9086078761436897E-2"/>
          <c:w val="0.88986570119801478"/>
          <c:h val="0.74401897986356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'EXENC CONTR'!$C$104</c:f>
              <c:strCache>
                <c:ptCount val="1"/>
                <c:pt idx="0">
                  <c:v>ICVU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9C6-4389-87D9-FB0BDCA16819}"/>
              </c:ext>
            </c:extLst>
          </c:dPt>
          <c:dPt>
            <c:idx val="1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C6-4389-87D9-FB0BDCA16819}"/>
              </c:ext>
            </c:extLst>
          </c:dPt>
          <c:dPt>
            <c:idx val="2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9C6-4389-87D9-FB0BDCA16819}"/>
              </c:ext>
            </c:extLst>
          </c:dPt>
          <c:dPt>
            <c:idx val="3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C6-4389-87D9-FB0BDCA16819}"/>
              </c:ext>
            </c:extLst>
          </c:dPt>
          <c:dPt>
            <c:idx val="4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9C6-4389-87D9-FB0BDCA16819}"/>
              </c:ext>
            </c:extLst>
          </c:dPt>
          <c:dPt>
            <c:idx val="5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C6-4389-87D9-FB0BDCA16819}"/>
              </c:ext>
            </c:extLst>
          </c:dPt>
          <c:dPt>
            <c:idx val="6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9C6-4389-87D9-FB0BDCA16819}"/>
              </c:ext>
            </c:extLst>
          </c:dPt>
          <c:dPt>
            <c:idx val="7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C6-4389-87D9-FB0BDCA16819}"/>
              </c:ext>
            </c:extLst>
          </c:dPt>
          <c:dPt>
            <c:idx val="8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9C6-4389-87D9-FB0BDCA16819}"/>
              </c:ext>
            </c:extLst>
          </c:dPt>
          <c:dPt>
            <c:idx val="9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C6-4389-87D9-FB0BDCA16819}"/>
              </c:ext>
            </c:extLst>
          </c:dPt>
          <c:dPt>
            <c:idx val="10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9C6-4389-87D9-FB0BDCA16819}"/>
              </c:ext>
            </c:extLst>
          </c:dPt>
          <c:dPt>
            <c:idx val="11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C6-4389-87D9-FB0BDCA16819}"/>
              </c:ext>
            </c:extLst>
          </c:dPt>
          <c:dPt>
            <c:idx val="12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9C6-4389-87D9-FB0BDCA16819}"/>
              </c:ext>
            </c:extLst>
          </c:dPt>
          <c:dPt>
            <c:idx val="13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C6-4389-87D9-FB0BDCA16819}"/>
              </c:ext>
            </c:extLst>
          </c:dPt>
          <c:dPt>
            <c:idx val="14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9C6-4389-87D9-FB0BDCA16819}"/>
              </c:ext>
            </c:extLst>
          </c:dPt>
          <c:dPt>
            <c:idx val="15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C6-4389-87D9-FB0BDCA16819}"/>
              </c:ext>
            </c:extLst>
          </c:dPt>
          <c:dPt>
            <c:idx val="16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C6-4389-87D9-FB0BDCA16819}"/>
              </c:ext>
            </c:extLst>
          </c:dPt>
          <c:dPt>
            <c:idx val="1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D9C6-4389-87D9-FB0BDCA16819}"/>
              </c:ext>
            </c:extLst>
          </c:dPt>
          <c:dPt>
            <c:idx val="1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D9C6-4389-87D9-FB0BDCA16819}"/>
              </c:ext>
            </c:extLst>
          </c:dPt>
          <c:dPt>
            <c:idx val="1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D9C6-4389-87D9-FB0BDCA16819}"/>
              </c:ext>
            </c:extLst>
          </c:dPt>
          <c:dPt>
            <c:idx val="2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D9C6-4389-87D9-FB0BDCA16819}"/>
              </c:ext>
            </c:extLst>
          </c:dPt>
          <c:dPt>
            <c:idx val="2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D9C6-4389-87D9-FB0BDCA16819}"/>
              </c:ext>
            </c:extLst>
          </c:dPt>
          <c:dPt>
            <c:idx val="2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D9C6-4389-87D9-FB0BDCA16819}"/>
              </c:ext>
            </c:extLst>
          </c:dPt>
          <c:dPt>
            <c:idx val="2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D9C6-4389-87D9-FB0BDCA16819}"/>
              </c:ext>
            </c:extLst>
          </c:dPt>
          <c:dPt>
            <c:idx val="2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D9C6-4389-87D9-FB0BDCA16819}"/>
              </c:ext>
            </c:extLst>
          </c:dPt>
          <c:dPt>
            <c:idx val="2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D9C6-4389-87D9-FB0BDCA16819}"/>
              </c:ext>
            </c:extLst>
          </c:dPt>
          <c:dPt>
            <c:idx val="2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D9C6-4389-87D9-FB0BDCA16819}"/>
              </c:ext>
            </c:extLst>
          </c:dPt>
          <c:dPt>
            <c:idx val="2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D9C6-4389-87D9-FB0BDCA16819}"/>
              </c:ext>
            </c:extLst>
          </c:dPt>
          <c:dPt>
            <c:idx val="2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D9C6-4389-87D9-FB0BDCA16819}"/>
              </c:ext>
            </c:extLst>
          </c:dPt>
          <c:dPt>
            <c:idx val="2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9C6-4389-87D9-FB0BDCA16819}"/>
              </c:ext>
            </c:extLst>
          </c:dPt>
          <c:dPt>
            <c:idx val="3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D9C6-4389-87D9-FB0BDCA16819}"/>
              </c:ext>
            </c:extLst>
          </c:dPt>
          <c:dPt>
            <c:idx val="3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9C6-4389-87D9-FB0BDCA16819}"/>
              </c:ext>
            </c:extLst>
          </c:dPt>
          <c:dPt>
            <c:idx val="3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D9C6-4389-87D9-FB0BDCA16819}"/>
              </c:ext>
            </c:extLst>
          </c:dPt>
          <c:dPt>
            <c:idx val="3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9C6-4389-87D9-FB0BDCA16819}"/>
              </c:ext>
            </c:extLst>
          </c:dPt>
          <c:dPt>
            <c:idx val="3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D9C6-4389-87D9-FB0BDCA16819}"/>
              </c:ext>
            </c:extLst>
          </c:dPt>
          <c:dPt>
            <c:idx val="3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C6-4389-87D9-FB0BDCA16819}"/>
              </c:ext>
            </c:extLst>
          </c:dPt>
          <c:dPt>
            <c:idx val="3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9C6-4389-87D9-FB0BDCA16819}"/>
              </c:ext>
            </c:extLst>
          </c:dPt>
          <c:dPt>
            <c:idx val="3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9C6-4389-87D9-FB0BDCA16819}"/>
              </c:ext>
            </c:extLst>
          </c:dPt>
          <c:dPt>
            <c:idx val="3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9C6-4389-87D9-FB0BDCA16819}"/>
              </c:ext>
            </c:extLst>
          </c:dPt>
          <c:dPt>
            <c:idx val="3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9C6-4389-87D9-FB0BDCA16819}"/>
              </c:ext>
            </c:extLst>
          </c:dPt>
          <c:dPt>
            <c:idx val="4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9C6-4389-87D9-FB0BDCA16819}"/>
              </c:ext>
            </c:extLst>
          </c:dPt>
          <c:dPt>
            <c:idx val="4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9C6-4389-87D9-FB0BDCA16819}"/>
              </c:ext>
            </c:extLst>
          </c:dPt>
          <c:dPt>
            <c:idx val="4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D9C6-4389-87D9-FB0BDCA16819}"/>
              </c:ext>
            </c:extLst>
          </c:dPt>
          <c:dPt>
            <c:idx val="4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D9C6-4389-87D9-FB0BDCA16819}"/>
              </c:ext>
            </c:extLst>
          </c:dPt>
          <c:dPt>
            <c:idx val="4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D9C6-4389-87D9-FB0BDCA16819}"/>
              </c:ext>
            </c:extLst>
          </c:dPt>
          <c:dPt>
            <c:idx val="4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D9C6-4389-87D9-FB0BDCA16819}"/>
              </c:ext>
            </c:extLst>
          </c:dPt>
          <c:dPt>
            <c:idx val="4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D9C6-4389-87D9-FB0BDCA16819}"/>
              </c:ext>
            </c:extLst>
          </c:dPt>
          <c:dPt>
            <c:idx val="4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D9C6-4389-87D9-FB0BDCA16819}"/>
              </c:ext>
            </c:extLst>
          </c:dPt>
          <c:dPt>
            <c:idx val="4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D9C6-4389-87D9-FB0BDCA16819}"/>
              </c:ext>
            </c:extLst>
          </c:dPt>
          <c:dPt>
            <c:idx val="4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D9C6-4389-87D9-FB0BDCA16819}"/>
              </c:ext>
            </c:extLst>
          </c:dPt>
          <c:dPt>
            <c:idx val="50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D9C6-4389-87D9-FB0BDCA16819}"/>
              </c:ext>
            </c:extLst>
          </c:dPt>
          <c:dPt>
            <c:idx val="51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D9C6-4389-87D9-FB0BDCA16819}"/>
              </c:ext>
            </c:extLst>
          </c:dPt>
          <c:dPt>
            <c:idx val="5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D9C6-4389-87D9-FB0BDCA16819}"/>
              </c:ext>
            </c:extLst>
          </c:dPt>
          <c:dPt>
            <c:idx val="5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D9C6-4389-87D9-FB0BDCA16819}"/>
              </c:ext>
            </c:extLst>
          </c:dPt>
          <c:dPt>
            <c:idx val="5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D9C6-4389-87D9-FB0BDCA16819}"/>
              </c:ext>
            </c:extLst>
          </c:dPt>
          <c:dPt>
            <c:idx val="5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D9C6-4389-87D9-FB0BDCA16819}"/>
              </c:ext>
            </c:extLst>
          </c:dPt>
          <c:dPt>
            <c:idx val="5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D9C6-4389-87D9-FB0BDCA16819}"/>
              </c:ext>
            </c:extLst>
          </c:dPt>
          <c:dPt>
            <c:idx val="5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D9C6-4389-87D9-FB0BDCA16819}"/>
              </c:ext>
            </c:extLst>
          </c:dPt>
          <c:dPt>
            <c:idx val="5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D9C6-4389-87D9-FB0BDCA16819}"/>
              </c:ext>
            </c:extLst>
          </c:dPt>
          <c:dPt>
            <c:idx val="5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D9C6-4389-87D9-FB0BDCA16819}"/>
              </c:ext>
            </c:extLst>
          </c:dPt>
          <c:dPt>
            <c:idx val="6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4-D9C6-4389-87D9-FB0BDCA16819}"/>
              </c:ext>
            </c:extLst>
          </c:dPt>
          <c:dPt>
            <c:idx val="6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D9C6-4389-87D9-FB0BDCA16819}"/>
              </c:ext>
            </c:extLst>
          </c:dPt>
          <c:dPt>
            <c:idx val="6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D9C6-4389-87D9-FB0BDCA16819}"/>
              </c:ext>
            </c:extLst>
          </c:dPt>
          <c:dPt>
            <c:idx val="6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D9C6-4389-87D9-FB0BDCA16819}"/>
              </c:ext>
            </c:extLst>
          </c:dPt>
          <c:dPt>
            <c:idx val="6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D9C6-4389-87D9-FB0BDCA16819}"/>
              </c:ext>
            </c:extLst>
          </c:dPt>
          <c:dPt>
            <c:idx val="6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D9C6-4389-87D9-FB0BDCA16819}"/>
              </c:ext>
            </c:extLst>
          </c:dPt>
          <c:dPt>
            <c:idx val="6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E-D9C6-4389-87D9-FB0BDCA16819}"/>
              </c:ext>
            </c:extLst>
          </c:dPt>
          <c:dPt>
            <c:idx val="6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D9C6-4389-87D9-FB0BDCA16819}"/>
              </c:ext>
            </c:extLst>
          </c:dPt>
          <c:dPt>
            <c:idx val="6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C-D9C6-4389-87D9-FB0BDCA16819}"/>
              </c:ext>
            </c:extLst>
          </c:dPt>
          <c:dPt>
            <c:idx val="6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D9C6-4389-87D9-FB0BDCA16819}"/>
              </c:ext>
            </c:extLst>
          </c:dPt>
          <c:dPt>
            <c:idx val="7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D9C6-4389-87D9-FB0BDCA16819}"/>
              </c:ext>
            </c:extLst>
          </c:dPt>
          <c:dPt>
            <c:idx val="7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D9C6-4389-87D9-FB0BDCA16819}"/>
              </c:ext>
            </c:extLst>
          </c:dPt>
          <c:dPt>
            <c:idx val="7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D9C6-4389-87D9-FB0BDCA16819}"/>
              </c:ext>
            </c:extLst>
          </c:dPt>
          <c:dPt>
            <c:idx val="7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D9C6-4389-87D9-FB0BDCA16819}"/>
              </c:ext>
            </c:extLst>
          </c:dPt>
          <c:dPt>
            <c:idx val="7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D9C6-4389-87D9-FB0BDCA16819}"/>
              </c:ext>
            </c:extLst>
          </c:dPt>
          <c:dPt>
            <c:idx val="7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D9C6-4389-87D9-FB0BDCA16819}"/>
              </c:ext>
            </c:extLst>
          </c:dPt>
          <c:dPt>
            <c:idx val="7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D9C6-4389-87D9-FB0BDCA16819}"/>
              </c:ext>
            </c:extLst>
          </c:dPt>
          <c:dPt>
            <c:idx val="7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D9C6-4389-87D9-FB0BDCA16819}"/>
              </c:ext>
            </c:extLst>
          </c:dPt>
          <c:dPt>
            <c:idx val="7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D9C6-4389-87D9-FB0BDCA16819}"/>
              </c:ext>
            </c:extLst>
          </c:dPt>
          <c:dPt>
            <c:idx val="7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D9C6-4389-87D9-FB0BDCA16819}"/>
              </c:ext>
            </c:extLst>
          </c:dPt>
          <c:dPt>
            <c:idx val="8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D9C6-4389-87D9-FB0BDCA16819}"/>
              </c:ext>
            </c:extLst>
          </c:dPt>
          <c:dPt>
            <c:idx val="8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D9C6-4389-87D9-FB0BDCA16819}"/>
              </c:ext>
            </c:extLst>
          </c:dPt>
          <c:dPt>
            <c:idx val="8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D9C6-4389-87D9-FB0BDCA16819}"/>
              </c:ext>
            </c:extLst>
          </c:dPt>
          <c:dPt>
            <c:idx val="8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D9C6-4389-87D9-FB0BDCA16819}"/>
              </c:ext>
            </c:extLst>
          </c:dPt>
          <c:dPt>
            <c:idx val="8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D9C6-4389-87D9-FB0BDCA16819}"/>
              </c:ext>
            </c:extLst>
          </c:dPt>
          <c:dPt>
            <c:idx val="8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D9C6-4389-87D9-FB0BDCA16819}"/>
              </c:ext>
            </c:extLst>
          </c:dPt>
          <c:dPt>
            <c:idx val="8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D9C6-4389-87D9-FB0BDCA16819}"/>
              </c:ext>
            </c:extLst>
          </c:dPt>
          <c:dPt>
            <c:idx val="8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D9C6-4389-87D9-FB0BDCA16819}"/>
              </c:ext>
            </c:extLst>
          </c:dPt>
          <c:dPt>
            <c:idx val="8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D9C6-4389-87D9-FB0BDCA16819}"/>
              </c:ext>
            </c:extLst>
          </c:dPt>
          <c:dPt>
            <c:idx val="8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D9C6-4389-87D9-FB0BDCA16819}"/>
              </c:ext>
            </c:extLst>
          </c:dPt>
          <c:dPt>
            <c:idx val="9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D9C6-4389-87D9-FB0BDCA16819}"/>
              </c:ext>
            </c:extLst>
          </c:dPt>
          <c:dPt>
            <c:idx val="9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D9C6-4389-87D9-FB0BDCA16819}"/>
              </c:ext>
            </c:extLst>
          </c:dPt>
          <c:dPt>
            <c:idx val="9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D9C6-4389-87D9-FB0BDCA16819}"/>
              </c:ext>
            </c:extLst>
          </c:dPt>
          <c:dPt>
            <c:idx val="9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D9C6-4389-87D9-FB0BDCA16819}"/>
              </c:ext>
            </c:extLst>
          </c:dPt>
          <c:dPt>
            <c:idx val="9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D9C6-4389-87D9-FB0BDCA16819}"/>
              </c:ext>
            </c:extLst>
          </c:dPt>
          <c:dPt>
            <c:idx val="9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D9C6-4389-87D9-FB0BDCA16819}"/>
              </c:ext>
            </c:extLst>
          </c:dPt>
          <c:dPt>
            <c:idx val="9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D9C6-4389-87D9-FB0BDCA16819}"/>
              </c:ext>
            </c:extLst>
          </c:dPt>
          <c:dPt>
            <c:idx val="9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D9C6-4389-87D9-FB0BDCA16819}"/>
              </c:ext>
            </c:extLst>
          </c:dPt>
          <c:dPt>
            <c:idx val="9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D9C6-4389-87D9-FB0BDCA16819}"/>
              </c:ext>
            </c:extLst>
          </c:dPt>
          <c:cat>
            <c:strRef>
              <c:f>'EXENC CONTR'!$B$105:$B$203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 Vicente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La Serena</c:v>
                </c:pt>
                <c:pt idx="22">
                  <c:v>Rancagua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Santiago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'EXENC CONTR'!$C$105:$C$203</c:f>
              <c:numCache>
                <c:formatCode>0.00</c:formatCode>
                <c:ptCount val="99"/>
                <c:pt idx="0">
                  <c:v>76.040000000000006</c:v>
                </c:pt>
                <c:pt idx="1">
                  <c:v>70.66</c:v>
                </c:pt>
                <c:pt idx="2">
                  <c:v>69.34</c:v>
                </c:pt>
                <c:pt idx="3">
                  <c:v>68.819999999999993</c:v>
                </c:pt>
                <c:pt idx="4">
                  <c:v>66.8</c:v>
                </c:pt>
                <c:pt idx="5">
                  <c:v>61.33</c:v>
                </c:pt>
                <c:pt idx="6">
                  <c:v>60.21</c:v>
                </c:pt>
                <c:pt idx="7">
                  <c:v>60.12</c:v>
                </c:pt>
                <c:pt idx="8">
                  <c:v>58.55</c:v>
                </c:pt>
                <c:pt idx="9">
                  <c:v>57.07</c:v>
                </c:pt>
                <c:pt idx="10">
                  <c:v>55.49</c:v>
                </c:pt>
                <c:pt idx="11">
                  <c:v>55.18</c:v>
                </c:pt>
                <c:pt idx="12">
                  <c:v>55.1</c:v>
                </c:pt>
                <c:pt idx="13">
                  <c:v>54.54</c:v>
                </c:pt>
                <c:pt idx="14">
                  <c:v>54.32</c:v>
                </c:pt>
                <c:pt idx="15">
                  <c:v>53.5</c:v>
                </c:pt>
                <c:pt idx="16">
                  <c:v>52.96</c:v>
                </c:pt>
                <c:pt idx="17">
                  <c:v>52.71</c:v>
                </c:pt>
                <c:pt idx="18">
                  <c:v>52.36</c:v>
                </c:pt>
                <c:pt idx="19">
                  <c:v>51.58</c:v>
                </c:pt>
                <c:pt idx="20">
                  <c:v>51.39</c:v>
                </c:pt>
                <c:pt idx="21">
                  <c:v>51.3</c:v>
                </c:pt>
                <c:pt idx="22">
                  <c:v>51.3</c:v>
                </c:pt>
                <c:pt idx="23">
                  <c:v>51.18</c:v>
                </c:pt>
                <c:pt idx="24">
                  <c:v>51.14</c:v>
                </c:pt>
                <c:pt idx="25">
                  <c:v>51.04</c:v>
                </c:pt>
                <c:pt idx="26">
                  <c:v>51.01</c:v>
                </c:pt>
                <c:pt idx="27">
                  <c:v>50.79</c:v>
                </c:pt>
                <c:pt idx="28">
                  <c:v>50.69</c:v>
                </c:pt>
                <c:pt idx="29">
                  <c:v>50.49</c:v>
                </c:pt>
                <c:pt idx="30">
                  <c:v>50.07</c:v>
                </c:pt>
                <c:pt idx="31">
                  <c:v>50.04</c:v>
                </c:pt>
                <c:pt idx="32">
                  <c:v>50</c:v>
                </c:pt>
                <c:pt idx="33">
                  <c:v>49.93</c:v>
                </c:pt>
                <c:pt idx="34">
                  <c:v>49.89</c:v>
                </c:pt>
                <c:pt idx="35">
                  <c:v>49.88</c:v>
                </c:pt>
                <c:pt idx="36">
                  <c:v>49.82</c:v>
                </c:pt>
                <c:pt idx="37">
                  <c:v>49.76</c:v>
                </c:pt>
                <c:pt idx="38">
                  <c:v>49.66</c:v>
                </c:pt>
                <c:pt idx="39">
                  <c:v>49.33</c:v>
                </c:pt>
                <c:pt idx="40">
                  <c:v>49.32</c:v>
                </c:pt>
                <c:pt idx="41">
                  <c:v>49.26</c:v>
                </c:pt>
                <c:pt idx="42">
                  <c:v>49.02</c:v>
                </c:pt>
                <c:pt idx="43">
                  <c:v>48.75</c:v>
                </c:pt>
                <c:pt idx="44">
                  <c:v>47.93</c:v>
                </c:pt>
                <c:pt idx="45">
                  <c:v>47.8</c:v>
                </c:pt>
                <c:pt idx="46">
                  <c:v>47.69</c:v>
                </c:pt>
                <c:pt idx="47">
                  <c:v>47.57</c:v>
                </c:pt>
                <c:pt idx="48">
                  <c:v>47.21</c:v>
                </c:pt>
                <c:pt idx="49">
                  <c:v>47.04</c:v>
                </c:pt>
                <c:pt idx="50">
                  <c:v>47.01</c:v>
                </c:pt>
                <c:pt idx="51">
                  <c:v>46.59</c:v>
                </c:pt>
                <c:pt idx="52">
                  <c:v>46.47</c:v>
                </c:pt>
                <c:pt idx="53">
                  <c:v>46.39</c:v>
                </c:pt>
                <c:pt idx="54">
                  <c:v>46.37</c:v>
                </c:pt>
                <c:pt idx="55">
                  <c:v>46.25</c:v>
                </c:pt>
                <c:pt idx="56">
                  <c:v>46.19</c:v>
                </c:pt>
                <c:pt idx="57">
                  <c:v>45.9</c:v>
                </c:pt>
                <c:pt idx="58">
                  <c:v>45.72</c:v>
                </c:pt>
                <c:pt idx="59">
                  <c:v>45.55</c:v>
                </c:pt>
                <c:pt idx="60">
                  <c:v>45.05</c:v>
                </c:pt>
                <c:pt idx="61">
                  <c:v>45.02</c:v>
                </c:pt>
                <c:pt idx="62">
                  <c:v>45</c:v>
                </c:pt>
                <c:pt idx="63">
                  <c:v>44.98</c:v>
                </c:pt>
                <c:pt idx="64">
                  <c:v>44.77</c:v>
                </c:pt>
                <c:pt idx="65">
                  <c:v>44.43</c:v>
                </c:pt>
                <c:pt idx="66">
                  <c:v>44.37</c:v>
                </c:pt>
                <c:pt idx="67">
                  <c:v>44.34</c:v>
                </c:pt>
                <c:pt idx="68">
                  <c:v>44.29</c:v>
                </c:pt>
                <c:pt idx="69">
                  <c:v>44.28</c:v>
                </c:pt>
                <c:pt idx="70">
                  <c:v>44.16</c:v>
                </c:pt>
                <c:pt idx="71">
                  <c:v>44.14</c:v>
                </c:pt>
                <c:pt idx="72">
                  <c:v>43.88</c:v>
                </c:pt>
                <c:pt idx="73">
                  <c:v>43</c:v>
                </c:pt>
                <c:pt idx="74">
                  <c:v>42.98</c:v>
                </c:pt>
                <c:pt idx="75">
                  <c:v>42.47</c:v>
                </c:pt>
                <c:pt idx="76">
                  <c:v>42.45</c:v>
                </c:pt>
                <c:pt idx="77">
                  <c:v>41.88</c:v>
                </c:pt>
                <c:pt idx="78">
                  <c:v>41.81</c:v>
                </c:pt>
                <c:pt idx="79">
                  <c:v>41.76</c:v>
                </c:pt>
                <c:pt idx="80">
                  <c:v>41.69</c:v>
                </c:pt>
                <c:pt idx="81">
                  <c:v>41.15</c:v>
                </c:pt>
                <c:pt idx="82">
                  <c:v>41</c:v>
                </c:pt>
                <c:pt idx="83">
                  <c:v>40.67</c:v>
                </c:pt>
                <c:pt idx="84">
                  <c:v>40.479999999999997</c:v>
                </c:pt>
                <c:pt idx="85">
                  <c:v>40.08</c:v>
                </c:pt>
                <c:pt idx="86">
                  <c:v>40.049999999999997</c:v>
                </c:pt>
                <c:pt idx="87">
                  <c:v>39.94</c:v>
                </c:pt>
                <c:pt idx="88">
                  <c:v>39.83</c:v>
                </c:pt>
                <c:pt idx="89">
                  <c:v>38.24</c:v>
                </c:pt>
                <c:pt idx="90">
                  <c:v>38.22</c:v>
                </c:pt>
                <c:pt idx="91">
                  <c:v>38.200000000000003</c:v>
                </c:pt>
                <c:pt idx="92">
                  <c:v>37.4</c:v>
                </c:pt>
                <c:pt idx="93">
                  <c:v>37.01</c:v>
                </c:pt>
                <c:pt idx="94">
                  <c:v>36.61</c:v>
                </c:pt>
                <c:pt idx="95">
                  <c:v>36.53</c:v>
                </c:pt>
                <c:pt idx="96">
                  <c:v>35.799999999999997</c:v>
                </c:pt>
                <c:pt idx="97">
                  <c:v>34.76</c:v>
                </c:pt>
                <c:pt idx="98">
                  <c:v>31.23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6-4389-87D9-FB0BDCA16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230153248"/>
        <c:axId val="1230189568"/>
      </c:barChart>
      <c:lineChart>
        <c:grouping val="standard"/>
        <c:varyColors val="0"/>
        <c:ser>
          <c:idx val="1"/>
          <c:order val="1"/>
          <c:tx>
            <c:strRef>
              <c:f>'EXENC CONTR'!$D$104</c:f>
              <c:strCache>
                <c:ptCount val="1"/>
                <c:pt idx="0">
                  <c:v>PROMEDIO 2011-2020</c:v>
                </c:pt>
              </c:strCache>
            </c:strRef>
          </c:tx>
          <c:spPr>
            <a:ln w="2286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'EXENC CONTR'!$B$105:$B$203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 Vicente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La Serena</c:v>
                </c:pt>
                <c:pt idx="22">
                  <c:v>Rancagua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Santiago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'EXENC CONTR'!$D$105:$D$203</c:f>
              <c:numCache>
                <c:formatCode>0.00%</c:formatCode>
                <c:ptCount val="99"/>
                <c:pt idx="0">
                  <c:v>3.6999999999999997E-3</c:v>
                </c:pt>
                <c:pt idx="1">
                  <c:v>2.1555555555555553E-2</c:v>
                </c:pt>
                <c:pt idx="2">
                  <c:v>0.11591111111111113</c:v>
                </c:pt>
                <c:pt idx="3">
                  <c:v>3.4688888888888887E-2</c:v>
                </c:pt>
                <c:pt idx="4">
                  <c:v>0.14383333333333337</c:v>
                </c:pt>
                <c:pt idx="5">
                  <c:v>0.77148888888888889</c:v>
                </c:pt>
                <c:pt idx="6">
                  <c:v>0.21306666666666665</c:v>
                </c:pt>
                <c:pt idx="7">
                  <c:v>0.19109999999999996</c:v>
                </c:pt>
                <c:pt idx="8">
                  <c:v>0.20068888888888889</c:v>
                </c:pt>
                <c:pt idx="9">
                  <c:v>0.48161111111111116</c:v>
                </c:pt>
                <c:pt idx="10">
                  <c:v>0.6243333333333333</c:v>
                </c:pt>
                <c:pt idx="11">
                  <c:v>0.43434444444444442</c:v>
                </c:pt>
                <c:pt idx="12">
                  <c:v>0.36074444444444448</c:v>
                </c:pt>
                <c:pt idx="13">
                  <c:v>0.67803333333333338</c:v>
                </c:pt>
                <c:pt idx="14">
                  <c:v>0.62008888888888891</c:v>
                </c:pt>
                <c:pt idx="15">
                  <c:v>0.56691111111111114</c:v>
                </c:pt>
                <c:pt idx="16">
                  <c:v>0.86157777777777766</c:v>
                </c:pt>
                <c:pt idx="17">
                  <c:v>0.86215555555555545</c:v>
                </c:pt>
                <c:pt idx="18">
                  <c:v>0.50218888888888891</c:v>
                </c:pt>
                <c:pt idx="19">
                  <c:v>0.71473333333333344</c:v>
                </c:pt>
                <c:pt idx="20">
                  <c:v>0.76464444444444446</c:v>
                </c:pt>
                <c:pt idx="21">
                  <c:v>0.52087777777777777</c:v>
                </c:pt>
                <c:pt idx="22">
                  <c:v>0.74957777777777768</c:v>
                </c:pt>
                <c:pt idx="23">
                  <c:v>0.67888888888888888</c:v>
                </c:pt>
                <c:pt idx="24">
                  <c:v>0.84050000000000002</c:v>
                </c:pt>
                <c:pt idx="25">
                  <c:v>0.42375555555555555</c:v>
                </c:pt>
                <c:pt idx="26">
                  <c:v>0.809788888888889</c:v>
                </c:pt>
                <c:pt idx="27">
                  <c:v>0.79656666666666665</c:v>
                </c:pt>
                <c:pt idx="28">
                  <c:v>0.73083333333333345</c:v>
                </c:pt>
                <c:pt idx="29">
                  <c:v>0.62581111111111098</c:v>
                </c:pt>
                <c:pt idx="30">
                  <c:v>0.72296666666666665</c:v>
                </c:pt>
                <c:pt idx="31">
                  <c:v>0.38489999999999996</c:v>
                </c:pt>
                <c:pt idx="32">
                  <c:v>0.75063333333333349</c:v>
                </c:pt>
                <c:pt idx="33">
                  <c:v>0.64296666666666669</c:v>
                </c:pt>
                <c:pt idx="34">
                  <c:v>0.94400000000000006</c:v>
                </c:pt>
                <c:pt idx="35">
                  <c:v>0.61741111111111124</c:v>
                </c:pt>
                <c:pt idx="36">
                  <c:v>0.88221111111111117</c:v>
                </c:pt>
                <c:pt idx="37">
                  <c:v>0.62480000000000002</c:v>
                </c:pt>
                <c:pt idx="38">
                  <c:v>0.71852222222222228</c:v>
                </c:pt>
                <c:pt idx="39">
                  <c:v>0.62626666666666664</c:v>
                </c:pt>
                <c:pt idx="40">
                  <c:v>0.82615555555555553</c:v>
                </c:pt>
                <c:pt idx="41">
                  <c:v>0.38818888888888892</c:v>
                </c:pt>
                <c:pt idx="42">
                  <c:v>0.79337777777777785</c:v>
                </c:pt>
                <c:pt idx="43">
                  <c:v>0.71652222222222217</c:v>
                </c:pt>
                <c:pt idx="44">
                  <c:v>0.83801111111111104</c:v>
                </c:pt>
                <c:pt idx="45">
                  <c:v>0.70199999999999996</c:v>
                </c:pt>
                <c:pt idx="46">
                  <c:v>0.87052222222222242</c:v>
                </c:pt>
                <c:pt idx="47">
                  <c:v>0.68374444444444427</c:v>
                </c:pt>
                <c:pt idx="48">
                  <c:v>0.80876666666666663</c:v>
                </c:pt>
                <c:pt idx="49">
                  <c:v>0.83321111111111112</c:v>
                </c:pt>
                <c:pt idx="50">
                  <c:v>0.81412222222222219</c:v>
                </c:pt>
                <c:pt idx="51">
                  <c:v>0.72026666666666661</c:v>
                </c:pt>
                <c:pt idx="52">
                  <c:v>0.76601111111111109</c:v>
                </c:pt>
                <c:pt idx="53">
                  <c:v>0.64808888888888894</c:v>
                </c:pt>
                <c:pt idx="54">
                  <c:v>0.76825555555555547</c:v>
                </c:pt>
                <c:pt idx="55">
                  <c:v>0.87119999999999975</c:v>
                </c:pt>
                <c:pt idx="56">
                  <c:v>0.79973333333333341</c:v>
                </c:pt>
                <c:pt idx="57">
                  <c:v>0.72444444444444445</c:v>
                </c:pt>
                <c:pt idx="58">
                  <c:v>0.92145555555555569</c:v>
                </c:pt>
                <c:pt idx="59">
                  <c:v>0.75021111111111105</c:v>
                </c:pt>
                <c:pt idx="60">
                  <c:v>0.74155555555555563</c:v>
                </c:pt>
                <c:pt idx="61">
                  <c:v>0.7467666666666668</c:v>
                </c:pt>
                <c:pt idx="62">
                  <c:v>0.85736666666666672</c:v>
                </c:pt>
                <c:pt idx="63">
                  <c:v>0.62817777777777772</c:v>
                </c:pt>
                <c:pt idx="64">
                  <c:v>0.80913333333333337</c:v>
                </c:pt>
                <c:pt idx="65">
                  <c:v>0.85697777777777773</c:v>
                </c:pt>
                <c:pt idx="66">
                  <c:v>0.23324444444444448</c:v>
                </c:pt>
                <c:pt idx="67">
                  <c:v>0.75844444444444448</c:v>
                </c:pt>
                <c:pt idx="68">
                  <c:v>0.8542333333333334</c:v>
                </c:pt>
                <c:pt idx="69">
                  <c:v>0.86307777777777761</c:v>
                </c:pt>
                <c:pt idx="70">
                  <c:v>0.70734444444444433</c:v>
                </c:pt>
                <c:pt idx="71">
                  <c:v>0.88837777777777782</c:v>
                </c:pt>
                <c:pt idx="72">
                  <c:v>0.90287777777777778</c:v>
                </c:pt>
                <c:pt idx="73">
                  <c:v>0.84374444444444441</c:v>
                </c:pt>
                <c:pt idx="74">
                  <c:v>0.94261111111111129</c:v>
                </c:pt>
                <c:pt idx="75">
                  <c:v>0.84463333333333324</c:v>
                </c:pt>
                <c:pt idx="76">
                  <c:v>0.95096666666666663</c:v>
                </c:pt>
                <c:pt idx="77">
                  <c:v>0.80114444444444433</c:v>
                </c:pt>
                <c:pt idx="78">
                  <c:v>0.80867777777777772</c:v>
                </c:pt>
                <c:pt idx="79">
                  <c:v>0.89335555555555557</c:v>
                </c:pt>
                <c:pt idx="80">
                  <c:v>0.7586777777777779</c:v>
                </c:pt>
                <c:pt idx="81">
                  <c:v>0.80236666666666667</c:v>
                </c:pt>
                <c:pt idx="82">
                  <c:v>0.95030000000000014</c:v>
                </c:pt>
                <c:pt idx="83">
                  <c:v>0.95766666666666667</c:v>
                </c:pt>
                <c:pt idx="84">
                  <c:v>0.89600000000000002</c:v>
                </c:pt>
                <c:pt idx="85">
                  <c:v>0.65343333333333342</c:v>
                </c:pt>
                <c:pt idx="86">
                  <c:v>0.60854444444444444</c:v>
                </c:pt>
                <c:pt idx="87">
                  <c:v>0.9407777777777776</c:v>
                </c:pt>
                <c:pt idx="88">
                  <c:v>0.86393333333333333</c:v>
                </c:pt>
                <c:pt idx="89">
                  <c:v>0.96681111111111107</c:v>
                </c:pt>
                <c:pt idx="90">
                  <c:v>0.9010111111111111</c:v>
                </c:pt>
                <c:pt idx="91">
                  <c:v>0.93397777777777768</c:v>
                </c:pt>
                <c:pt idx="92">
                  <c:v>0.95596666666666685</c:v>
                </c:pt>
                <c:pt idx="93">
                  <c:v>0.85666666666666658</c:v>
                </c:pt>
                <c:pt idx="94">
                  <c:v>0.82909999999999995</c:v>
                </c:pt>
                <c:pt idx="95">
                  <c:v>0.94935555555555551</c:v>
                </c:pt>
                <c:pt idx="96">
                  <c:v>0.93510000000000004</c:v>
                </c:pt>
                <c:pt idx="97">
                  <c:v>0.8494666666666667</c:v>
                </c:pt>
                <c:pt idx="98">
                  <c:v>0.97070000000000001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C6-4389-87D9-FB0BDCA16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328992"/>
        <c:axId val="1215327024"/>
      </c:lineChart>
      <c:catAx>
        <c:axId val="12301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30189568"/>
        <c:crosses val="autoZero"/>
        <c:auto val="1"/>
        <c:lblAlgn val="ctr"/>
        <c:lblOffset val="100"/>
        <c:noMultiLvlLbl val="0"/>
      </c:catAx>
      <c:valAx>
        <c:axId val="123018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30153248"/>
        <c:crosses val="autoZero"/>
        <c:crossBetween val="between"/>
      </c:valAx>
      <c:valAx>
        <c:axId val="1215327024"/>
        <c:scaling>
          <c:orientation val="minMax"/>
          <c:max val="1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17328992"/>
        <c:crosses val="max"/>
        <c:crossBetween val="between"/>
      </c:valAx>
      <c:catAx>
        <c:axId val="121732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5327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165175080135298"/>
          <c:y val="0.90778359707556866"/>
          <c:w val="0.40187979773678201"/>
          <c:h val="4.4621001314807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FCM!$L$2</c:f>
              <c:strCache>
                <c:ptCount val="1"/>
                <c:pt idx="0">
                  <c:v>ICVU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28F-467A-A074-CF93A01F7E9F}"/>
              </c:ext>
            </c:extLst>
          </c:dPt>
          <c:dPt>
            <c:idx val="1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28F-467A-A074-CF93A01F7E9F}"/>
              </c:ext>
            </c:extLst>
          </c:dPt>
          <c:dPt>
            <c:idx val="2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28F-467A-A074-CF93A01F7E9F}"/>
              </c:ext>
            </c:extLst>
          </c:dPt>
          <c:dPt>
            <c:idx val="3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28F-467A-A074-CF93A01F7E9F}"/>
              </c:ext>
            </c:extLst>
          </c:dPt>
          <c:dPt>
            <c:idx val="4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28F-467A-A074-CF93A01F7E9F}"/>
              </c:ext>
            </c:extLst>
          </c:dPt>
          <c:dPt>
            <c:idx val="5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28F-467A-A074-CF93A01F7E9F}"/>
              </c:ext>
            </c:extLst>
          </c:dPt>
          <c:dPt>
            <c:idx val="6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28F-467A-A074-CF93A01F7E9F}"/>
              </c:ext>
            </c:extLst>
          </c:dPt>
          <c:dPt>
            <c:idx val="7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28F-467A-A074-CF93A01F7E9F}"/>
              </c:ext>
            </c:extLst>
          </c:dPt>
          <c:dPt>
            <c:idx val="8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28F-467A-A074-CF93A01F7E9F}"/>
              </c:ext>
            </c:extLst>
          </c:dPt>
          <c:dPt>
            <c:idx val="9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28F-467A-A074-CF93A01F7E9F}"/>
              </c:ext>
            </c:extLst>
          </c:dPt>
          <c:dPt>
            <c:idx val="10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8F-467A-A074-CF93A01F7E9F}"/>
              </c:ext>
            </c:extLst>
          </c:dPt>
          <c:dPt>
            <c:idx val="11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28F-467A-A074-CF93A01F7E9F}"/>
              </c:ext>
            </c:extLst>
          </c:dPt>
          <c:dPt>
            <c:idx val="12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F-467A-A074-CF93A01F7E9F}"/>
              </c:ext>
            </c:extLst>
          </c:dPt>
          <c:dPt>
            <c:idx val="13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8F-467A-A074-CF93A01F7E9F}"/>
              </c:ext>
            </c:extLst>
          </c:dPt>
          <c:dPt>
            <c:idx val="14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F-467A-A074-CF93A01F7E9F}"/>
              </c:ext>
            </c:extLst>
          </c:dPt>
          <c:dPt>
            <c:idx val="15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8F-467A-A074-CF93A01F7E9F}"/>
              </c:ext>
            </c:extLst>
          </c:dPt>
          <c:dPt>
            <c:idx val="16"/>
            <c:invertIfNegative val="0"/>
            <c:bubble3D val="0"/>
            <c:spPr>
              <a:solidFill>
                <a:srgbClr val="0C7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F-467A-A074-CF93A01F7E9F}"/>
              </c:ext>
            </c:extLst>
          </c:dPt>
          <c:dPt>
            <c:idx val="1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28F-467A-A074-CF93A01F7E9F}"/>
              </c:ext>
            </c:extLst>
          </c:dPt>
          <c:dPt>
            <c:idx val="1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28F-467A-A074-CF93A01F7E9F}"/>
              </c:ext>
            </c:extLst>
          </c:dPt>
          <c:dPt>
            <c:idx val="1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28F-467A-A074-CF93A01F7E9F}"/>
              </c:ext>
            </c:extLst>
          </c:dPt>
          <c:dPt>
            <c:idx val="2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F28F-467A-A074-CF93A01F7E9F}"/>
              </c:ext>
            </c:extLst>
          </c:dPt>
          <c:dPt>
            <c:idx val="2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28F-467A-A074-CF93A01F7E9F}"/>
              </c:ext>
            </c:extLst>
          </c:dPt>
          <c:dPt>
            <c:idx val="2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F28F-467A-A074-CF93A01F7E9F}"/>
              </c:ext>
            </c:extLst>
          </c:dPt>
          <c:dPt>
            <c:idx val="2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28F-467A-A074-CF93A01F7E9F}"/>
              </c:ext>
            </c:extLst>
          </c:dPt>
          <c:dPt>
            <c:idx val="2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F28F-467A-A074-CF93A01F7E9F}"/>
              </c:ext>
            </c:extLst>
          </c:dPt>
          <c:dPt>
            <c:idx val="2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28F-467A-A074-CF93A01F7E9F}"/>
              </c:ext>
            </c:extLst>
          </c:dPt>
          <c:dPt>
            <c:idx val="2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F28F-467A-A074-CF93A01F7E9F}"/>
              </c:ext>
            </c:extLst>
          </c:dPt>
          <c:dPt>
            <c:idx val="2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28F-467A-A074-CF93A01F7E9F}"/>
              </c:ext>
            </c:extLst>
          </c:dPt>
          <c:dPt>
            <c:idx val="2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F28F-467A-A074-CF93A01F7E9F}"/>
              </c:ext>
            </c:extLst>
          </c:dPt>
          <c:dPt>
            <c:idx val="2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28F-467A-A074-CF93A01F7E9F}"/>
              </c:ext>
            </c:extLst>
          </c:dPt>
          <c:dPt>
            <c:idx val="3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F28F-467A-A074-CF93A01F7E9F}"/>
              </c:ext>
            </c:extLst>
          </c:dPt>
          <c:dPt>
            <c:idx val="3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28F-467A-A074-CF93A01F7E9F}"/>
              </c:ext>
            </c:extLst>
          </c:dPt>
          <c:dPt>
            <c:idx val="32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F28F-467A-A074-CF93A01F7E9F}"/>
              </c:ext>
            </c:extLst>
          </c:dPt>
          <c:dPt>
            <c:idx val="33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28F-467A-A074-CF93A01F7E9F}"/>
              </c:ext>
            </c:extLst>
          </c:dPt>
          <c:dPt>
            <c:idx val="34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28F-467A-A074-CF93A01F7E9F}"/>
              </c:ext>
            </c:extLst>
          </c:dPt>
          <c:dPt>
            <c:idx val="35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28F-467A-A074-CF93A01F7E9F}"/>
              </c:ext>
            </c:extLst>
          </c:dPt>
          <c:dPt>
            <c:idx val="36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28F-467A-A074-CF93A01F7E9F}"/>
              </c:ext>
            </c:extLst>
          </c:dPt>
          <c:dPt>
            <c:idx val="37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28F-467A-A074-CF93A01F7E9F}"/>
              </c:ext>
            </c:extLst>
          </c:dPt>
          <c:dPt>
            <c:idx val="38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28F-467A-A074-CF93A01F7E9F}"/>
              </c:ext>
            </c:extLst>
          </c:dPt>
          <c:dPt>
            <c:idx val="39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28F-467A-A074-CF93A01F7E9F}"/>
              </c:ext>
            </c:extLst>
          </c:dPt>
          <c:dPt>
            <c:idx val="40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28F-467A-A074-CF93A01F7E9F}"/>
              </c:ext>
            </c:extLst>
          </c:dPt>
          <c:dPt>
            <c:idx val="41"/>
            <c:invertIfNegative val="0"/>
            <c:bubble3D val="0"/>
            <c:spPr>
              <a:solidFill>
                <a:srgbClr val="82AF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28F-467A-A074-CF93A01F7E9F}"/>
              </c:ext>
            </c:extLst>
          </c:dPt>
          <c:dPt>
            <c:idx val="4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F28F-467A-A074-CF93A01F7E9F}"/>
              </c:ext>
            </c:extLst>
          </c:dPt>
          <c:dPt>
            <c:idx val="4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F28F-467A-A074-CF93A01F7E9F}"/>
              </c:ext>
            </c:extLst>
          </c:dPt>
          <c:dPt>
            <c:idx val="4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F28F-467A-A074-CF93A01F7E9F}"/>
              </c:ext>
            </c:extLst>
          </c:dPt>
          <c:dPt>
            <c:idx val="4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F28F-467A-A074-CF93A01F7E9F}"/>
              </c:ext>
            </c:extLst>
          </c:dPt>
          <c:dPt>
            <c:idx val="4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F28F-467A-A074-CF93A01F7E9F}"/>
              </c:ext>
            </c:extLst>
          </c:dPt>
          <c:dPt>
            <c:idx val="4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F28F-467A-A074-CF93A01F7E9F}"/>
              </c:ext>
            </c:extLst>
          </c:dPt>
          <c:dPt>
            <c:idx val="4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F28F-467A-A074-CF93A01F7E9F}"/>
              </c:ext>
            </c:extLst>
          </c:dPt>
          <c:dPt>
            <c:idx val="4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28F-467A-A074-CF93A01F7E9F}"/>
              </c:ext>
            </c:extLst>
          </c:dPt>
          <c:dPt>
            <c:idx val="50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F28F-467A-A074-CF93A01F7E9F}"/>
              </c:ext>
            </c:extLst>
          </c:dPt>
          <c:dPt>
            <c:idx val="51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28F-467A-A074-CF93A01F7E9F}"/>
              </c:ext>
            </c:extLst>
          </c:dPt>
          <c:dPt>
            <c:idx val="52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F28F-467A-A074-CF93A01F7E9F}"/>
              </c:ext>
            </c:extLst>
          </c:dPt>
          <c:dPt>
            <c:idx val="53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F28F-467A-A074-CF93A01F7E9F}"/>
              </c:ext>
            </c:extLst>
          </c:dPt>
          <c:dPt>
            <c:idx val="54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F28F-467A-A074-CF93A01F7E9F}"/>
              </c:ext>
            </c:extLst>
          </c:dPt>
          <c:dPt>
            <c:idx val="55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28F-467A-A074-CF93A01F7E9F}"/>
              </c:ext>
            </c:extLst>
          </c:dPt>
          <c:dPt>
            <c:idx val="56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F28F-467A-A074-CF93A01F7E9F}"/>
              </c:ext>
            </c:extLst>
          </c:dPt>
          <c:dPt>
            <c:idx val="57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28F-467A-A074-CF93A01F7E9F}"/>
              </c:ext>
            </c:extLst>
          </c:dPt>
          <c:dPt>
            <c:idx val="58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F28F-467A-A074-CF93A01F7E9F}"/>
              </c:ext>
            </c:extLst>
          </c:dPt>
          <c:dPt>
            <c:idx val="59"/>
            <c:invertIfNegative val="0"/>
            <c:bubble3D val="0"/>
            <c:spPr>
              <a:solidFill>
                <a:srgbClr val="F6B7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8F-467A-A074-CF93A01F7E9F}"/>
              </c:ext>
            </c:extLst>
          </c:dPt>
          <c:dPt>
            <c:idx val="6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F28F-467A-A074-CF93A01F7E9F}"/>
              </c:ext>
            </c:extLst>
          </c:dPt>
          <c:dPt>
            <c:idx val="6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F28F-467A-A074-CF93A01F7E9F}"/>
              </c:ext>
            </c:extLst>
          </c:dPt>
          <c:dPt>
            <c:idx val="6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F28F-467A-A074-CF93A01F7E9F}"/>
              </c:ext>
            </c:extLst>
          </c:dPt>
          <c:dPt>
            <c:idx val="6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F28F-467A-A074-CF93A01F7E9F}"/>
              </c:ext>
            </c:extLst>
          </c:dPt>
          <c:dPt>
            <c:idx val="6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F28F-467A-A074-CF93A01F7E9F}"/>
              </c:ext>
            </c:extLst>
          </c:dPt>
          <c:dPt>
            <c:idx val="6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F28F-467A-A074-CF93A01F7E9F}"/>
              </c:ext>
            </c:extLst>
          </c:dPt>
          <c:dPt>
            <c:idx val="6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F28F-467A-A074-CF93A01F7E9F}"/>
              </c:ext>
            </c:extLst>
          </c:dPt>
          <c:dPt>
            <c:idx val="6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F28F-467A-A074-CF93A01F7E9F}"/>
              </c:ext>
            </c:extLst>
          </c:dPt>
          <c:dPt>
            <c:idx val="6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F28F-467A-A074-CF93A01F7E9F}"/>
              </c:ext>
            </c:extLst>
          </c:dPt>
          <c:dPt>
            <c:idx val="6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F28F-467A-A074-CF93A01F7E9F}"/>
              </c:ext>
            </c:extLst>
          </c:dPt>
          <c:dPt>
            <c:idx val="7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F28F-467A-A074-CF93A01F7E9F}"/>
              </c:ext>
            </c:extLst>
          </c:dPt>
          <c:dPt>
            <c:idx val="7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F28F-467A-A074-CF93A01F7E9F}"/>
              </c:ext>
            </c:extLst>
          </c:dPt>
          <c:dPt>
            <c:idx val="7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F28F-467A-A074-CF93A01F7E9F}"/>
              </c:ext>
            </c:extLst>
          </c:dPt>
          <c:dPt>
            <c:idx val="7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F28F-467A-A074-CF93A01F7E9F}"/>
              </c:ext>
            </c:extLst>
          </c:dPt>
          <c:dPt>
            <c:idx val="7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F28F-467A-A074-CF93A01F7E9F}"/>
              </c:ext>
            </c:extLst>
          </c:dPt>
          <c:dPt>
            <c:idx val="7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F28F-467A-A074-CF93A01F7E9F}"/>
              </c:ext>
            </c:extLst>
          </c:dPt>
          <c:dPt>
            <c:idx val="7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F28F-467A-A074-CF93A01F7E9F}"/>
              </c:ext>
            </c:extLst>
          </c:dPt>
          <c:dPt>
            <c:idx val="7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F28F-467A-A074-CF93A01F7E9F}"/>
              </c:ext>
            </c:extLst>
          </c:dPt>
          <c:dPt>
            <c:idx val="7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F28F-467A-A074-CF93A01F7E9F}"/>
              </c:ext>
            </c:extLst>
          </c:dPt>
          <c:dPt>
            <c:idx val="7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F28F-467A-A074-CF93A01F7E9F}"/>
              </c:ext>
            </c:extLst>
          </c:dPt>
          <c:dPt>
            <c:idx val="8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F28F-467A-A074-CF93A01F7E9F}"/>
              </c:ext>
            </c:extLst>
          </c:dPt>
          <c:dPt>
            <c:idx val="8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F28F-467A-A074-CF93A01F7E9F}"/>
              </c:ext>
            </c:extLst>
          </c:dPt>
          <c:dPt>
            <c:idx val="8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F28F-467A-A074-CF93A01F7E9F}"/>
              </c:ext>
            </c:extLst>
          </c:dPt>
          <c:dPt>
            <c:idx val="8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F28F-467A-A074-CF93A01F7E9F}"/>
              </c:ext>
            </c:extLst>
          </c:dPt>
          <c:dPt>
            <c:idx val="8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F28F-467A-A074-CF93A01F7E9F}"/>
              </c:ext>
            </c:extLst>
          </c:dPt>
          <c:dPt>
            <c:idx val="8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F28F-467A-A074-CF93A01F7E9F}"/>
              </c:ext>
            </c:extLst>
          </c:dPt>
          <c:dPt>
            <c:idx val="8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F28F-467A-A074-CF93A01F7E9F}"/>
              </c:ext>
            </c:extLst>
          </c:dPt>
          <c:dPt>
            <c:idx val="8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F28F-467A-A074-CF93A01F7E9F}"/>
              </c:ext>
            </c:extLst>
          </c:dPt>
          <c:dPt>
            <c:idx val="8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C-F28F-467A-A074-CF93A01F7E9F}"/>
              </c:ext>
            </c:extLst>
          </c:dPt>
          <c:dPt>
            <c:idx val="89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F28F-467A-A074-CF93A01F7E9F}"/>
              </c:ext>
            </c:extLst>
          </c:dPt>
          <c:dPt>
            <c:idx val="90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E-F28F-467A-A074-CF93A01F7E9F}"/>
              </c:ext>
            </c:extLst>
          </c:dPt>
          <c:dPt>
            <c:idx val="91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F28F-467A-A074-CF93A01F7E9F}"/>
              </c:ext>
            </c:extLst>
          </c:dPt>
          <c:dPt>
            <c:idx val="92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0-F28F-467A-A074-CF93A01F7E9F}"/>
              </c:ext>
            </c:extLst>
          </c:dPt>
          <c:dPt>
            <c:idx val="93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F28F-467A-A074-CF93A01F7E9F}"/>
              </c:ext>
            </c:extLst>
          </c:dPt>
          <c:dPt>
            <c:idx val="94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2-F28F-467A-A074-CF93A01F7E9F}"/>
              </c:ext>
            </c:extLst>
          </c:dPt>
          <c:dPt>
            <c:idx val="95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F28F-467A-A074-CF93A01F7E9F}"/>
              </c:ext>
            </c:extLst>
          </c:dPt>
          <c:dPt>
            <c:idx val="96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4-F28F-467A-A074-CF93A01F7E9F}"/>
              </c:ext>
            </c:extLst>
          </c:dPt>
          <c:dPt>
            <c:idx val="97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F28F-467A-A074-CF93A01F7E9F}"/>
              </c:ext>
            </c:extLst>
          </c:dPt>
          <c:dPt>
            <c:idx val="98"/>
            <c:invertIfNegative val="0"/>
            <c:bubble3D val="0"/>
            <c:spPr>
              <a:solidFill>
                <a:srgbClr val="EC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28F-467A-A074-CF93A01F7E9F}"/>
              </c:ext>
            </c:extLst>
          </c:dPt>
          <c:cat>
            <c:strRef>
              <c:f>FCM!$B$3:$B$101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Santiago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La Serena</c:v>
                </c:pt>
                <c:pt idx="22">
                  <c:v>Rancagua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 Vicente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FCM!$L$3:$L$101</c:f>
              <c:numCache>
                <c:formatCode>0.00</c:formatCode>
                <c:ptCount val="99"/>
                <c:pt idx="0">
                  <c:v>76.040000000000006</c:v>
                </c:pt>
                <c:pt idx="1">
                  <c:v>70.66</c:v>
                </c:pt>
                <c:pt idx="2">
                  <c:v>69.34</c:v>
                </c:pt>
                <c:pt idx="3">
                  <c:v>68.819999999999993</c:v>
                </c:pt>
                <c:pt idx="4">
                  <c:v>66.8</c:v>
                </c:pt>
                <c:pt idx="5">
                  <c:v>61.33</c:v>
                </c:pt>
                <c:pt idx="6">
                  <c:v>60.21</c:v>
                </c:pt>
                <c:pt idx="7">
                  <c:v>60.12</c:v>
                </c:pt>
                <c:pt idx="8">
                  <c:v>58.55</c:v>
                </c:pt>
                <c:pt idx="9">
                  <c:v>57.07</c:v>
                </c:pt>
                <c:pt idx="10">
                  <c:v>55.49</c:v>
                </c:pt>
                <c:pt idx="11">
                  <c:v>55.18</c:v>
                </c:pt>
                <c:pt idx="12">
                  <c:v>55.1</c:v>
                </c:pt>
                <c:pt idx="13">
                  <c:v>54.54</c:v>
                </c:pt>
                <c:pt idx="14">
                  <c:v>54.32</c:v>
                </c:pt>
                <c:pt idx="15">
                  <c:v>53.5</c:v>
                </c:pt>
                <c:pt idx="16">
                  <c:v>52.96</c:v>
                </c:pt>
                <c:pt idx="17">
                  <c:v>52.71</c:v>
                </c:pt>
                <c:pt idx="18">
                  <c:v>52.36</c:v>
                </c:pt>
                <c:pt idx="19">
                  <c:v>51.58</c:v>
                </c:pt>
                <c:pt idx="20">
                  <c:v>51.39</c:v>
                </c:pt>
                <c:pt idx="21">
                  <c:v>51.3</c:v>
                </c:pt>
                <c:pt idx="22">
                  <c:v>51.3</c:v>
                </c:pt>
                <c:pt idx="23">
                  <c:v>51.18</c:v>
                </c:pt>
                <c:pt idx="24">
                  <c:v>51.14</c:v>
                </c:pt>
                <c:pt idx="25">
                  <c:v>51.04</c:v>
                </c:pt>
                <c:pt idx="26">
                  <c:v>51.01</c:v>
                </c:pt>
                <c:pt idx="27">
                  <c:v>50.79</c:v>
                </c:pt>
                <c:pt idx="28">
                  <c:v>50.69</c:v>
                </c:pt>
                <c:pt idx="29">
                  <c:v>50.49</c:v>
                </c:pt>
                <c:pt idx="30">
                  <c:v>50.07</c:v>
                </c:pt>
                <c:pt idx="31">
                  <c:v>50.04</c:v>
                </c:pt>
                <c:pt idx="32">
                  <c:v>50</c:v>
                </c:pt>
                <c:pt idx="33">
                  <c:v>49.93</c:v>
                </c:pt>
                <c:pt idx="34">
                  <c:v>49.89</c:v>
                </c:pt>
                <c:pt idx="35">
                  <c:v>49.88</c:v>
                </c:pt>
                <c:pt idx="36">
                  <c:v>49.82</c:v>
                </c:pt>
                <c:pt idx="37">
                  <c:v>49.76</c:v>
                </c:pt>
                <c:pt idx="38">
                  <c:v>49.66</c:v>
                </c:pt>
                <c:pt idx="39">
                  <c:v>49.33</c:v>
                </c:pt>
                <c:pt idx="40">
                  <c:v>49.32</c:v>
                </c:pt>
                <c:pt idx="41">
                  <c:v>49.26</c:v>
                </c:pt>
                <c:pt idx="42">
                  <c:v>49.02</c:v>
                </c:pt>
                <c:pt idx="43">
                  <c:v>48.75</c:v>
                </c:pt>
                <c:pt idx="44">
                  <c:v>47.93</c:v>
                </c:pt>
                <c:pt idx="45">
                  <c:v>47.8</c:v>
                </c:pt>
                <c:pt idx="46">
                  <c:v>47.69</c:v>
                </c:pt>
                <c:pt idx="47">
                  <c:v>47.57</c:v>
                </c:pt>
                <c:pt idx="48">
                  <c:v>47.21</c:v>
                </c:pt>
                <c:pt idx="49">
                  <c:v>47.04</c:v>
                </c:pt>
                <c:pt idx="50">
                  <c:v>47.01</c:v>
                </c:pt>
                <c:pt idx="51">
                  <c:v>46.59</c:v>
                </c:pt>
                <c:pt idx="52">
                  <c:v>46.47</c:v>
                </c:pt>
                <c:pt idx="53">
                  <c:v>46.39</c:v>
                </c:pt>
                <c:pt idx="54">
                  <c:v>46.37</c:v>
                </c:pt>
                <c:pt idx="55">
                  <c:v>46.25</c:v>
                </c:pt>
                <c:pt idx="56">
                  <c:v>46.19</c:v>
                </c:pt>
                <c:pt idx="57">
                  <c:v>45.9</c:v>
                </c:pt>
                <c:pt idx="58">
                  <c:v>45.72</c:v>
                </c:pt>
                <c:pt idx="59">
                  <c:v>45.55</c:v>
                </c:pt>
                <c:pt idx="60">
                  <c:v>45.05</c:v>
                </c:pt>
                <c:pt idx="61">
                  <c:v>45.02</c:v>
                </c:pt>
                <c:pt idx="62">
                  <c:v>45</c:v>
                </c:pt>
                <c:pt idx="63">
                  <c:v>44.98</c:v>
                </c:pt>
                <c:pt idx="64">
                  <c:v>44.77</c:v>
                </c:pt>
                <c:pt idx="65">
                  <c:v>44.43</c:v>
                </c:pt>
                <c:pt idx="66">
                  <c:v>44.37</c:v>
                </c:pt>
                <c:pt idx="67">
                  <c:v>44.34</c:v>
                </c:pt>
                <c:pt idx="68">
                  <c:v>44.29</c:v>
                </c:pt>
                <c:pt idx="69">
                  <c:v>44.28</c:v>
                </c:pt>
                <c:pt idx="70">
                  <c:v>44.16</c:v>
                </c:pt>
                <c:pt idx="71">
                  <c:v>44.14</c:v>
                </c:pt>
                <c:pt idx="72">
                  <c:v>43.88</c:v>
                </c:pt>
                <c:pt idx="73">
                  <c:v>43</c:v>
                </c:pt>
                <c:pt idx="74">
                  <c:v>42.98</c:v>
                </c:pt>
                <c:pt idx="75">
                  <c:v>42.47</c:v>
                </c:pt>
                <c:pt idx="76">
                  <c:v>42.45</c:v>
                </c:pt>
                <c:pt idx="77">
                  <c:v>41.88</c:v>
                </c:pt>
                <c:pt idx="78">
                  <c:v>41.81</c:v>
                </c:pt>
                <c:pt idx="79">
                  <c:v>41.76</c:v>
                </c:pt>
                <c:pt idx="80">
                  <c:v>41.69</c:v>
                </c:pt>
                <c:pt idx="81">
                  <c:v>41.15</c:v>
                </c:pt>
                <c:pt idx="82">
                  <c:v>41</c:v>
                </c:pt>
                <c:pt idx="83">
                  <c:v>40.67</c:v>
                </c:pt>
                <c:pt idx="84">
                  <c:v>40.479999999999997</c:v>
                </c:pt>
                <c:pt idx="85">
                  <c:v>40.08</c:v>
                </c:pt>
                <c:pt idx="86">
                  <c:v>40.049999999999997</c:v>
                </c:pt>
                <c:pt idx="87">
                  <c:v>39.94</c:v>
                </c:pt>
                <c:pt idx="88">
                  <c:v>39.83</c:v>
                </c:pt>
                <c:pt idx="89">
                  <c:v>38.24</c:v>
                </c:pt>
                <c:pt idx="90">
                  <c:v>38.22</c:v>
                </c:pt>
                <c:pt idx="91">
                  <c:v>38.200000000000003</c:v>
                </c:pt>
                <c:pt idx="92">
                  <c:v>37.4</c:v>
                </c:pt>
                <c:pt idx="93">
                  <c:v>37.01</c:v>
                </c:pt>
                <c:pt idx="94">
                  <c:v>36.61</c:v>
                </c:pt>
                <c:pt idx="95">
                  <c:v>36.53</c:v>
                </c:pt>
                <c:pt idx="96">
                  <c:v>35.799999999999997</c:v>
                </c:pt>
                <c:pt idx="97">
                  <c:v>34.76</c:v>
                </c:pt>
                <c:pt idx="98">
                  <c:v>31.23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F-467A-A074-CF93A01F7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1262702496"/>
        <c:axId val="1262706336"/>
      </c:barChart>
      <c:lineChart>
        <c:grouping val="standard"/>
        <c:varyColors val="0"/>
        <c:ser>
          <c:idx val="1"/>
          <c:order val="1"/>
          <c:tx>
            <c:strRef>
              <c:f>FCM!$N$2</c:f>
              <c:strCache>
                <c:ptCount val="1"/>
                <c:pt idx="0">
                  <c:v>PROMEDIO 2011-2020</c:v>
                </c:pt>
              </c:strCache>
            </c:strRef>
          </c:tx>
          <c:spPr>
            <a:ln w="2286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FCM!$B$3:$B$101</c:f>
              <c:strCache>
                <c:ptCount val="99"/>
                <c:pt idx="0">
                  <c:v>Vitacura</c:v>
                </c:pt>
                <c:pt idx="1">
                  <c:v>Las Condes</c:v>
                </c:pt>
                <c:pt idx="2">
                  <c:v>Lo Barnechea</c:v>
                </c:pt>
                <c:pt idx="3">
                  <c:v>Providencia</c:v>
                </c:pt>
                <c:pt idx="4">
                  <c:v>Ñuñoa</c:v>
                </c:pt>
                <c:pt idx="5">
                  <c:v>Santiago</c:v>
                </c:pt>
                <c:pt idx="6">
                  <c:v>Concón</c:v>
                </c:pt>
                <c:pt idx="7">
                  <c:v>La Reina</c:v>
                </c:pt>
                <c:pt idx="8">
                  <c:v>San Miguel</c:v>
                </c:pt>
                <c:pt idx="9">
                  <c:v>Machalí</c:v>
                </c:pt>
                <c:pt idx="10">
                  <c:v>Calama</c:v>
                </c:pt>
                <c:pt idx="11">
                  <c:v>Concepción</c:v>
                </c:pt>
                <c:pt idx="12">
                  <c:v>Viña del Mar</c:v>
                </c:pt>
                <c:pt idx="13">
                  <c:v>Punta Arenas</c:v>
                </c:pt>
                <c:pt idx="14">
                  <c:v>San Pedro de la Paz</c:v>
                </c:pt>
                <c:pt idx="15">
                  <c:v>Macul</c:v>
                </c:pt>
                <c:pt idx="16">
                  <c:v>Quilicura</c:v>
                </c:pt>
                <c:pt idx="17">
                  <c:v>Talcahuano</c:v>
                </c:pt>
                <c:pt idx="18">
                  <c:v>Antofagasta</c:v>
                </c:pt>
                <c:pt idx="19">
                  <c:v>Quilpué</c:v>
                </c:pt>
                <c:pt idx="20">
                  <c:v>San Joaquín</c:v>
                </c:pt>
                <c:pt idx="21">
                  <c:v>La Serena</c:v>
                </c:pt>
                <c:pt idx="22">
                  <c:v>Rancagua</c:v>
                </c:pt>
                <c:pt idx="23">
                  <c:v>Valdivia</c:v>
                </c:pt>
                <c:pt idx="24">
                  <c:v>Rengo</c:v>
                </c:pt>
                <c:pt idx="25">
                  <c:v>Puerto Varas</c:v>
                </c:pt>
                <c:pt idx="26">
                  <c:v>Villa Alemana</c:v>
                </c:pt>
                <c:pt idx="27">
                  <c:v>Los Andes</c:v>
                </c:pt>
                <c:pt idx="28">
                  <c:v>Estación Central</c:v>
                </c:pt>
                <c:pt idx="29">
                  <c:v>La Cisterna</c:v>
                </c:pt>
                <c:pt idx="30">
                  <c:v>Chiguayante</c:v>
                </c:pt>
                <c:pt idx="31">
                  <c:v>Huechuraba</c:v>
                </c:pt>
                <c:pt idx="32">
                  <c:v>Talca</c:v>
                </c:pt>
                <c:pt idx="33">
                  <c:v>La Florida</c:v>
                </c:pt>
                <c:pt idx="34">
                  <c:v>Hualpén</c:v>
                </c:pt>
                <c:pt idx="35">
                  <c:v>Colina</c:v>
                </c:pt>
                <c:pt idx="36">
                  <c:v>La Calera</c:v>
                </c:pt>
                <c:pt idx="37">
                  <c:v>Temuco</c:v>
                </c:pt>
                <c:pt idx="38">
                  <c:v>Coyhaique</c:v>
                </c:pt>
                <c:pt idx="39">
                  <c:v>Peñalolén</c:v>
                </c:pt>
                <c:pt idx="40">
                  <c:v>Maipú</c:v>
                </c:pt>
                <c:pt idx="41">
                  <c:v>Iquique</c:v>
                </c:pt>
                <c:pt idx="42">
                  <c:v>Curicó</c:v>
                </c:pt>
                <c:pt idx="43">
                  <c:v>Puerto Montt</c:v>
                </c:pt>
                <c:pt idx="44">
                  <c:v>Quillota</c:v>
                </c:pt>
                <c:pt idx="45">
                  <c:v>Coquimbo</c:v>
                </c:pt>
                <c:pt idx="46">
                  <c:v>Chillán Viejo</c:v>
                </c:pt>
                <c:pt idx="47">
                  <c:v>Independencia</c:v>
                </c:pt>
                <c:pt idx="48">
                  <c:v>Arica</c:v>
                </c:pt>
                <c:pt idx="49">
                  <c:v>San Felipe</c:v>
                </c:pt>
                <c:pt idx="50">
                  <c:v>Peñaflor</c:v>
                </c:pt>
                <c:pt idx="51">
                  <c:v>Lampa</c:v>
                </c:pt>
                <c:pt idx="52">
                  <c:v>Chillán</c:v>
                </c:pt>
                <c:pt idx="53">
                  <c:v>Valparaíso</c:v>
                </c:pt>
                <c:pt idx="54">
                  <c:v>San Fernando</c:v>
                </c:pt>
                <c:pt idx="55">
                  <c:v>Pudahuel</c:v>
                </c:pt>
                <c:pt idx="56">
                  <c:v>Castro</c:v>
                </c:pt>
                <c:pt idx="57">
                  <c:v>Osorno</c:v>
                </c:pt>
                <c:pt idx="58">
                  <c:v>Coronel</c:v>
                </c:pt>
                <c:pt idx="59">
                  <c:v>Limache</c:v>
                </c:pt>
                <c:pt idx="60">
                  <c:v>Copiapó</c:v>
                </c:pt>
                <c:pt idx="61">
                  <c:v>Quinta Normal</c:v>
                </c:pt>
                <c:pt idx="62">
                  <c:v>Padre Hurtado</c:v>
                </c:pt>
                <c:pt idx="63">
                  <c:v>Recoleta</c:v>
                </c:pt>
                <c:pt idx="64">
                  <c:v>Melipilla</c:v>
                </c:pt>
                <c:pt idx="65">
                  <c:v>Molina</c:v>
                </c:pt>
                <c:pt idx="66">
                  <c:v>San Vicente</c:v>
                </c:pt>
                <c:pt idx="67">
                  <c:v>Talagante</c:v>
                </c:pt>
                <c:pt idx="68">
                  <c:v>San Bernardo</c:v>
                </c:pt>
                <c:pt idx="69">
                  <c:v>Cerrillos</c:v>
                </c:pt>
                <c:pt idx="70">
                  <c:v>Buin</c:v>
                </c:pt>
                <c:pt idx="71">
                  <c:v>Pedro Aguirre Cerda</c:v>
                </c:pt>
                <c:pt idx="72">
                  <c:v>Conchalí</c:v>
                </c:pt>
                <c:pt idx="73">
                  <c:v>Constitución</c:v>
                </c:pt>
                <c:pt idx="74">
                  <c:v>Alto Hospicio</c:v>
                </c:pt>
                <c:pt idx="75">
                  <c:v>San Antonio</c:v>
                </c:pt>
                <c:pt idx="76">
                  <c:v>Renca</c:v>
                </c:pt>
                <c:pt idx="77">
                  <c:v>Tomé</c:v>
                </c:pt>
                <c:pt idx="78">
                  <c:v>Linares</c:v>
                </c:pt>
                <c:pt idx="79">
                  <c:v>Penco</c:v>
                </c:pt>
                <c:pt idx="80">
                  <c:v>Los Ángeles</c:v>
                </c:pt>
                <c:pt idx="81">
                  <c:v>Ovalle</c:v>
                </c:pt>
                <c:pt idx="82">
                  <c:v>Lo Prado</c:v>
                </c:pt>
                <c:pt idx="83">
                  <c:v>Padre las Casas</c:v>
                </c:pt>
                <c:pt idx="84">
                  <c:v>Puente Alto</c:v>
                </c:pt>
                <c:pt idx="85">
                  <c:v>Paine</c:v>
                </c:pt>
                <c:pt idx="86">
                  <c:v>Villarrica</c:v>
                </c:pt>
                <c:pt idx="87">
                  <c:v>San Ramón</c:v>
                </c:pt>
                <c:pt idx="88">
                  <c:v>Angol</c:v>
                </c:pt>
                <c:pt idx="89">
                  <c:v>Lo Espejo</c:v>
                </c:pt>
                <c:pt idx="90">
                  <c:v>Maule</c:v>
                </c:pt>
                <c:pt idx="91">
                  <c:v>La Granja</c:v>
                </c:pt>
                <c:pt idx="92">
                  <c:v>Cerro Navia</c:v>
                </c:pt>
                <c:pt idx="93">
                  <c:v>Vallenar</c:v>
                </c:pt>
                <c:pt idx="94">
                  <c:v>San Carlos</c:v>
                </c:pt>
                <c:pt idx="95">
                  <c:v>Lota</c:v>
                </c:pt>
                <c:pt idx="96">
                  <c:v>El Bosque</c:v>
                </c:pt>
                <c:pt idx="97">
                  <c:v>San Javier</c:v>
                </c:pt>
                <c:pt idx="98">
                  <c:v>La Pintana</c:v>
                </c:pt>
              </c:strCache>
            </c:strRef>
          </c:cat>
          <c:val>
            <c:numRef>
              <c:f>FCM!$N$3:$N$101</c:f>
              <c:numCache>
                <c:formatCode>0.00%</c:formatCode>
                <c:ptCount val="99"/>
                <c:pt idx="0">
                  <c:v>1.5966666666666667E-2</c:v>
                </c:pt>
                <c:pt idx="1">
                  <c:v>1.1733333333333333E-2</c:v>
                </c:pt>
                <c:pt idx="2">
                  <c:v>1.9355555555555556E-2</c:v>
                </c:pt>
                <c:pt idx="3">
                  <c:v>1.4033333333333335E-2</c:v>
                </c:pt>
                <c:pt idx="4">
                  <c:v>5.7055555555555561E-2</c:v>
                </c:pt>
                <c:pt idx="5">
                  <c:v>1.3666666666666667E-2</c:v>
                </c:pt>
                <c:pt idx="6">
                  <c:v>0.12008888888888888</c:v>
                </c:pt>
                <c:pt idx="7">
                  <c:v>4.7055555555555552E-2</c:v>
                </c:pt>
                <c:pt idx="8">
                  <c:v>6.377777777777778E-2</c:v>
                </c:pt>
                <c:pt idx="9">
                  <c:v>0.19012222222222219</c:v>
                </c:pt>
                <c:pt idx="10">
                  <c:v>0.13207777777777779</c:v>
                </c:pt>
                <c:pt idx="11">
                  <c:v>0.10334444444444443</c:v>
                </c:pt>
                <c:pt idx="12">
                  <c:v>6.6911111111111116E-2</c:v>
                </c:pt>
                <c:pt idx="13">
                  <c:v>0.13904444444444441</c:v>
                </c:pt>
                <c:pt idx="14">
                  <c:v>0.2291111111111111</c:v>
                </c:pt>
                <c:pt idx="15">
                  <c:v>0.10406666666666668</c:v>
                </c:pt>
                <c:pt idx="16">
                  <c:v>0.1458777777777778</c:v>
                </c:pt>
                <c:pt idx="17">
                  <c:v>0.19896666666666663</c:v>
                </c:pt>
                <c:pt idx="18">
                  <c:v>8.6699999999999985E-2</c:v>
                </c:pt>
                <c:pt idx="19">
                  <c:v>0.33909999999999996</c:v>
                </c:pt>
                <c:pt idx="20">
                  <c:v>0.15641111111111111</c:v>
                </c:pt>
                <c:pt idx="21">
                  <c:v>0.18305555555555558</c:v>
                </c:pt>
                <c:pt idx="22">
                  <c:v>0.22259999999999996</c:v>
                </c:pt>
                <c:pt idx="23">
                  <c:v>0.37188888888888888</c:v>
                </c:pt>
                <c:pt idx="24">
                  <c:v>0.44171111111111111</c:v>
                </c:pt>
                <c:pt idx="25">
                  <c:v>0.109</c:v>
                </c:pt>
                <c:pt idx="26">
                  <c:v>0.54172222222222233</c:v>
                </c:pt>
                <c:pt idx="27">
                  <c:v>0.43175555555555556</c:v>
                </c:pt>
                <c:pt idx="28">
                  <c:v>0.11566666666666668</c:v>
                </c:pt>
                <c:pt idx="29">
                  <c:v>0.15025555555555556</c:v>
                </c:pt>
                <c:pt idx="30">
                  <c:v>0.54713333333333336</c:v>
                </c:pt>
                <c:pt idx="31">
                  <c:v>7.0511111111111122E-2</c:v>
                </c:pt>
                <c:pt idx="32">
                  <c:v>0.34693333333333332</c:v>
                </c:pt>
                <c:pt idx="33">
                  <c:v>0.33684444444444445</c:v>
                </c:pt>
                <c:pt idx="34">
                  <c:v>0.34606666666666663</c:v>
                </c:pt>
                <c:pt idx="35">
                  <c:v>0.10053333333333332</c:v>
                </c:pt>
                <c:pt idx="36">
                  <c:v>0.4989555555555556</c:v>
                </c:pt>
                <c:pt idx="37">
                  <c:v>0.2923</c:v>
                </c:pt>
                <c:pt idx="38">
                  <c:v>0.39292222222222217</c:v>
                </c:pt>
                <c:pt idx="39">
                  <c:v>0.22456666666666664</c:v>
                </c:pt>
                <c:pt idx="40">
                  <c:v>0.36448888888888892</c:v>
                </c:pt>
                <c:pt idx="41">
                  <c:v>5.4955555555555563E-2</c:v>
                </c:pt>
                <c:pt idx="42">
                  <c:v>0.36653333333333338</c:v>
                </c:pt>
                <c:pt idx="43">
                  <c:v>0.26602222222222222</c:v>
                </c:pt>
                <c:pt idx="44">
                  <c:v>0.42602222222222225</c:v>
                </c:pt>
                <c:pt idx="45">
                  <c:v>0.34407777777777782</c:v>
                </c:pt>
                <c:pt idx="46">
                  <c:v>0.51139999999999997</c:v>
                </c:pt>
                <c:pt idx="47">
                  <c:v>0.15833333333333333</c:v>
                </c:pt>
                <c:pt idx="48">
                  <c:v>0.38170000000000004</c:v>
                </c:pt>
                <c:pt idx="49">
                  <c:v>0.42634444444444441</c:v>
                </c:pt>
                <c:pt idx="50">
                  <c:v>0.4931888888888889</c:v>
                </c:pt>
                <c:pt idx="51">
                  <c:v>0.12252222222222223</c:v>
                </c:pt>
                <c:pt idx="52">
                  <c:v>0.38348888888888888</c:v>
                </c:pt>
                <c:pt idx="53">
                  <c:v>0.17902222222222222</c:v>
                </c:pt>
                <c:pt idx="54">
                  <c:v>0.32406666666666667</c:v>
                </c:pt>
                <c:pt idx="55">
                  <c:v>0.23311111111111116</c:v>
                </c:pt>
                <c:pt idx="56">
                  <c:v>0.29918888888888889</c:v>
                </c:pt>
                <c:pt idx="57">
                  <c:v>0.26963333333333339</c:v>
                </c:pt>
                <c:pt idx="58">
                  <c:v>0.42261111111111105</c:v>
                </c:pt>
                <c:pt idx="59">
                  <c:v>0.47978888888888882</c:v>
                </c:pt>
                <c:pt idx="60">
                  <c:v>0.27549999999999997</c:v>
                </c:pt>
                <c:pt idx="61">
                  <c:v>0.14406666666666668</c:v>
                </c:pt>
                <c:pt idx="62">
                  <c:v>0.35441111111111112</c:v>
                </c:pt>
                <c:pt idx="63">
                  <c:v>0.12613333333333335</c:v>
                </c:pt>
                <c:pt idx="64">
                  <c:v>0.33707777777777775</c:v>
                </c:pt>
                <c:pt idx="65">
                  <c:v>0.52868888888888887</c:v>
                </c:pt>
                <c:pt idx="66">
                  <c:v>0.45100000000000001</c:v>
                </c:pt>
                <c:pt idx="67">
                  <c:v>0.44342222222222222</c:v>
                </c:pt>
                <c:pt idx="68">
                  <c:v>0.35019999999999996</c:v>
                </c:pt>
                <c:pt idx="69">
                  <c:v>0.14610000000000001</c:v>
                </c:pt>
                <c:pt idx="70">
                  <c:v>0.14512222222222226</c:v>
                </c:pt>
                <c:pt idx="71">
                  <c:v>0.47433333333333333</c:v>
                </c:pt>
                <c:pt idx="72">
                  <c:v>0.27227777777777779</c:v>
                </c:pt>
                <c:pt idx="73">
                  <c:v>0.50766666666666671</c:v>
                </c:pt>
                <c:pt idx="74">
                  <c:v>0.48921111111111121</c:v>
                </c:pt>
                <c:pt idx="75">
                  <c:v>0.3943222222222223</c:v>
                </c:pt>
                <c:pt idx="76">
                  <c:v>0.21216666666666667</c:v>
                </c:pt>
                <c:pt idx="77">
                  <c:v>0.55027777777777787</c:v>
                </c:pt>
                <c:pt idx="78">
                  <c:v>0.46978888888888881</c:v>
                </c:pt>
                <c:pt idx="79">
                  <c:v>0.46431111111111112</c:v>
                </c:pt>
                <c:pt idx="80">
                  <c:v>0.37251111111111113</c:v>
                </c:pt>
                <c:pt idx="81">
                  <c:v>0.57173333333333332</c:v>
                </c:pt>
                <c:pt idx="82">
                  <c:v>0.38973333333333327</c:v>
                </c:pt>
                <c:pt idx="83">
                  <c:v>0.50244444444444436</c:v>
                </c:pt>
                <c:pt idx="84">
                  <c:v>0.65532222222222236</c:v>
                </c:pt>
                <c:pt idx="85">
                  <c:v>0.28511111111111109</c:v>
                </c:pt>
                <c:pt idx="86">
                  <c:v>0.38989999999999997</c:v>
                </c:pt>
                <c:pt idx="87">
                  <c:v>0.56155555555555559</c:v>
                </c:pt>
                <c:pt idx="88">
                  <c:v>0.54221111111111109</c:v>
                </c:pt>
                <c:pt idx="89">
                  <c:v>0.61514444444444449</c:v>
                </c:pt>
                <c:pt idx="90">
                  <c:v>0.48718888888888895</c:v>
                </c:pt>
                <c:pt idx="91">
                  <c:v>0.63278888888888885</c:v>
                </c:pt>
                <c:pt idx="92">
                  <c:v>0.50425555555555546</c:v>
                </c:pt>
                <c:pt idx="93">
                  <c:v>0.36341111111111113</c:v>
                </c:pt>
                <c:pt idx="94">
                  <c:v>0.55724444444444443</c:v>
                </c:pt>
                <c:pt idx="95">
                  <c:v>0.4282111111111111</c:v>
                </c:pt>
                <c:pt idx="96">
                  <c:v>0.64646666666666652</c:v>
                </c:pt>
                <c:pt idx="97">
                  <c:v>0.49526666666666663</c:v>
                </c:pt>
                <c:pt idx="98">
                  <c:v>0.72407777777777782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8F-467A-A074-CF93A01F7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977152"/>
        <c:axId val="1225494688"/>
      </c:lineChart>
      <c:catAx>
        <c:axId val="12627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2706336"/>
        <c:crosses val="autoZero"/>
        <c:auto val="1"/>
        <c:lblAlgn val="ctr"/>
        <c:lblOffset val="100"/>
        <c:noMultiLvlLbl val="0"/>
      </c:catAx>
      <c:valAx>
        <c:axId val="126270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2702496"/>
        <c:crosses val="autoZero"/>
        <c:crossBetween val="between"/>
      </c:valAx>
      <c:valAx>
        <c:axId val="122549468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50977152"/>
        <c:crosses val="max"/>
        <c:crossBetween val="between"/>
      </c:valAx>
      <c:catAx>
        <c:axId val="1250977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5494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2176957597278"/>
          <c:y val="0.93754415232902866"/>
          <c:w val="0.35968374745484777"/>
          <c:h val="4.6074070570631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E68CD-3634-499A-A40B-017F8EA5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81A786-D99B-465E-A786-33D37947A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2875C4-E04D-4DB9-AF3B-52584ABD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13B2D-29C5-48BA-85E4-8DAC485B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17540-773D-411B-9FDC-0E4D3560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05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9D782-FCBA-4B00-8A4B-B1ADF4FD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70C9B9-B228-40C0-93E8-43ED3045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B3265-538C-407F-87B3-80E784E5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A5EE3-6F6D-44D7-97C0-16EEF334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B1EFA-956D-41A3-82D0-CDAEC608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66D0B6-7FAE-495B-8A25-95FCD945E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B01FCA-C815-4892-A18C-66B63B8DE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580270-E7C5-420E-A540-16B2808C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89A52-7A41-4666-B9D4-292D7070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67842D-A155-4ECE-943E-CE6D06D3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593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3DE6-6986-4997-A95B-511B0F2B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7231BD-15F4-4B94-8DF2-F2DA0902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3C815-8B0F-469F-A33C-1F9FA8F9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84CDD-8BEA-4ABA-9066-F7165169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7AB23-8D64-4A3E-BF38-9DF56BF6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05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137E2-7CBD-4B68-BB98-F2CD2A90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14E7EB-F9D4-4053-9820-A65D4B26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03D5C-8574-4C66-9873-39B08D4C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B4E7E5-721F-4E2C-BBB7-D3F80488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1227E-E91B-43D1-B220-5D230A99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63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05C2C-925E-4658-8C1F-EC063A75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73620-DDDA-4F8C-AC21-4F2C2BDD1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07168B-EEBC-4FFB-99E2-D5D04C81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06704-5CDB-4F02-AA0D-4386CC5A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5EA5EC-A8DB-4DBF-A85E-560DE840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021040-6457-4A6A-85B4-C1218938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73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A2D0D-190E-45F2-93C8-916B8790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3A3D5B-B1FD-46E9-AB69-AEA526E4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9E456C-846C-4617-A61A-32E3A294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660C17-8E4F-438A-9952-27E99157E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BC6B3F-C2D8-441C-BB75-0917EA857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841791-F4CE-47C9-B794-03965728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12B96E-03AD-4A78-9111-FA2007A2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D51F18-5920-4410-BC7B-FD0402EB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421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D8F68-ABE5-469C-B126-B4165F16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F02B4A-CA25-4D2B-9DC4-AE0C5697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35310B-3BB3-48FD-AA50-F72B3FE0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34CAFB-0EEE-4355-BAE5-EEDA7E8A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6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7863BB-672C-4123-A50D-BB42FEA1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A07F13-9433-40E7-AE03-2B34508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8D15EF-72E4-4AA2-9977-966BF720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6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7C209-C2CA-423E-AAF2-65B128D2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D7F11D-0830-4A18-ADB6-A808112D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0682A-CE75-4909-97F5-72645CE4D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F74347-FEC1-407D-B984-F1704D3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00A8D1-BA0E-46D1-AACC-5A16C0DE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FF733-E485-4A82-AEB9-AAEC9E1C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96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9FC08-9F53-4B36-92EB-949F3DFA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54BFC-9ABD-4826-AC6A-D29BDBE45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AFE051-4857-4790-B529-D62E991AE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AD33C-CEFB-4893-A334-14FD1316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C99563-B4DF-416C-B41B-1106250E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A0F0A-16B7-4F5F-8001-3EA3FD8B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66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BBE337-5EE3-4478-BD8E-B602EE14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8B39A-0EC7-4AC4-BD85-58C4C91B2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CD8B4-CD5C-4524-AFEB-DFD4AB447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EC4A-8027-44AB-B981-0F29552CE2EB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5682C-D565-4F8D-A097-F424B85D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4FA372-4480-4BE0-B5E3-B09F238EA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4F317-1E5F-4F5A-B50C-537622B7C9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88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7358409-DA07-4EC5-BDA6-DCE51297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D63F887-CE88-41EB-87F5-9E612A8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2EFDBB-DAFE-4BFD-9E2C-786A7FBED761}"/>
              </a:ext>
            </a:extLst>
          </p:cNvPr>
          <p:cNvSpPr txBox="1"/>
          <p:nvPr/>
        </p:nvSpPr>
        <p:spPr>
          <a:xfrm>
            <a:off x="2412730" y="1219353"/>
            <a:ext cx="736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2F668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03857C-2404-4281-A8CD-00C194215EE4}"/>
              </a:ext>
            </a:extLst>
          </p:cNvPr>
          <p:cNvSpPr/>
          <p:nvPr/>
        </p:nvSpPr>
        <p:spPr>
          <a:xfrm>
            <a:off x="385638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F5AF2E"/>
          </a:solidFill>
          <a:ln>
            <a:solidFill>
              <a:srgbClr val="F5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91557C7-C543-43A9-9004-76CE9BDF47DA}"/>
              </a:ext>
            </a:extLst>
          </p:cNvPr>
          <p:cNvSpPr/>
          <p:nvPr/>
        </p:nvSpPr>
        <p:spPr>
          <a:xfrm>
            <a:off x="1500475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EC627E"/>
          </a:solidFill>
          <a:ln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53F23DD4-7F98-4D46-A6F5-5D63F43ADBB3}"/>
              </a:ext>
            </a:extLst>
          </p:cNvPr>
          <p:cNvSpPr/>
          <p:nvPr/>
        </p:nvSpPr>
        <p:spPr>
          <a:xfrm>
            <a:off x="6212291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5896C3"/>
          </a:solidFill>
          <a:ln>
            <a:solidFill>
              <a:srgbClr val="589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5DAA4FD-E432-4B9E-84AA-57AEF9DE6871}"/>
              </a:ext>
            </a:extLst>
          </p:cNvPr>
          <p:cNvSpPr/>
          <p:nvPr/>
        </p:nvSpPr>
        <p:spPr>
          <a:xfrm>
            <a:off x="855035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0A7E5B"/>
          </a:solidFill>
          <a:ln>
            <a:solidFill>
              <a:srgbClr val="0A7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FB8D10-6C05-46D5-A73D-46CB02665355}"/>
              </a:ext>
            </a:extLst>
          </p:cNvPr>
          <p:cNvSpPr txBox="1"/>
          <p:nvPr/>
        </p:nvSpPr>
        <p:spPr>
          <a:xfrm>
            <a:off x="1785414" y="3116964"/>
            <a:ext cx="1571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Ciudades Intermedias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7627F2-1100-435E-891E-C95FA06251DF}"/>
              </a:ext>
            </a:extLst>
          </p:cNvPr>
          <p:cNvSpPr txBox="1"/>
          <p:nvPr/>
        </p:nvSpPr>
        <p:spPr>
          <a:xfrm>
            <a:off x="3906605" y="2990063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Emergentes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1061F-1E16-4AF5-9500-F84811670E32}"/>
              </a:ext>
            </a:extLst>
          </p:cNvPr>
          <p:cNvSpPr txBox="1"/>
          <p:nvPr/>
        </p:nvSpPr>
        <p:spPr>
          <a:xfrm>
            <a:off x="6274388" y="2994131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Consolidadas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0EB65-0A84-4B03-B4CE-D80D9D919562}"/>
              </a:ext>
            </a:extLst>
          </p:cNvPr>
          <p:cNvSpPr txBox="1"/>
          <p:nvPr/>
        </p:nvSpPr>
        <p:spPr>
          <a:xfrm>
            <a:off x="8611089" y="3112882"/>
            <a:ext cx="201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Región Metropolitana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1D38E5-33D2-4F6F-AA71-B5D731C37D8F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11FE98-2CAA-42AC-8109-BECC848970BF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</p:spTree>
    <p:extLst>
      <p:ext uri="{BB962C8B-B14F-4D97-AF65-F5344CB8AC3E}">
        <p14:creationId xmlns:p14="http://schemas.microsoft.com/office/powerpoint/2010/main" val="240247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D63F887-CE88-41EB-87F5-9E612A8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2EFDBB-DAFE-4BFD-9E2C-786A7FBED761}"/>
              </a:ext>
            </a:extLst>
          </p:cNvPr>
          <p:cNvSpPr txBox="1"/>
          <p:nvPr/>
        </p:nvSpPr>
        <p:spPr>
          <a:xfrm>
            <a:off x="2434265" y="1219353"/>
            <a:ext cx="732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2F668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03857C-2404-4281-A8CD-00C194215EE4}"/>
              </a:ext>
            </a:extLst>
          </p:cNvPr>
          <p:cNvSpPr/>
          <p:nvPr/>
        </p:nvSpPr>
        <p:spPr>
          <a:xfrm>
            <a:off x="385638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F5AF2E"/>
          </a:solidFill>
          <a:ln>
            <a:solidFill>
              <a:srgbClr val="F5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91557C7-C543-43A9-9004-76CE9BDF47DA}"/>
              </a:ext>
            </a:extLst>
          </p:cNvPr>
          <p:cNvSpPr/>
          <p:nvPr/>
        </p:nvSpPr>
        <p:spPr>
          <a:xfrm>
            <a:off x="1500475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EC627E"/>
          </a:solidFill>
          <a:ln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53F23DD4-7F98-4D46-A6F5-5D63F43ADBB3}"/>
              </a:ext>
            </a:extLst>
          </p:cNvPr>
          <p:cNvSpPr/>
          <p:nvPr/>
        </p:nvSpPr>
        <p:spPr>
          <a:xfrm>
            <a:off x="6212291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5896C3"/>
          </a:solidFill>
          <a:ln>
            <a:solidFill>
              <a:srgbClr val="589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5DAA4FD-E432-4B9E-84AA-57AEF9DE6871}"/>
              </a:ext>
            </a:extLst>
          </p:cNvPr>
          <p:cNvSpPr/>
          <p:nvPr/>
        </p:nvSpPr>
        <p:spPr>
          <a:xfrm>
            <a:off x="855035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0A7E5B"/>
          </a:solidFill>
          <a:ln>
            <a:solidFill>
              <a:srgbClr val="0A7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FB8D10-6C05-46D5-A73D-46CB02665355}"/>
              </a:ext>
            </a:extLst>
          </p:cNvPr>
          <p:cNvSpPr txBox="1"/>
          <p:nvPr/>
        </p:nvSpPr>
        <p:spPr>
          <a:xfrm>
            <a:off x="1785414" y="3116964"/>
            <a:ext cx="1571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Ciudades Intermedias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7627F2-1100-435E-891E-C95FA06251DF}"/>
              </a:ext>
            </a:extLst>
          </p:cNvPr>
          <p:cNvSpPr txBox="1"/>
          <p:nvPr/>
        </p:nvSpPr>
        <p:spPr>
          <a:xfrm>
            <a:off x="3906605" y="2990063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Emergentes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1061F-1E16-4AF5-9500-F84811670E32}"/>
              </a:ext>
            </a:extLst>
          </p:cNvPr>
          <p:cNvSpPr txBox="1"/>
          <p:nvPr/>
        </p:nvSpPr>
        <p:spPr>
          <a:xfrm>
            <a:off x="6274388" y="2994131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Consolidadas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0EB65-0A84-4B03-B4CE-D80D9D919562}"/>
              </a:ext>
            </a:extLst>
          </p:cNvPr>
          <p:cNvSpPr txBox="1"/>
          <p:nvPr/>
        </p:nvSpPr>
        <p:spPr>
          <a:xfrm>
            <a:off x="8611089" y="3112882"/>
            <a:ext cx="201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Región Metropolitana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29846D-B0FB-4828-B654-8910FC7E9513}"/>
              </a:ext>
            </a:extLst>
          </p:cNvPr>
          <p:cNvSpPr/>
          <p:nvPr/>
        </p:nvSpPr>
        <p:spPr>
          <a:xfrm>
            <a:off x="3740727" y="2529444"/>
            <a:ext cx="7790213" cy="19831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003937-4E01-4326-9C9A-7D74D96F2BE9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D56FE0-2E67-46B4-AC4B-D41C591DFAA8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A6F002-41B1-4EE3-B402-F769A39E7C79}"/>
              </a:ext>
            </a:extLst>
          </p:cNvPr>
          <p:cNvSpPr txBox="1"/>
          <p:nvPr/>
        </p:nvSpPr>
        <p:spPr>
          <a:xfrm>
            <a:off x="1199903" y="4577164"/>
            <a:ext cx="979219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/>
              <a:t>[</a:t>
            </a:r>
            <a:r>
              <a:rPr lang="es-ES_tradnl" dirty="0">
                <a:ea typeface="MS Mincho" panose="02020609040205080304" pitchFamily="49" charset="-128"/>
              </a:rPr>
              <a:t>Comunas sin relación </a:t>
            </a:r>
            <a:r>
              <a:rPr lang="es-ES_tradnl" sz="1800" dirty="0">
                <a:effectLst/>
                <a:ea typeface="MS Mincho" panose="02020609040205080304" pitchFamily="49" charset="-128"/>
              </a:rPr>
              <a:t>funcional con otras, de menos de 250 mil habitantes</a:t>
            </a:r>
            <a:r>
              <a:rPr lang="es-ES" sz="1600" dirty="0"/>
              <a:t> ]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9DE3E2A-5ACE-4827-A4DA-DACB766BF7E8}"/>
              </a:ext>
            </a:extLst>
          </p:cNvPr>
          <p:cNvGrpSpPr/>
          <p:nvPr/>
        </p:nvGrpSpPr>
        <p:grpSpPr>
          <a:xfrm>
            <a:off x="4090815" y="5847028"/>
            <a:ext cx="4010370" cy="523220"/>
            <a:chOff x="3816378" y="5847028"/>
            <a:chExt cx="4010370" cy="523220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262E7AE-2668-40B5-9F1A-09802B154416}"/>
                </a:ext>
              </a:extLst>
            </p:cNvPr>
            <p:cNvSpPr txBox="1"/>
            <p:nvPr/>
          </p:nvSpPr>
          <p:spPr>
            <a:xfrm>
              <a:off x="3816378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26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DA92CAC-5AE1-4ADA-935B-87A5BBFCE2F4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2.511.915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F5B48EDC-B214-4BB3-B074-97A4DCD15F33}"/>
                </a:ext>
              </a:extLst>
            </p:cNvPr>
            <p:cNvCxnSpPr>
              <a:cxnSpLocks/>
            </p:cNvCxnSpPr>
            <p:nvPr/>
          </p:nvCxnSpPr>
          <p:spPr>
            <a:xfrm>
              <a:off x="4126077" y="6319675"/>
              <a:ext cx="994410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773C9C8B-581A-4B0D-B31A-ABD377DA6C2E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43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6D3AE97-7666-4E40-8ECD-19AF120EC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1"/>
          <a:stretch/>
        </p:blipFill>
        <p:spPr>
          <a:xfrm>
            <a:off x="0" y="1808"/>
            <a:ext cx="12192000" cy="41797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FEF13C-9FC7-4E21-99F1-9F1490A12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C9D63-73F5-4EE1-AF50-867B890116A6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EC627E"/>
                </a:solidFill>
                <a:latin typeface="Arial Nova" panose="020B0504020202020204" pitchFamily="34" charset="0"/>
              </a:rPr>
              <a:t>RESULTADOS ICVU 2020  </a:t>
            </a:r>
          </a:p>
          <a:p>
            <a:r>
              <a:rPr lang="es-CL" sz="1900" dirty="0">
                <a:solidFill>
                  <a:srgbClr val="EC627E"/>
                </a:solidFill>
                <a:latin typeface="Arial Nova" panose="020B0504020202020204" pitchFamily="34" charset="0"/>
              </a:rPr>
              <a:t>CIUDADES INTERMEDIAS</a:t>
            </a:r>
          </a:p>
        </p:txBody>
      </p:sp>
      <p:pic>
        <p:nvPicPr>
          <p:cNvPr id="17" name="Gráfico 16" descr="Usuario">
            <a:extLst>
              <a:ext uri="{FF2B5EF4-FFF2-40B4-BE49-F238E27FC236}">
                <a16:creationId xmlns:a16="http://schemas.microsoft.com/office/drawing/2014/main" id="{35426E9C-982C-46E3-A51C-3D0F5D426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7669" y="4183702"/>
            <a:ext cx="914400" cy="914400"/>
          </a:xfrm>
          <a:prstGeom prst="rect">
            <a:avLst/>
          </a:prstGeom>
        </p:spPr>
      </p:pic>
      <p:pic>
        <p:nvPicPr>
          <p:cNvPr id="18" name="Gráfico 17" descr="Usuario">
            <a:extLst>
              <a:ext uri="{FF2B5EF4-FFF2-40B4-BE49-F238E27FC236}">
                <a16:creationId xmlns:a16="http://schemas.microsoft.com/office/drawing/2014/main" id="{ECBBCA25-E854-4AF9-8039-86F437B9B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9121" y="4183702"/>
            <a:ext cx="914400" cy="914400"/>
          </a:xfrm>
          <a:prstGeom prst="rect">
            <a:avLst/>
          </a:prstGeom>
        </p:spPr>
      </p:pic>
      <p:pic>
        <p:nvPicPr>
          <p:cNvPr id="19" name="Gráfico 18" descr="Usuario">
            <a:extLst>
              <a:ext uri="{FF2B5EF4-FFF2-40B4-BE49-F238E27FC236}">
                <a16:creationId xmlns:a16="http://schemas.microsoft.com/office/drawing/2014/main" id="{D7668536-75F7-47DE-9E4B-AC61059ADB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r="50838"/>
          <a:stretch/>
        </p:blipFill>
        <p:spPr>
          <a:xfrm>
            <a:off x="3920573" y="4183702"/>
            <a:ext cx="449546" cy="914400"/>
          </a:xfrm>
          <a:prstGeom prst="rect">
            <a:avLst/>
          </a:prstGeom>
        </p:spPr>
      </p:pic>
      <p:pic>
        <p:nvPicPr>
          <p:cNvPr id="20" name="Gráfico 19" descr="Usuario">
            <a:extLst>
              <a:ext uri="{FF2B5EF4-FFF2-40B4-BE49-F238E27FC236}">
                <a16:creationId xmlns:a16="http://schemas.microsoft.com/office/drawing/2014/main" id="{B70EE725-53BD-4647-A284-30D8B3471C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9163"/>
          <a:stretch/>
        </p:blipFill>
        <p:spPr>
          <a:xfrm>
            <a:off x="4370119" y="4183702"/>
            <a:ext cx="464854" cy="914400"/>
          </a:xfrm>
          <a:prstGeom prst="rect">
            <a:avLst/>
          </a:prstGeom>
        </p:spPr>
      </p:pic>
      <p:pic>
        <p:nvPicPr>
          <p:cNvPr id="21" name="Gráfico 20" descr="Usuario">
            <a:extLst>
              <a:ext uri="{FF2B5EF4-FFF2-40B4-BE49-F238E27FC236}">
                <a16:creationId xmlns:a16="http://schemas.microsoft.com/office/drawing/2014/main" id="{E3D42414-863E-479D-AF08-3C5E72D42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2025" y="4183702"/>
            <a:ext cx="914400" cy="914400"/>
          </a:xfrm>
          <a:prstGeom prst="rect">
            <a:avLst/>
          </a:prstGeom>
        </p:spPr>
      </p:pic>
      <p:pic>
        <p:nvPicPr>
          <p:cNvPr id="22" name="Gráfico 21" descr="Usuario">
            <a:extLst>
              <a:ext uri="{FF2B5EF4-FFF2-40B4-BE49-F238E27FC236}">
                <a16:creationId xmlns:a16="http://schemas.microsoft.com/office/drawing/2014/main" id="{A9FA9328-A53D-4D2B-A243-D5E80DDAB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1131" y="4183702"/>
            <a:ext cx="914400" cy="914400"/>
          </a:xfrm>
          <a:prstGeom prst="rect">
            <a:avLst/>
          </a:prstGeom>
        </p:spPr>
      </p:pic>
      <p:pic>
        <p:nvPicPr>
          <p:cNvPr id="23" name="Gráfico 22" descr="Usuario">
            <a:extLst>
              <a:ext uri="{FF2B5EF4-FFF2-40B4-BE49-F238E27FC236}">
                <a16:creationId xmlns:a16="http://schemas.microsoft.com/office/drawing/2014/main" id="{53B6DA0E-BC83-4F3B-AFA3-C504A6A55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2583" y="4183702"/>
            <a:ext cx="914400" cy="914400"/>
          </a:xfrm>
          <a:prstGeom prst="rect">
            <a:avLst/>
          </a:prstGeom>
        </p:spPr>
      </p:pic>
      <p:pic>
        <p:nvPicPr>
          <p:cNvPr id="24" name="Gráfico 23" descr="Usuario">
            <a:extLst>
              <a:ext uri="{FF2B5EF4-FFF2-40B4-BE49-F238E27FC236}">
                <a16:creationId xmlns:a16="http://schemas.microsoft.com/office/drawing/2014/main" id="{48B02A39-CE82-4CC5-926F-1D757D3E66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1689" y="4183702"/>
            <a:ext cx="914400" cy="914400"/>
          </a:xfrm>
          <a:prstGeom prst="rect">
            <a:avLst/>
          </a:prstGeom>
        </p:spPr>
      </p:pic>
      <p:pic>
        <p:nvPicPr>
          <p:cNvPr id="25" name="Gráfico 24" descr="Usuario">
            <a:extLst>
              <a:ext uri="{FF2B5EF4-FFF2-40B4-BE49-F238E27FC236}">
                <a16:creationId xmlns:a16="http://schemas.microsoft.com/office/drawing/2014/main" id="{D882A655-786C-4484-AF3B-F7138B4BF3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7180" y="4183702"/>
            <a:ext cx="914400" cy="914400"/>
          </a:xfrm>
          <a:prstGeom prst="rect">
            <a:avLst/>
          </a:prstGeom>
        </p:spPr>
      </p:pic>
      <p:pic>
        <p:nvPicPr>
          <p:cNvPr id="26" name="Gráfico 25" descr="Usuario">
            <a:extLst>
              <a:ext uri="{FF2B5EF4-FFF2-40B4-BE49-F238E27FC236}">
                <a16:creationId xmlns:a16="http://schemas.microsoft.com/office/drawing/2014/main" id="{B420F149-596A-44C6-A845-0968103DE1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28291" y="4183702"/>
            <a:ext cx="914400" cy="914400"/>
          </a:xfrm>
          <a:prstGeom prst="rect">
            <a:avLst/>
          </a:prstGeom>
        </p:spPr>
      </p:pic>
      <p:pic>
        <p:nvPicPr>
          <p:cNvPr id="27" name="Gráfico 26" descr="Usuario">
            <a:extLst>
              <a:ext uri="{FF2B5EF4-FFF2-40B4-BE49-F238E27FC236}">
                <a16:creationId xmlns:a16="http://schemas.microsoft.com/office/drawing/2014/main" id="{7653601E-B4A8-4881-8DD0-2BBF3D2F8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9931" y="4183702"/>
            <a:ext cx="914400" cy="9144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123C28E-0FD2-4070-A143-D4B0644DBA51}"/>
              </a:ext>
            </a:extLst>
          </p:cNvPr>
          <p:cNvSpPr txBox="1"/>
          <p:nvPr/>
        </p:nvSpPr>
        <p:spPr>
          <a:xfrm>
            <a:off x="2211970" y="5036403"/>
            <a:ext cx="1571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solidFill>
                  <a:srgbClr val="0A7E5B"/>
                </a:solidFill>
              </a:rPr>
              <a:t>11,8%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D3C82B5-CFE7-4418-A267-356825CD7F25}"/>
              </a:ext>
            </a:extLst>
          </p:cNvPr>
          <p:cNvSpPr txBox="1"/>
          <p:nvPr/>
        </p:nvSpPr>
        <p:spPr>
          <a:xfrm>
            <a:off x="3146926" y="5039951"/>
            <a:ext cx="1571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solidFill>
                  <a:srgbClr val="82AF81"/>
                </a:solidFill>
              </a:rPr>
              <a:t>15,9%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7804CBD-2EE0-4873-BB56-C587B5D04247}"/>
              </a:ext>
            </a:extLst>
          </p:cNvPr>
          <p:cNvSpPr txBox="1"/>
          <p:nvPr/>
        </p:nvSpPr>
        <p:spPr>
          <a:xfrm>
            <a:off x="4960816" y="5025025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6B7C4"/>
                </a:solidFill>
              </a:rPr>
              <a:t>32,5%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7C1A97-08D0-4FA2-BABF-9295C8EBCD5F}"/>
              </a:ext>
            </a:extLst>
          </p:cNvPr>
          <p:cNvSpPr txBox="1"/>
          <p:nvPr/>
        </p:nvSpPr>
        <p:spPr>
          <a:xfrm>
            <a:off x="7495933" y="5011102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EC627E"/>
                </a:solidFill>
              </a:rPr>
              <a:t>39,7%</a:t>
            </a:r>
            <a:endParaRPr lang="es-CL" sz="2000" dirty="0">
              <a:solidFill>
                <a:srgbClr val="EC627E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FF8734D-ADA6-43F8-BB2A-2A21E07F134C}"/>
              </a:ext>
            </a:extLst>
          </p:cNvPr>
          <p:cNvSpPr/>
          <p:nvPr/>
        </p:nvSpPr>
        <p:spPr>
          <a:xfrm>
            <a:off x="2027583" y="2724861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661C3F-94CC-4834-AFB4-69DEB0A26967}"/>
              </a:ext>
            </a:extLst>
          </p:cNvPr>
          <p:cNvSpPr txBox="1"/>
          <p:nvPr/>
        </p:nvSpPr>
        <p:spPr>
          <a:xfrm>
            <a:off x="1807647" y="2750257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0A7E5B"/>
                </a:solidFill>
                <a:latin typeface="+mj-lt"/>
              </a:rPr>
              <a:t>7,7%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BA7017B-08F3-4FE5-A64F-ECFF98C92906}"/>
              </a:ext>
            </a:extLst>
          </p:cNvPr>
          <p:cNvSpPr/>
          <p:nvPr/>
        </p:nvSpPr>
        <p:spPr>
          <a:xfrm>
            <a:off x="4409082" y="2754470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ED0D11-EC8B-4E21-A10A-5EB49CA6CBEA}"/>
              </a:ext>
            </a:extLst>
          </p:cNvPr>
          <p:cNvSpPr txBox="1"/>
          <p:nvPr/>
        </p:nvSpPr>
        <p:spPr>
          <a:xfrm>
            <a:off x="4153521" y="2750739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82AF81"/>
                </a:solidFill>
                <a:latin typeface="+mj-lt"/>
              </a:rPr>
              <a:t>19,2%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F43D06E-AD73-4D43-925D-DEC9D04BB5C9}"/>
              </a:ext>
            </a:extLst>
          </p:cNvPr>
          <p:cNvSpPr/>
          <p:nvPr/>
        </p:nvSpPr>
        <p:spPr>
          <a:xfrm>
            <a:off x="6653060" y="2764539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344FE3E-30F0-4394-80FA-26A882F18208}"/>
              </a:ext>
            </a:extLst>
          </p:cNvPr>
          <p:cNvSpPr txBox="1"/>
          <p:nvPr/>
        </p:nvSpPr>
        <p:spPr>
          <a:xfrm>
            <a:off x="6397499" y="2752182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F6B7C4"/>
                </a:solidFill>
                <a:latin typeface="+mj-lt"/>
              </a:rPr>
              <a:t>26,9%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DF66B4-96AD-468C-8BD7-051B82F74088}"/>
              </a:ext>
            </a:extLst>
          </p:cNvPr>
          <p:cNvSpPr/>
          <p:nvPr/>
        </p:nvSpPr>
        <p:spPr>
          <a:xfrm>
            <a:off x="9034671" y="2772204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BF27B7D-1F89-4ACF-B12E-29F15D4E2710}"/>
              </a:ext>
            </a:extLst>
          </p:cNvPr>
          <p:cNvSpPr txBox="1"/>
          <p:nvPr/>
        </p:nvSpPr>
        <p:spPr>
          <a:xfrm>
            <a:off x="8814735" y="2754470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EC627E"/>
                </a:solidFill>
                <a:latin typeface="+mj-lt"/>
              </a:rPr>
              <a:t>46,2%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D387B9B2-05BC-4D74-A1B1-90D44A463E2C}"/>
              </a:ext>
            </a:extLst>
          </p:cNvPr>
          <p:cNvGrpSpPr/>
          <p:nvPr/>
        </p:nvGrpSpPr>
        <p:grpSpPr>
          <a:xfrm>
            <a:off x="4090815" y="5847028"/>
            <a:ext cx="4010370" cy="523220"/>
            <a:chOff x="3816378" y="5847028"/>
            <a:chExt cx="4010370" cy="523220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4865CE7-0F71-4540-97CB-77D7EBBB1435}"/>
                </a:ext>
              </a:extLst>
            </p:cNvPr>
            <p:cNvSpPr txBox="1"/>
            <p:nvPr/>
          </p:nvSpPr>
          <p:spPr>
            <a:xfrm>
              <a:off x="3816378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26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4B144618-8BB5-4102-B18E-DFB26EF8213C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2.511.915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EA77C697-D7AA-42D9-8F59-4A5372EC1BE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077" y="6319675"/>
              <a:ext cx="994410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900A036-E89D-4382-9B4E-D32C9723807E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71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BFEF13C-9FC7-4E21-99F1-9F1490A1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C9D63-73F5-4EE1-AF50-867B890116A6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EC627E"/>
                </a:solidFill>
                <a:latin typeface="Arial Nova" panose="020B0504020202020204" pitchFamily="34" charset="0"/>
              </a:rPr>
              <a:t>ICVU 2011 vs 2020</a:t>
            </a:r>
          </a:p>
          <a:p>
            <a:r>
              <a:rPr lang="es-CL" sz="1900" dirty="0">
                <a:solidFill>
                  <a:srgbClr val="EC627E"/>
                </a:solidFill>
                <a:latin typeface="Arial Nova" panose="020B0504020202020204" pitchFamily="34" charset="0"/>
              </a:rPr>
              <a:t>CIUDADES INTERMEDIAS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81E3B6-A00B-4268-B536-B085535A1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1" r="5000"/>
          <a:stretch/>
        </p:blipFill>
        <p:spPr>
          <a:xfrm>
            <a:off x="180160" y="1611696"/>
            <a:ext cx="11582400" cy="5246304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6517B07-C2E8-414F-9F46-51A64DBDFE13}"/>
              </a:ext>
            </a:extLst>
          </p:cNvPr>
          <p:cNvGrpSpPr/>
          <p:nvPr/>
        </p:nvGrpSpPr>
        <p:grpSpPr>
          <a:xfrm>
            <a:off x="9112638" y="3004468"/>
            <a:ext cx="2460760" cy="2460760"/>
            <a:chOff x="8139298" y="1985858"/>
            <a:chExt cx="3472279" cy="3472279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68DCB55-8862-431D-A8C6-7768D43C39AE}"/>
                </a:ext>
              </a:extLst>
            </p:cNvPr>
            <p:cNvSpPr/>
            <p:nvPr/>
          </p:nvSpPr>
          <p:spPr>
            <a:xfrm>
              <a:off x="8139298" y="1985858"/>
              <a:ext cx="3472279" cy="3472279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CE679DD-2A40-4AE4-A304-1CB46370E976}"/>
                </a:ext>
              </a:extLst>
            </p:cNvPr>
            <p:cNvSpPr/>
            <p:nvPr/>
          </p:nvSpPr>
          <p:spPr>
            <a:xfrm>
              <a:off x="8280860" y="2149409"/>
              <a:ext cx="3176662" cy="3176662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560B4BD-01AF-47FE-9837-FAFBA4862CB3}"/>
                </a:ext>
              </a:extLst>
            </p:cNvPr>
            <p:cNvSpPr txBox="1"/>
            <p:nvPr/>
          </p:nvSpPr>
          <p:spPr>
            <a:xfrm>
              <a:off x="8321257" y="2441716"/>
              <a:ext cx="3136265" cy="228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500" dirty="0"/>
                <a:t>-40 </a:t>
              </a:r>
              <a:r>
                <a:rPr lang="es-CL" sz="2500" b="1" dirty="0"/>
                <a:t>p.p</a:t>
              </a:r>
              <a:r>
                <a:rPr lang="es-CL" sz="2500" dirty="0"/>
                <a:t>. </a:t>
              </a:r>
            </a:p>
            <a:p>
              <a:pPr algn="ctr"/>
              <a:r>
                <a:rPr lang="es-CL" dirty="0"/>
                <a:t>Disminución población en</a:t>
              </a:r>
            </a:p>
            <a:p>
              <a:pPr algn="ctr"/>
              <a:r>
                <a:rPr lang="es-CL" dirty="0"/>
                <a:t>nivel bajo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22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BFEF13C-9FC7-4E21-99F1-9F1490A1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71A2CD-4016-4A19-B6CF-A177D4A2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C9D63-73F5-4EE1-AF50-867B890116A6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EC627E"/>
                </a:solidFill>
                <a:latin typeface="Arial Nova" panose="020B0504020202020204" pitchFamily="34" charset="0"/>
              </a:rPr>
              <a:t>ICVU 2011 vs 2020</a:t>
            </a:r>
          </a:p>
          <a:p>
            <a:r>
              <a:rPr lang="es-CL" sz="1900" dirty="0">
                <a:solidFill>
                  <a:srgbClr val="EC627E"/>
                </a:solidFill>
                <a:latin typeface="Arial Nova" panose="020B0504020202020204" pitchFamily="34" charset="0"/>
              </a:rPr>
              <a:t>CIUDADES INTERMEDIAS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F4AA86A-6053-4F55-BBC8-F28D4E5A2A15}"/>
              </a:ext>
            </a:extLst>
          </p:cNvPr>
          <p:cNvGrpSpPr/>
          <p:nvPr/>
        </p:nvGrpSpPr>
        <p:grpSpPr>
          <a:xfrm>
            <a:off x="8526230" y="2468040"/>
            <a:ext cx="2579304" cy="1000858"/>
            <a:chOff x="8526230" y="2431944"/>
            <a:chExt cx="2579304" cy="1000858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2B0D9E7-E171-4F9F-9437-7E368B01C972}"/>
                </a:ext>
              </a:extLst>
            </p:cNvPr>
            <p:cNvSpPr txBox="1"/>
            <p:nvPr/>
          </p:nvSpPr>
          <p:spPr>
            <a:xfrm>
              <a:off x="8730819" y="2431944"/>
              <a:ext cx="22126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500" dirty="0"/>
                <a:t>13 comunas 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4610C04-F604-4365-9A4D-165B600B5199}"/>
                </a:ext>
              </a:extLst>
            </p:cNvPr>
            <p:cNvSpPr txBox="1"/>
            <p:nvPr/>
          </p:nvSpPr>
          <p:spPr>
            <a:xfrm>
              <a:off x="8526230" y="2848027"/>
              <a:ext cx="257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/>
                <a:t>mejoran ICVU</a:t>
              </a:r>
            </a:p>
            <a:p>
              <a:pPr algn="ctr"/>
              <a:endParaRPr lang="es-CL" sz="1600" dirty="0"/>
            </a:p>
          </p:txBody>
        </p: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457FB5E1-7A27-4E69-A71C-48E37ED97BFA}"/>
                </a:ext>
              </a:extLst>
            </p:cNvPr>
            <p:cNvCxnSpPr>
              <a:cxnSpLocks/>
            </p:cNvCxnSpPr>
            <p:nvPr/>
          </p:nvCxnSpPr>
          <p:spPr>
            <a:xfrm>
              <a:off x="8953586" y="2819058"/>
              <a:ext cx="1747187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130653E-8F84-4DB5-A99C-BE2F87F6C8C0}"/>
              </a:ext>
            </a:extLst>
          </p:cNvPr>
          <p:cNvCxnSpPr>
            <a:cxnSpLocks/>
          </p:cNvCxnSpPr>
          <p:nvPr/>
        </p:nvCxnSpPr>
        <p:spPr>
          <a:xfrm flipV="1">
            <a:off x="8162932" y="4012603"/>
            <a:ext cx="3339548" cy="860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12C780DD-470D-4DA3-8C27-3634DAE010DC}"/>
              </a:ext>
            </a:extLst>
          </p:cNvPr>
          <p:cNvGrpSpPr/>
          <p:nvPr/>
        </p:nvGrpSpPr>
        <p:grpSpPr>
          <a:xfrm>
            <a:off x="8514198" y="4769460"/>
            <a:ext cx="2680170" cy="740580"/>
            <a:chOff x="8514198" y="4588982"/>
            <a:chExt cx="2680170" cy="740580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F82B82D-6A8F-4860-982D-BE83FCF06E78}"/>
                </a:ext>
              </a:extLst>
            </p:cNvPr>
            <p:cNvSpPr txBox="1"/>
            <p:nvPr/>
          </p:nvSpPr>
          <p:spPr>
            <a:xfrm>
              <a:off x="8553566" y="4744787"/>
              <a:ext cx="2551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CL" sz="1600" dirty="0"/>
            </a:p>
            <a:p>
              <a:pPr algn="ctr"/>
              <a:r>
                <a:rPr lang="es-CL" sz="1600" dirty="0"/>
                <a:t>mantienen ICVU</a:t>
              </a: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0AF900AD-CEB6-47B8-A596-9EC7E53A6F1A}"/>
                </a:ext>
              </a:extLst>
            </p:cNvPr>
            <p:cNvCxnSpPr>
              <a:cxnSpLocks/>
            </p:cNvCxnSpPr>
            <p:nvPr/>
          </p:nvCxnSpPr>
          <p:spPr>
            <a:xfrm>
              <a:off x="8955956" y="4980202"/>
              <a:ext cx="1747187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F242D1AC-47DD-4787-A4DB-36B2F39C25B7}"/>
                </a:ext>
              </a:extLst>
            </p:cNvPr>
            <p:cNvSpPr txBox="1"/>
            <p:nvPr/>
          </p:nvSpPr>
          <p:spPr>
            <a:xfrm>
              <a:off x="8514198" y="4588982"/>
              <a:ext cx="26801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2500" dirty="0"/>
                <a:t>12 comunas </a:t>
              </a:r>
            </a:p>
          </p:txBody>
        </p:sp>
      </p:grp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50581C00-AA01-4FA2-AA49-3F10BE25C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47722"/>
              </p:ext>
            </p:extLst>
          </p:nvPr>
        </p:nvGraphicFramePr>
        <p:xfrm>
          <a:off x="1035814" y="1596645"/>
          <a:ext cx="6884451" cy="4831915"/>
        </p:xfrm>
        <a:graphic>
          <a:graphicData uri="http://schemas.openxmlformats.org/drawingml/2006/table">
            <a:tbl>
              <a:tblPr/>
              <a:tblGrid>
                <a:gridCol w="1302126">
                  <a:extLst>
                    <a:ext uri="{9D8B030D-6E8A-4147-A177-3AD203B41FA5}">
                      <a16:colId xmlns:a16="http://schemas.microsoft.com/office/drawing/2014/main" val="420073943"/>
                    </a:ext>
                  </a:extLst>
                </a:gridCol>
                <a:gridCol w="1154024">
                  <a:extLst>
                    <a:ext uri="{9D8B030D-6E8A-4147-A177-3AD203B41FA5}">
                      <a16:colId xmlns:a16="http://schemas.microsoft.com/office/drawing/2014/main" val="2241655972"/>
                    </a:ext>
                  </a:extLst>
                </a:gridCol>
                <a:gridCol w="1232219">
                  <a:extLst>
                    <a:ext uri="{9D8B030D-6E8A-4147-A177-3AD203B41FA5}">
                      <a16:colId xmlns:a16="http://schemas.microsoft.com/office/drawing/2014/main" val="2934475671"/>
                    </a:ext>
                  </a:extLst>
                </a:gridCol>
                <a:gridCol w="1316034">
                  <a:extLst>
                    <a:ext uri="{9D8B030D-6E8A-4147-A177-3AD203B41FA5}">
                      <a16:colId xmlns:a16="http://schemas.microsoft.com/office/drawing/2014/main" val="366566579"/>
                    </a:ext>
                  </a:extLst>
                </a:gridCol>
                <a:gridCol w="940024">
                  <a:extLst>
                    <a:ext uri="{9D8B030D-6E8A-4147-A177-3AD203B41FA5}">
                      <a16:colId xmlns:a16="http://schemas.microsoft.com/office/drawing/2014/main" val="573688779"/>
                    </a:ext>
                  </a:extLst>
                </a:gridCol>
                <a:gridCol w="940024">
                  <a:extLst>
                    <a:ext uri="{9D8B030D-6E8A-4147-A177-3AD203B41FA5}">
                      <a16:colId xmlns:a16="http://schemas.microsoft.com/office/drawing/2014/main" val="2707952803"/>
                    </a:ext>
                  </a:extLst>
                </a:gridCol>
              </a:tblGrid>
              <a:tr h="201841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2017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2011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2020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3817199"/>
                  </a:ext>
                </a:extLst>
              </a:tr>
              <a:tr h="176425"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SUBEN NIVEL</a:t>
                      </a:r>
                    </a:p>
                  </a:txBody>
                  <a:tcPr marL="5201" marR="5201" marT="52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 Arenas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131.592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47681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Valdivia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Ríos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166.080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21736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Curicó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149.136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09515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Calama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165.731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61687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Andes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66.708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02469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Quillota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90.517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34701"/>
                  </a:ext>
                </a:extLst>
              </a:tr>
              <a:tr h="15064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Fernando</a:t>
                      </a:r>
                    </a:p>
                  </a:txBody>
                  <a:tcPr marL="5201" marR="5201" marT="52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O´Higgins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73.973 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17918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221.364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41978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Rengo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O´higgins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58.825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43089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Felipe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76.844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48361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Castro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43.807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62264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Coyhaique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57.818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27679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Calera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50.554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79625"/>
                  </a:ext>
                </a:extLst>
              </a:tr>
              <a:tr h="173730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MANTIENEN NIVEL</a:t>
                      </a:r>
                    </a:p>
                  </a:txBody>
                  <a:tcPr marL="5201" marR="5201" marT="52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Osorno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161.460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31316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91.350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88714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Linares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93.602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12275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202.331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430396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Copiapó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153.937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53985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Ovalle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111.272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783922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Javier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45.547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94638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O´higgins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46.766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89341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53.262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405971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Villarrica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55.478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19192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Molina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45.976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05764"/>
                  </a:ext>
                </a:extLst>
              </a:tr>
              <a:tr h="17373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Vallenar</a:t>
                      </a:r>
                    </a:p>
                  </a:txBody>
                  <a:tcPr marL="5201" marR="5201" marT="52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51.917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19314"/>
                  </a:ext>
                </a:extLst>
              </a:tr>
              <a:tr h="2850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BAJAN NIVEL</a:t>
                      </a:r>
                    </a:p>
                  </a:txBody>
                  <a:tcPr marL="5201" marR="5201" marT="52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Constitución</a:t>
                      </a:r>
                    </a:p>
                  </a:txBody>
                  <a:tcPr marL="5201" marR="5201" marT="52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46.068 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5201" marR="5201" marT="52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9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5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BFEF13C-9FC7-4E21-99F1-9F1490A1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C9D63-73F5-4EE1-AF50-867B890116A6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EC627E"/>
                </a:solidFill>
                <a:latin typeface="Arial Nova" panose="020B0504020202020204" pitchFamily="34" charset="0"/>
              </a:rPr>
              <a:t>DESIGUALDADES ENTRE COMUNAS</a:t>
            </a:r>
          </a:p>
          <a:p>
            <a:r>
              <a:rPr lang="es-CL" sz="1900" dirty="0">
                <a:solidFill>
                  <a:srgbClr val="EC627E"/>
                </a:solidFill>
                <a:latin typeface="Arial Nova" panose="020B0504020202020204" pitchFamily="34" charset="0"/>
              </a:rPr>
              <a:t>CIUDADES INTERMEDIAS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FF8026-B2ED-4677-BD86-E38F29884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4" r="18104" b="11632"/>
          <a:stretch/>
        </p:blipFill>
        <p:spPr>
          <a:xfrm>
            <a:off x="475528" y="1699908"/>
            <a:ext cx="9984827" cy="44303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9362B0-D7E8-4D66-A53B-039D78352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0" r="75033"/>
          <a:stretch/>
        </p:blipFill>
        <p:spPr>
          <a:xfrm>
            <a:off x="8874713" y="6130297"/>
            <a:ext cx="3044019" cy="7258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55BB4DD-D42E-40BE-8478-865EF93D4CCD}"/>
              </a:ext>
            </a:extLst>
          </p:cNvPr>
          <p:cNvSpPr txBox="1"/>
          <p:nvPr/>
        </p:nvSpPr>
        <p:spPr>
          <a:xfrm>
            <a:off x="1202634" y="1796484"/>
            <a:ext cx="4661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700" b="1" dirty="0"/>
              <a:t>Brechas por dimensión ICVU 2011 -2020</a:t>
            </a:r>
            <a:r>
              <a:rPr lang="es-CL" sz="1600" dirty="0"/>
              <a:t>*</a:t>
            </a:r>
            <a:endParaRPr lang="es-CL" sz="1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F03CA7-E6CC-4567-93CC-02846E193360}"/>
              </a:ext>
            </a:extLst>
          </p:cNvPr>
          <p:cNvSpPr txBox="1"/>
          <p:nvPr/>
        </p:nvSpPr>
        <p:spPr>
          <a:xfrm>
            <a:off x="1019175" y="6226872"/>
            <a:ext cx="627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>
                    <a:lumMod val="65000"/>
                  </a:schemeClr>
                </a:solidFill>
              </a:rPr>
              <a:t>[*Coeficiente de variabilidad: a mayor valor, mayor brecha]</a:t>
            </a:r>
          </a:p>
        </p:txBody>
      </p:sp>
    </p:spTree>
    <p:extLst>
      <p:ext uri="{BB962C8B-B14F-4D97-AF65-F5344CB8AC3E}">
        <p14:creationId xmlns:p14="http://schemas.microsoft.com/office/powerpoint/2010/main" val="16465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D63F887-CE88-41EB-87F5-9E612A8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03857C-2404-4281-A8CD-00C194215EE4}"/>
              </a:ext>
            </a:extLst>
          </p:cNvPr>
          <p:cNvSpPr/>
          <p:nvPr/>
        </p:nvSpPr>
        <p:spPr>
          <a:xfrm>
            <a:off x="385638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F5AF2E"/>
          </a:solidFill>
          <a:ln>
            <a:solidFill>
              <a:srgbClr val="F5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91557C7-C543-43A9-9004-76CE9BDF47DA}"/>
              </a:ext>
            </a:extLst>
          </p:cNvPr>
          <p:cNvSpPr/>
          <p:nvPr/>
        </p:nvSpPr>
        <p:spPr>
          <a:xfrm>
            <a:off x="1500475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EC627E"/>
          </a:solidFill>
          <a:ln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53F23DD4-7F98-4D46-A6F5-5D63F43ADBB3}"/>
              </a:ext>
            </a:extLst>
          </p:cNvPr>
          <p:cNvSpPr/>
          <p:nvPr/>
        </p:nvSpPr>
        <p:spPr>
          <a:xfrm>
            <a:off x="6212291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5896C3"/>
          </a:solidFill>
          <a:ln>
            <a:solidFill>
              <a:srgbClr val="589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5DAA4FD-E432-4B9E-84AA-57AEF9DE6871}"/>
              </a:ext>
            </a:extLst>
          </p:cNvPr>
          <p:cNvSpPr/>
          <p:nvPr/>
        </p:nvSpPr>
        <p:spPr>
          <a:xfrm>
            <a:off x="855035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0A7E5B"/>
          </a:solidFill>
          <a:ln>
            <a:solidFill>
              <a:srgbClr val="0A7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FB8D10-6C05-46D5-A73D-46CB02665355}"/>
              </a:ext>
            </a:extLst>
          </p:cNvPr>
          <p:cNvSpPr txBox="1"/>
          <p:nvPr/>
        </p:nvSpPr>
        <p:spPr>
          <a:xfrm>
            <a:off x="1785414" y="3116964"/>
            <a:ext cx="1571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Ciudades Intermedias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7627F2-1100-435E-891E-C95FA06251DF}"/>
              </a:ext>
            </a:extLst>
          </p:cNvPr>
          <p:cNvSpPr txBox="1"/>
          <p:nvPr/>
        </p:nvSpPr>
        <p:spPr>
          <a:xfrm>
            <a:off x="3906605" y="2990063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Emergentes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1061F-1E16-4AF5-9500-F84811670E32}"/>
              </a:ext>
            </a:extLst>
          </p:cNvPr>
          <p:cNvSpPr txBox="1"/>
          <p:nvPr/>
        </p:nvSpPr>
        <p:spPr>
          <a:xfrm>
            <a:off x="6274388" y="2994131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Consolidadas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0EB65-0A84-4B03-B4CE-D80D9D919562}"/>
              </a:ext>
            </a:extLst>
          </p:cNvPr>
          <p:cNvSpPr txBox="1"/>
          <p:nvPr/>
        </p:nvSpPr>
        <p:spPr>
          <a:xfrm>
            <a:off x="8611089" y="3112882"/>
            <a:ext cx="201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Región Metropolitana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29846D-B0FB-4828-B654-8910FC7E9513}"/>
              </a:ext>
            </a:extLst>
          </p:cNvPr>
          <p:cNvSpPr/>
          <p:nvPr/>
        </p:nvSpPr>
        <p:spPr>
          <a:xfrm>
            <a:off x="6194447" y="2529444"/>
            <a:ext cx="5336493" cy="19831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BEE1468-EB89-497C-92FA-7CB285F43BE7}"/>
              </a:ext>
            </a:extLst>
          </p:cNvPr>
          <p:cNvSpPr/>
          <p:nvPr/>
        </p:nvSpPr>
        <p:spPr>
          <a:xfrm>
            <a:off x="924910" y="2529444"/>
            <a:ext cx="2931473" cy="19831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5D1A66-5B26-41ED-8C05-CF58A607EBDD}"/>
              </a:ext>
            </a:extLst>
          </p:cNvPr>
          <p:cNvSpPr txBox="1"/>
          <p:nvPr/>
        </p:nvSpPr>
        <p:spPr>
          <a:xfrm>
            <a:off x="2412730" y="1219353"/>
            <a:ext cx="736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2F668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9D8854-5DAB-4852-9A66-15406F49DD52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987A23-0E15-4CF4-AA04-6E4A5B0EB7C3}"/>
              </a:ext>
            </a:extLst>
          </p:cNvPr>
          <p:cNvSpPr txBox="1"/>
          <p:nvPr/>
        </p:nvSpPr>
        <p:spPr>
          <a:xfrm>
            <a:off x="1199903" y="4557286"/>
            <a:ext cx="979219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/>
              <a:t>[</a:t>
            </a:r>
            <a:r>
              <a:rPr lang="es-ES_tradnl" dirty="0">
                <a:ea typeface="MS Mincho" panose="02020609040205080304" pitchFamily="49" charset="-128"/>
              </a:rPr>
              <a:t>C</a:t>
            </a:r>
            <a:r>
              <a:rPr lang="es-ES_tradnl" sz="1800" dirty="0">
                <a:effectLst/>
                <a:ea typeface="MS Mincho" panose="02020609040205080304" pitchFamily="49" charset="-128"/>
              </a:rPr>
              <a:t>omunas que se relacionan funcionalmente con otras, entre 250 mil y 500 mil habitantes</a:t>
            </a:r>
            <a:r>
              <a:rPr lang="es-ES" sz="1600" dirty="0"/>
              <a:t>]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07A36B1-B57D-4B08-9D18-0086E2F13AD7}"/>
              </a:ext>
            </a:extLst>
          </p:cNvPr>
          <p:cNvGrpSpPr/>
          <p:nvPr/>
        </p:nvGrpSpPr>
        <p:grpSpPr>
          <a:xfrm>
            <a:off x="4060998" y="5847028"/>
            <a:ext cx="4040187" cy="523220"/>
            <a:chOff x="3786561" y="5847028"/>
            <a:chExt cx="4040187" cy="523220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6282F8C-C7A5-4DC9-AA20-18CDB0CF6CC2}"/>
                </a:ext>
              </a:extLst>
            </p:cNvPr>
            <p:cNvSpPr txBox="1"/>
            <p:nvPr/>
          </p:nvSpPr>
          <p:spPr>
            <a:xfrm>
              <a:off x="3786561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16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86AD654-168C-412C-9F11-DAA0D4957B18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2.592.548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DA590234-C0B7-418F-B228-5040ED320703}"/>
                </a:ext>
              </a:extLst>
            </p:cNvPr>
            <p:cNvCxnSpPr>
              <a:cxnSpLocks/>
            </p:cNvCxnSpPr>
            <p:nvPr/>
          </p:nvCxnSpPr>
          <p:spPr>
            <a:xfrm>
              <a:off x="4085065" y="6319675"/>
              <a:ext cx="1025483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7A12B10F-348E-41B6-ADDF-AEDF9CE18023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4D19FD2-3744-4536-B58A-38BF90963C46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</p:spTree>
    <p:extLst>
      <p:ext uri="{BB962C8B-B14F-4D97-AF65-F5344CB8AC3E}">
        <p14:creationId xmlns:p14="http://schemas.microsoft.com/office/powerpoint/2010/main" val="263519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292854-AB32-4DC4-A5DA-5E03E14F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F5B778-E4C5-4F76-9057-E281C4129432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5AF2E"/>
                </a:solidFill>
                <a:latin typeface="Arial Nova" panose="020B0504020202020204" pitchFamily="34" charset="0"/>
              </a:rPr>
              <a:t>RESULTADOS ICVU 2020  </a:t>
            </a:r>
          </a:p>
          <a:p>
            <a:r>
              <a:rPr lang="es-CL" sz="1900" dirty="0">
                <a:solidFill>
                  <a:srgbClr val="F5AF2E"/>
                </a:solidFill>
                <a:latin typeface="Arial Nova" panose="020B0504020202020204" pitchFamily="34" charset="0"/>
              </a:rPr>
              <a:t>ÁREAS METROPOLITANAS EMERGENTES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EFB70D-4812-4A6A-99DC-A4D02A1E0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3"/>
          <a:stretch/>
        </p:blipFill>
        <p:spPr>
          <a:xfrm>
            <a:off x="0" y="1808"/>
            <a:ext cx="12192000" cy="4265954"/>
          </a:xfrm>
          <a:prstGeom prst="rect">
            <a:avLst/>
          </a:prstGeom>
        </p:spPr>
      </p:pic>
      <p:pic>
        <p:nvPicPr>
          <p:cNvPr id="8" name="Gráfico 7" descr="Usuario">
            <a:extLst>
              <a:ext uri="{FF2B5EF4-FFF2-40B4-BE49-F238E27FC236}">
                <a16:creationId xmlns:a16="http://schemas.microsoft.com/office/drawing/2014/main" id="{C04868CF-D5E6-4652-8B7A-2FE3502B8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7608" y="4193641"/>
            <a:ext cx="914400" cy="914400"/>
          </a:xfrm>
          <a:prstGeom prst="rect">
            <a:avLst/>
          </a:prstGeom>
        </p:spPr>
      </p:pic>
      <p:pic>
        <p:nvPicPr>
          <p:cNvPr id="9" name="Gráfico 8" descr="Usuario">
            <a:extLst>
              <a:ext uri="{FF2B5EF4-FFF2-40B4-BE49-F238E27FC236}">
                <a16:creationId xmlns:a16="http://schemas.microsoft.com/office/drawing/2014/main" id="{2487D4FA-002C-4003-AEBF-E18534DC5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9060" y="4193641"/>
            <a:ext cx="914400" cy="914400"/>
          </a:xfrm>
          <a:prstGeom prst="rect">
            <a:avLst/>
          </a:prstGeom>
        </p:spPr>
      </p:pic>
      <p:pic>
        <p:nvPicPr>
          <p:cNvPr id="10" name="Gráfico 9" descr="Usuario">
            <a:extLst>
              <a:ext uri="{FF2B5EF4-FFF2-40B4-BE49-F238E27FC236}">
                <a16:creationId xmlns:a16="http://schemas.microsoft.com/office/drawing/2014/main" id="{36066CB7-6F55-49AC-97BE-BC906832F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8419" y="4193641"/>
            <a:ext cx="914400" cy="914400"/>
          </a:xfrm>
          <a:prstGeom prst="rect">
            <a:avLst/>
          </a:prstGeom>
        </p:spPr>
      </p:pic>
      <p:pic>
        <p:nvPicPr>
          <p:cNvPr id="11" name="Gráfico 10" descr="Usuario">
            <a:extLst>
              <a:ext uri="{FF2B5EF4-FFF2-40B4-BE49-F238E27FC236}">
                <a16:creationId xmlns:a16="http://schemas.microsoft.com/office/drawing/2014/main" id="{BBF9EBFD-9BFB-45ED-BF6E-D6C7D1531C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9871" y="4193641"/>
            <a:ext cx="914400" cy="914400"/>
          </a:xfrm>
          <a:prstGeom prst="rect">
            <a:avLst/>
          </a:prstGeom>
        </p:spPr>
      </p:pic>
      <p:pic>
        <p:nvPicPr>
          <p:cNvPr id="12" name="Gráfico 11" descr="Usuario">
            <a:extLst>
              <a:ext uri="{FF2B5EF4-FFF2-40B4-BE49-F238E27FC236}">
                <a16:creationId xmlns:a16="http://schemas.microsoft.com/office/drawing/2014/main" id="{0FEB0F92-E354-4911-B7C4-8EE6CA5BAF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6967" y="4193641"/>
            <a:ext cx="914400" cy="914400"/>
          </a:xfrm>
          <a:prstGeom prst="rect">
            <a:avLst/>
          </a:prstGeom>
        </p:spPr>
      </p:pic>
      <p:pic>
        <p:nvPicPr>
          <p:cNvPr id="13" name="Gráfico 12" descr="Usuario">
            <a:extLst>
              <a:ext uri="{FF2B5EF4-FFF2-40B4-BE49-F238E27FC236}">
                <a16:creationId xmlns:a16="http://schemas.microsoft.com/office/drawing/2014/main" id="{F42D1606-5BAF-414B-B58C-65FF3197F4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9298"/>
          <a:stretch/>
        </p:blipFill>
        <p:spPr>
          <a:xfrm>
            <a:off x="7116417" y="4193641"/>
            <a:ext cx="463620" cy="914400"/>
          </a:xfrm>
          <a:prstGeom prst="rect">
            <a:avLst/>
          </a:prstGeom>
        </p:spPr>
      </p:pic>
      <p:pic>
        <p:nvPicPr>
          <p:cNvPr id="14" name="Gráfico 13" descr="Usuario">
            <a:extLst>
              <a:ext uri="{FF2B5EF4-FFF2-40B4-BE49-F238E27FC236}">
                <a16:creationId xmlns:a16="http://schemas.microsoft.com/office/drawing/2014/main" id="{B55CEEE9-CDBE-4365-ABD1-B604C0B556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2876"/>
          <a:stretch/>
        </p:blipFill>
        <p:spPr>
          <a:xfrm>
            <a:off x="6685515" y="4193641"/>
            <a:ext cx="430902" cy="914400"/>
          </a:xfrm>
          <a:prstGeom prst="rect">
            <a:avLst/>
          </a:prstGeom>
        </p:spPr>
      </p:pic>
      <p:pic>
        <p:nvPicPr>
          <p:cNvPr id="15" name="Gráfico 14" descr="Usuario">
            <a:extLst>
              <a:ext uri="{FF2B5EF4-FFF2-40B4-BE49-F238E27FC236}">
                <a16:creationId xmlns:a16="http://schemas.microsoft.com/office/drawing/2014/main" id="{F59E93D4-0B4E-4530-85D3-D1CF2AB86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7765" y="4193641"/>
            <a:ext cx="914400" cy="914400"/>
          </a:xfrm>
          <a:prstGeom prst="rect">
            <a:avLst/>
          </a:prstGeom>
        </p:spPr>
      </p:pic>
      <p:pic>
        <p:nvPicPr>
          <p:cNvPr id="16" name="Gráfico 15" descr="Usuario">
            <a:extLst>
              <a:ext uri="{FF2B5EF4-FFF2-40B4-BE49-F238E27FC236}">
                <a16:creationId xmlns:a16="http://schemas.microsoft.com/office/drawing/2014/main" id="{4E198DA8-6519-4C86-B539-653C39FA8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2115" y="4193641"/>
            <a:ext cx="914400" cy="914400"/>
          </a:xfrm>
          <a:prstGeom prst="rect">
            <a:avLst/>
          </a:prstGeom>
        </p:spPr>
      </p:pic>
      <p:pic>
        <p:nvPicPr>
          <p:cNvPr id="17" name="Gráfico 16" descr="Usuario">
            <a:extLst>
              <a:ext uri="{FF2B5EF4-FFF2-40B4-BE49-F238E27FC236}">
                <a16:creationId xmlns:a16="http://schemas.microsoft.com/office/drawing/2014/main" id="{C6B1AB90-58FE-47C4-917E-4727B5A6B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1964" y="4193641"/>
            <a:ext cx="914400" cy="914400"/>
          </a:xfrm>
          <a:prstGeom prst="rect">
            <a:avLst/>
          </a:prstGeom>
        </p:spPr>
      </p:pic>
      <p:pic>
        <p:nvPicPr>
          <p:cNvPr id="18" name="Gráfico 17" descr="Usuario">
            <a:extLst>
              <a:ext uri="{FF2B5EF4-FFF2-40B4-BE49-F238E27FC236}">
                <a16:creationId xmlns:a16="http://schemas.microsoft.com/office/drawing/2014/main" id="{35441F50-6407-41F9-B43E-782BA34AD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9064" y="4193641"/>
            <a:ext cx="914400" cy="914400"/>
          </a:xfrm>
          <a:prstGeom prst="rect">
            <a:avLst/>
          </a:prstGeom>
        </p:spPr>
      </p:pic>
      <p:pic>
        <p:nvPicPr>
          <p:cNvPr id="19" name="Gráfico 18" descr="Usuario">
            <a:extLst>
              <a:ext uri="{FF2B5EF4-FFF2-40B4-BE49-F238E27FC236}">
                <a16:creationId xmlns:a16="http://schemas.microsoft.com/office/drawing/2014/main" id="{B343886C-8FAC-4F2E-9D49-4C847AD755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/>
          <a:stretch/>
        </p:blipFill>
        <p:spPr>
          <a:xfrm>
            <a:off x="3024808" y="4193641"/>
            <a:ext cx="457200" cy="9144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4EA5BCE-842E-48C6-B9D9-3DB1B415A169}"/>
              </a:ext>
            </a:extLst>
          </p:cNvPr>
          <p:cNvSpPr txBox="1"/>
          <p:nvPr/>
        </p:nvSpPr>
        <p:spPr>
          <a:xfrm>
            <a:off x="2287408" y="5070262"/>
            <a:ext cx="1571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solidFill>
                  <a:srgbClr val="0A7E5B"/>
                </a:solidFill>
              </a:rPr>
              <a:t>2,0 %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232613-FAD3-459B-A966-43A1ED1EB2F2}"/>
              </a:ext>
            </a:extLst>
          </p:cNvPr>
          <p:cNvSpPr txBox="1"/>
          <p:nvPr/>
        </p:nvSpPr>
        <p:spPr>
          <a:xfrm>
            <a:off x="4392442" y="5051830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82AF81"/>
                </a:solidFill>
              </a:rPr>
              <a:t>60,3%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5808A8-7C91-4898-96AD-8E0B214EC029}"/>
              </a:ext>
            </a:extLst>
          </p:cNvPr>
          <p:cNvSpPr txBox="1"/>
          <p:nvPr/>
        </p:nvSpPr>
        <p:spPr>
          <a:xfrm>
            <a:off x="7271096" y="5029545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6B7C4"/>
                </a:solidFill>
              </a:rPr>
              <a:t>26,6%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E946EB-0695-49B2-A67D-7EF6733B91AA}"/>
              </a:ext>
            </a:extLst>
          </p:cNvPr>
          <p:cNvSpPr txBox="1"/>
          <p:nvPr/>
        </p:nvSpPr>
        <p:spPr>
          <a:xfrm>
            <a:off x="8480935" y="5060323"/>
            <a:ext cx="1571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solidFill>
                  <a:srgbClr val="EC627E"/>
                </a:solidFill>
              </a:rPr>
              <a:t>11,1%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A018E4C-3D56-43A7-8C3C-B69B04DA70F3}"/>
              </a:ext>
            </a:extLst>
          </p:cNvPr>
          <p:cNvGrpSpPr/>
          <p:nvPr/>
        </p:nvGrpSpPr>
        <p:grpSpPr>
          <a:xfrm>
            <a:off x="4060998" y="5847028"/>
            <a:ext cx="4040187" cy="523220"/>
            <a:chOff x="3786561" y="5847028"/>
            <a:chExt cx="4040187" cy="523220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049E2CF-FBC4-4679-BC66-DE68CAFCB16C}"/>
                </a:ext>
              </a:extLst>
            </p:cNvPr>
            <p:cNvSpPr txBox="1"/>
            <p:nvPr/>
          </p:nvSpPr>
          <p:spPr>
            <a:xfrm>
              <a:off x="3786561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16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A75AA7EF-365A-4EE6-BD08-A725BA1DFD9C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2.592.548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83ED15A5-E5AB-4412-84D9-B29AB7608D6C}"/>
                </a:ext>
              </a:extLst>
            </p:cNvPr>
            <p:cNvCxnSpPr>
              <a:cxnSpLocks/>
            </p:cNvCxnSpPr>
            <p:nvPr/>
          </p:nvCxnSpPr>
          <p:spPr>
            <a:xfrm>
              <a:off x="4085065" y="6319675"/>
              <a:ext cx="1025483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783CAFB-2B43-43E3-9DCF-156495C6E467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3542A81-2B26-4F30-80BB-5C8F169FDF0A}"/>
              </a:ext>
            </a:extLst>
          </p:cNvPr>
          <p:cNvSpPr/>
          <p:nvPr/>
        </p:nvSpPr>
        <p:spPr>
          <a:xfrm>
            <a:off x="2027698" y="2716898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B61167-F00E-4A02-8AF6-443E901C6863}"/>
              </a:ext>
            </a:extLst>
          </p:cNvPr>
          <p:cNvSpPr txBox="1"/>
          <p:nvPr/>
        </p:nvSpPr>
        <p:spPr>
          <a:xfrm>
            <a:off x="1807762" y="2742294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0A7E5B"/>
                </a:solidFill>
                <a:latin typeface="+mj-lt"/>
              </a:rPr>
              <a:t>6,3%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983118C-B64F-4518-A846-702371B9BF1E}"/>
              </a:ext>
            </a:extLst>
          </p:cNvPr>
          <p:cNvSpPr/>
          <p:nvPr/>
        </p:nvSpPr>
        <p:spPr>
          <a:xfrm>
            <a:off x="4369441" y="2746507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D4D5F70-2EFF-49DF-84C5-2C60B479B4C8}"/>
              </a:ext>
            </a:extLst>
          </p:cNvPr>
          <p:cNvSpPr txBox="1"/>
          <p:nvPr/>
        </p:nvSpPr>
        <p:spPr>
          <a:xfrm>
            <a:off x="4113880" y="2742776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82AF81"/>
                </a:solidFill>
                <a:latin typeface="+mj-lt"/>
              </a:rPr>
              <a:t>43,8%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ECB104D-2601-47D2-9CB6-16CE1096AF14}"/>
              </a:ext>
            </a:extLst>
          </p:cNvPr>
          <p:cNvSpPr/>
          <p:nvPr/>
        </p:nvSpPr>
        <p:spPr>
          <a:xfrm>
            <a:off x="6692931" y="2756576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9C809F9-85CE-4F4E-897C-BB9009F53306}"/>
              </a:ext>
            </a:extLst>
          </p:cNvPr>
          <p:cNvSpPr txBox="1"/>
          <p:nvPr/>
        </p:nvSpPr>
        <p:spPr>
          <a:xfrm>
            <a:off x="6437370" y="2744219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F6B7C4"/>
                </a:solidFill>
                <a:latin typeface="+mj-lt"/>
              </a:rPr>
              <a:t>25,0%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76C6D88-C38E-422F-9C9B-880D877A3F72}"/>
              </a:ext>
            </a:extLst>
          </p:cNvPr>
          <p:cNvSpPr/>
          <p:nvPr/>
        </p:nvSpPr>
        <p:spPr>
          <a:xfrm>
            <a:off x="9074542" y="2764241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746BF9-E798-4DAA-860D-602D2350DAF2}"/>
              </a:ext>
            </a:extLst>
          </p:cNvPr>
          <p:cNvSpPr txBox="1"/>
          <p:nvPr/>
        </p:nvSpPr>
        <p:spPr>
          <a:xfrm>
            <a:off x="8854606" y="2746507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EC627E"/>
                </a:solidFill>
                <a:latin typeface="+mj-lt"/>
              </a:rPr>
              <a:t>25,0%</a:t>
            </a:r>
          </a:p>
        </p:txBody>
      </p:sp>
    </p:spTree>
    <p:extLst>
      <p:ext uri="{BB962C8B-B14F-4D97-AF65-F5344CB8AC3E}">
        <p14:creationId xmlns:p14="http://schemas.microsoft.com/office/powerpoint/2010/main" val="162254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779BEEE-FEDD-4078-AFED-CF0AAED35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" b="6091"/>
          <a:stretch/>
        </p:blipFill>
        <p:spPr>
          <a:xfrm>
            <a:off x="178906" y="172581"/>
            <a:ext cx="11285315" cy="64369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292854-AB32-4DC4-A5DA-5E03E14F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F5B778-E4C5-4F76-9057-E281C4129432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5AF2E"/>
                </a:solidFill>
                <a:latin typeface="Arial Nova" panose="020B0504020202020204" pitchFamily="34" charset="0"/>
              </a:rPr>
              <a:t>ICVU 2011 vs 2020  </a:t>
            </a:r>
          </a:p>
          <a:p>
            <a:r>
              <a:rPr lang="es-CL" sz="1900" dirty="0">
                <a:solidFill>
                  <a:srgbClr val="F5AF2E"/>
                </a:solidFill>
                <a:latin typeface="Arial Nova" panose="020B0504020202020204" pitchFamily="34" charset="0"/>
              </a:rPr>
              <a:t>ÁREAS METROPOLITANAS EMERGENTES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8F87FC0-C2EC-4D9D-AA9C-F5AC2DA5C589}"/>
              </a:ext>
            </a:extLst>
          </p:cNvPr>
          <p:cNvGrpSpPr/>
          <p:nvPr/>
        </p:nvGrpSpPr>
        <p:grpSpPr>
          <a:xfrm>
            <a:off x="9182211" y="3004468"/>
            <a:ext cx="2460760" cy="2460760"/>
            <a:chOff x="8139298" y="1985858"/>
            <a:chExt cx="3472279" cy="347227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03FE853-0489-4861-9248-E6F6FC1D03F9}"/>
                </a:ext>
              </a:extLst>
            </p:cNvPr>
            <p:cNvSpPr/>
            <p:nvPr/>
          </p:nvSpPr>
          <p:spPr>
            <a:xfrm>
              <a:off x="8139298" y="1985858"/>
              <a:ext cx="3472279" cy="3472279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1421789-6FC5-42FE-A24E-592399F05253}"/>
                </a:ext>
              </a:extLst>
            </p:cNvPr>
            <p:cNvSpPr/>
            <p:nvPr/>
          </p:nvSpPr>
          <p:spPr>
            <a:xfrm>
              <a:off x="8280860" y="2149409"/>
              <a:ext cx="3176662" cy="3176662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D5B0DC7-00EF-4CEF-9FF7-48EA4987AC24}"/>
                </a:ext>
              </a:extLst>
            </p:cNvPr>
            <p:cNvSpPr txBox="1"/>
            <p:nvPr/>
          </p:nvSpPr>
          <p:spPr>
            <a:xfrm>
              <a:off x="8328161" y="2578225"/>
              <a:ext cx="3136265" cy="228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500" dirty="0"/>
                <a:t>+19 </a:t>
              </a:r>
              <a:r>
                <a:rPr lang="es-CL" sz="2500" b="1" dirty="0"/>
                <a:t>p.p</a:t>
              </a:r>
              <a:r>
                <a:rPr lang="es-CL" sz="2500" dirty="0"/>
                <a:t>. </a:t>
              </a:r>
            </a:p>
            <a:p>
              <a:pPr algn="ctr"/>
              <a:r>
                <a:rPr lang="es-CL" dirty="0"/>
                <a:t>Aumento </a:t>
              </a:r>
            </a:p>
            <a:p>
              <a:pPr algn="ctr"/>
              <a:r>
                <a:rPr lang="es-CL" dirty="0"/>
                <a:t>población en nivel </a:t>
              </a:r>
            </a:p>
            <a:p>
              <a:pPr algn="ctr"/>
              <a:r>
                <a:rPr lang="es-CL" dirty="0"/>
                <a:t>medio alto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41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CB41C0B-50C1-4B54-B54C-9F290874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83D2C0-05EF-4DB2-B8E5-0F6D805D9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" y="5122"/>
            <a:ext cx="12192000" cy="68543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F2CF17-3927-4E95-B10A-895A6E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" y="1807"/>
            <a:ext cx="12192000" cy="68543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F5B778-E4C5-4F76-9057-E281C4129432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5AF2E"/>
                </a:solidFill>
                <a:latin typeface="Arial Nova" panose="020B0504020202020204" pitchFamily="34" charset="0"/>
              </a:rPr>
              <a:t>ICVU 2011 vs 2020  </a:t>
            </a:r>
          </a:p>
          <a:p>
            <a:r>
              <a:rPr lang="es-CL" sz="1900" dirty="0">
                <a:solidFill>
                  <a:srgbClr val="F5AF2E"/>
                </a:solidFill>
                <a:latin typeface="Arial Nova" panose="020B0504020202020204" pitchFamily="34" charset="0"/>
              </a:rPr>
              <a:t>ÁREAS METROPOLITANAS EMERGENTES </a:t>
            </a:r>
          </a:p>
        </p:txBody>
      </p: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EC5DD5B5-61F7-48B6-898C-4E8433254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516709"/>
              </p:ext>
            </p:extLst>
          </p:nvPr>
        </p:nvGraphicFramePr>
        <p:xfrm>
          <a:off x="1046074" y="1987824"/>
          <a:ext cx="6836002" cy="3863749"/>
        </p:xfrm>
        <a:graphic>
          <a:graphicData uri="http://schemas.openxmlformats.org/drawingml/2006/table">
            <a:tbl>
              <a:tblPr/>
              <a:tblGrid>
                <a:gridCol w="1428769">
                  <a:extLst>
                    <a:ext uri="{9D8B030D-6E8A-4147-A177-3AD203B41FA5}">
                      <a16:colId xmlns:a16="http://schemas.microsoft.com/office/drawing/2014/main" val="3802087077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1504771374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3485444504"/>
                    </a:ext>
                  </a:extLst>
                </a:gridCol>
                <a:gridCol w="1214899">
                  <a:extLst>
                    <a:ext uri="{9D8B030D-6E8A-4147-A177-3AD203B41FA5}">
                      <a16:colId xmlns:a16="http://schemas.microsoft.com/office/drawing/2014/main" val="2119383987"/>
                    </a:ext>
                  </a:extLst>
                </a:gridCol>
                <a:gridCol w="1042619">
                  <a:extLst>
                    <a:ext uri="{9D8B030D-6E8A-4147-A177-3AD203B41FA5}">
                      <a16:colId xmlns:a16="http://schemas.microsoft.com/office/drawing/2014/main" val="1330590893"/>
                    </a:ext>
                  </a:extLst>
                </a:gridCol>
                <a:gridCol w="1042619">
                  <a:extLst>
                    <a:ext uri="{9D8B030D-6E8A-4147-A177-3AD203B41FA5}">
                      <a16:colId xmlns:a16="http://schemas.microsoft.com/office/drawing/2014/main" val="1711299173"/>
                    </a:ext>
                  </a:extLst>
                </a:gridCol>
              </a:tblGrid>
              <a:tr h="230901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0990979"/>
                  </a:ext>
                </a:extLst>
              </a:tr>
              <a:tr h="23090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SUBEN NIVEL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Varas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44.578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90248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Talca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220.357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399997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Rancagua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O´higgins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241.774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04569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Chillán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184.739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36098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Chillán Viejo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30.907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83518"/>
                  </a:ext>
                </a:extLst>
              </a:tr>
              <a:tr h="223205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MANTIENEN NIVEL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Machalí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O´higgins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52.505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82734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191.468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450024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Serena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221.054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94159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361.873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96084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Temuco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282.415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15223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Montt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245.902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46875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227.730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39443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108.375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2973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49.721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08120"/>
                  </a:ext>
                </a:extLst>
              </a:tr>
              <a:tr h="2232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Padre las Casas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76.126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67045"/>
                  </a:ext>
                </a:extLst>
              </a:tr>
              <a:tr h="2309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Carlos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53.024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48070"/>
                  </a:ext>
                </a:extLst>
              </a:tr>
            </a:tbl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99E46AB1-26E5-4B43-B1CC-D3C58C259E0B}"/>
              </a:ext>
            </a:extLst>
          </p:cNvPr>
          <p:cNvGrpSpPr/>
          <p:nvPr/>
        </p:nvGrpSpPr>
        <p:grpSpPr>
          <a:xfrm>
            <a:off x="8561144" y="2197435"/>
            <a:ext cx="2579304" cy="1000858"/>
            <a:chOff x="8526230" y="2431944"/>
            <a:chExt cx="2579304" cy="1000858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82FA0894-9968-4B46-8DAE-58CDF426BC9F}"/>
                </a:ext>
              </a:extLst>
            </p:cNvPr>
            <p:cNvSpPr txBox="1"/>
            <p:nvPr/>
          </p:nvSpPr>
          <p:spPr>
            <a:xfrm>
              <a:off x="8730819" y="2431944"/>
              <a:ext cx="22126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500" dirty="0"/>
                <a:t>5 comunas 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22A275C-7671-4F9F-88B0-38BF7602E600}"/>
                </a:ext>
              </a:extLst>
            </p:cNvPr>
            <p:cNvSpPr txBox="1"/>
            <p:nvPr/>
          </p:nvSpPr>
          <p:spPr>
            <a:xfrm>
              <a:off x="8526230" y="2848027"/>
              <a:ext cx="257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/>
                <a:t>mejoran ICVU</a:t>
              </a:r>
            </a:p>
            <a:p>
              <a:pPr algn="ctr"/>
              <a:endParaRPr lang="es-CL" sz="1600" dirty="0"/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E82A1ECC-6714-4270-BFB9-9403935BAC03}"/>
                </a:ext>
              </a:extLst>
            </p:cNvPr>
            <p:cNvCxnSpPr>
              <a:cxnSpLocks/>
            </p:cNvCxnSpPr>
            <p:nvPr/>
          </p:nvCxnSpPr>
          <p:spPr>
            <a:xfrm>
              <a:off x="8953586" y="2819058"/>
              <a:ext cx="1747187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A68D935-D284-46DB-89D2-8F82D885D23F}"/>
              </a:ext>
            </a:extLst>
          </p:cNvPr>
          <p:cNvCxnSpPr>
            <a:cxnSpLocks/>
          </p:cNvCxnSpPr>
          <p:nvPr/>
        </p:nvCxnSpPr>
        <p:spPr>
          <a:xfrm>
            <a:off x="8348870" y="3365695"/>
            <a:ext cx="30641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9C919605-00E5-454C-9F54-A3BD41CC04ED}"/>
              </a:ext>
            </a:extLst>
          </p:cNvPr>
          <p:cNvGrpSpPr/>
          <p:nvPr/>
        </p:nvGrpSpPr>
        <p:grpSpPr>
          <a:xfrm>
            <a:off x="8510711" y="4266764"/>
            <a:ext cx="2680170" cy="740580"/>
            <a:chOff x="8514198" y="4588982"/>
            <a:chExt cx="2680170" cy="740580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A121610-3B74-4B1A-9851-C5C52268DB2D}"/>
                </a:ext>
              </a:extLst>
            </p:cNvPr>
            <p:cNvSpPr txBox="1"/>
            <p:nvPr/>
          </p:nvSpPr>
          <p:spPr>
            <a:xfrm>
              <a:off x="8514198" y="4588982"/>
              <a:ext cx="26801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2500" dirty="0"/>
                <a:t>11 comunas 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AAB7F747-6874-49AC-85A4-858EB773213F}"/>
                </a:ext>
              </a:extLst>
            </p:cNvPr>
            <p:cNvSpPr txBox="1"/>
            <p:nvPr/>
          </p:nvSpPr>
          <p:spPr>
            <a:xfrm>
              <a:off x="8553566" y="4744787"/>
              <a:ext cx="2551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CL" sz="1600" dirty="0"/>
            </a:p>
            <a:p>
              <a:pPr algn="ctr"/>
              <a:r>
                <a:rPr lang="es-CL" sz="1600" dirty="0"/>
                <a:t>mantienen ICVU</a:t>
              </a:r>
            </a:p>
          </p:txBody>
        </p: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C1222308-CCB4-4EE6-82E0-49303D413FBB}"/>
                </a:ext>
              </a:extLst>
            </p:cNvPr>
            <p:cNvCxnSpPr>
              <a:cxnSpLocks/>
            </p:cNvCxnSpPr>
            <p:nvPr/>
          </p:nvCxnSpPr>
          <p:spPr>
            <a:xfrm>
              <a:off x="8955956" y="4980202"/>
              <a:ext cx="1747187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68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292854-AB32-4DC4-A5DA-5E03E14F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C6C9BCD-FD02-4E99-88CC-FCC061622DF8}"/>
              </a:ext>
            </a:extLst>
          </p:cNvPr>
          <p:cNvSpPr txBox="1"/>
          <p:nvPr/>
        </p:nvSpPr>
        <p:spPr>
          <a:xfrm>
            <a:off x="1164731" y="2634902"/>
            <a:ext cx="98625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cs typeface="Calibri" panose="020F0502020204030204" pitchFamily="34" charset="0"/>
              </a:rPr>
              <a:t>Hace diez años, la Cámara Chilena de la Construcción en conjunto con el Instituto de Estudios Urbanos y Territoriales de la Universidad Católica, decidieron elaborar el Índice de Calidad de Vida Urbana (ICVU) con el fin de </a:t>
            </a:r>
            <a:r>
              <a:rPr lang="es-ES" sz="2200" b="1" dirty="0">
                <a:cs typeface="Calibri" panose="020F0502020204030204" pitchFamily="34" charset="0"/>
              </a:rPr>
              <a:t>comprender las brechas en la calidad de vida urbana</a:t>
            </a:r>
            <a:r>
              <a:rPr lang="es-ES" sz="2200" dirty="0">
                <a:cs typeface="Calibri" panose="020F0502020204030204" pitchFamily="34" charset="0"/>
              </a:rPr>
              <a:t> en las distintas comunas y ciudades de Chile.</a:t>
            </a:r>
          </a:p>
          <a:p>
            <a:pPr algn="just"/>
            <a:endParaRPr lang="es-ES" sz="2200" dirty="0"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cs typeface="Calibri" panose="020F0502020204030204" pitchFamily="34" charset="0"/>
              </a:rPr>
              <a:t>El objetivo principal del ICVU es </a:t>
            </a:r>
            <a:r>
              <a:rPr lang="es-ES" sz="2200" b="1" dirty="0">
                <a:cs typeface="Calibri" panose="020F0502020204030204" pitchFamily="34" charset="0"/>
              </a:rPr>
              <a:t>aportar al diseño de políticas públicas y a la focalización de recursos</a:t>
            </a:r>
            <a:r>
              <a:rPr lang="es-ES" sz="2200" dirty="0">
                <a:cs typeface="Calibri" panose="020F0502020204030204" pitchFamily="34" charset="0"/>
              </a:rPr>
              <a:t> destinados a mejorar las condiciones de vida de las personas que habitan en diversas comunas del país.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2EFDBB-DAFE-4BFD-9E2C-786A7FBED761}"/>
              </a:ext>
            </a:extLst>
          </p:cNvPr>
          <p:cNvSpPr txBox="1"/>
          <p:nvPr/>
        </p:nvSpPr>
        <p:spPr>
          <a:xfrm>
            <a:off x="2922128" y="1219353"/>
            <a:ext cx="63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F5AF2E"/>
                </a:solidFill>
                <a:latin typeface="Arial Nova" panose="020B0504020202020204" pitchFamily="34" charset="0"/>
              </a:rPr>
              <a:t>¿POR QUÉ HACEMOS EL ICVU?</a:t>
            </a:r>
          </a:p>
        </p:txBody>
      </p:sp>
    </p:spTree>
    <p:extLst>
      <p:ext uri="{BB962C8B-B14F-4D97-AF65-F5344CB8AC3E}">
        <p14:creationId xmlns:p14="http://schemas.microsoft.com/office/powerpoint/2010/main" val="125517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6CA4CD-043C-41CD-8F62-FBE671BBB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" b="11092"/>
          <a:stretch/>
        </p:blipFill>
        <p:spPr>
          <a:xfrm>
            <a:off x="285007" y="215564"/>
            <a:ext cx="11657611" cy="60940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292854-AB32-4DC4-A5DA-5E03E14F2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F5B778-E4C5-4F76-9057-E281C4129432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5AF2E"/>
                </a:solidFill>
                <a:latin typeface="Arial Nova" panose="020B0504020202020204" pitchFamily="34" charset="0"/>
              </a:rPr>
              <a:t>DESIGUALDADES ENTRE COMUNAS</a:t>
            </a:r>
          </a:p>
          <a:p>
            <a:r>
              <a:rPr lang="es-CL" sz="1900" dirty="0">
                <a:solidFill>
                  <a:srgbClr val="F5AF2E"/>
                </a:solidFill>
                <a:latin typeface="Arial Nova" panose="020B0504020202020204" pitchFamily="34" charset="0"/>
              </a:rPr>
              <a:t>ÁREAS METROPOLITANAS EMERGENTES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0ACE52-DBC6-4BAB-AEBD-BF642C2F5F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0" r="75033"/>
          <a:stretch/>
        </p:blipFill>
        <p:spPr>
          <a:xfrm>
            <a:off x="8898599" y="6130297"/>
            <a:ext cx="3044019" cy="725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2A8C68-BE31-4E67-8621-41CD7954EB61}"/>
              </a:ext>
            </a:extLst>
          </p:cNvPr>
          <p:cNvSpPr txBox="1"/>
          <p:nvPr/>
        </p:nvSpPr>
        <p:spPr>
          <a:xfrm>
            <a:off x="1113183" y="1836240"/>
            <a:ext cx="4661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700" b="1" dirty="0"/>
              <a:t>Brechas por dimensión ICVU 2011 -2020</a:t>
            </a:r>
            <a:r>
              <a:rPr lang="es-CL" sz="1600" dirty="0"/>
              <a:t>*</a:t>
            </a:r>
            <a:endParaRPr lang="es-CL" sz="17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B7A3FC-FF92-4EED-AC5A-B89F1A857F92}"/>
              </a:ext>
            </a:extLst>
          </p:cNvPr>
          <p:cNvSpPr txBox="1"/>
          <p:nvPr/>
        </p:nvSpPr>
        <p:spPr>
          <a:xfrm>
            <a:off x="1019175" y="6226872"/>
            <a:ext cx="627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>
                    <a:lumMod val="65000"/>
                  </a:schemeClr>
                </a:solidFill>
              </a:rPr>
              <a:t>[*Coeficiente de variabilidad: a mayor valor, mayor brecha]</a:t>
            </a:r>
          </a:p>
        </p:txBody>
      </p:sp>
    </p:spTree>
    <p:extLst>
      <p:ext uri="{BB962C8B-B14F-4D97-AF65-F5344CB8AC3E}">
        <p14:creationId xmlns:p14="http://schemas.microsoft.com/office/powerpoint/2010/main" val="11837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D63F887-CE88-41EB-87F5-9E612A8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03857C-2404-4281-A8CD-00C194215EE4}"/>
              </a:ext>
            </a:extLst>
          </p:cNvPr>
          <p:cNvSpPr/>
          <p:nvPr/>
        </p:nvSpPr>
        <p:spPr>
          <a:xfrm>
            <a:off x="385638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F5AF2E"/>
          </a:solidFill>
          <a:ln>
            <a:solidFill>
              <a:srgbClr val="F5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91557C7-C543-43A9-9004-76CE9BDF47DA}"/>
              </a:ext>
            </a:extLst>
          </p:cNvPr>
          <p:cNvSpPr/>
          <p:nvPr/>
        </p:nvSpPr>
        <p:spPr>
          <a:xfrm>
            <a:off x="1500475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EC627E"/>
          </a:solidFill>
          <a:ln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53F23DD4-7F98-4D46-A6F5-5D63F43ADBB3}"/>
              </a:ext>
            </a:extLst>
          </p:cNvPr>
          <p:cNvSpPr/>
          <p:nvPr/>
        </p:nvSpPr>
        <p:spPr>
          <a:xfrm>
            <a:off x="6212291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5896C3"/>
          </a:solidFill>
          <a:ln>
            <a:solidFill>
              <a:srgbClr val="589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5DAA4FD-E432-4B9E-84AA-57AEF9DE6871}"/>
              </a:ext>
            </a:extLst>
          </p:cNvPr>
          <p:cNvSpPr/>
          <p:nvPr/>
        </p:nvSpPr>
        <p:spPr>
          <a:xfrm>
            <a:off x="855035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0A7E5B"/>
          </a:solidFill>
          <a:ln>
            <a:solidFill>
              <a:srgbClr val="0A7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FB8D10-6C05-46D5-A73D-46CB02665355}"/>
              </a:ext>
            </a:extLst>
          </p:cNvPr>
          <p:cNvSpPr txBox="1"/>
          <p:nvPr/>
        </p:nvSpPr>
        <p:spPr>
          <a:xfrm>
            <a:off x="1785414" y="3116964"/>
            <a:ext cx="1571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Ciudades Intermedias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7627F2-1100-435E-891E-C95FA06251DF}"/>
              </a:ext>
            </a:extLst>
          </p:cNvPr>
          <p:cNvSpPr txBox="1"/>
          <p:nvPr/>
        </p:nvSpPr>
        <p:spPr>
          <a:xfrm>
            <a:off x="3906605" y="2990063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Emergentes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1061F-1E16-4AF5-9500-F84811670E32}"/>
              </a:ext>
            </a:extLst>
          </p:cNvPr>
          <p:cNvSpPr txBox="1"/>
          <p:nvPr/>
        </p:nvSpPr>
        <p:spPr>
          <a:xfrm>
            <a:off x="6274388" y="2994131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Consolidadas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0EB65-0A84-4B03-B4CE-D80D9D919562}"/>
              </a:ext>
            </a:extLst>
          </p:cNvPr>
          <p:cNvSpPr txBox="1"/>
          <p:nvPr/>
        </p:nvSpPr>
        <p:spPr>
          <a:xfrm>
            <a:off x="8611089" y="3112882"/>
            <a:ext cx="201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Región Metropolitana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29846D-B0FB-4828-B654-8910FC7E9513}"/>
              </a:ext>
            </a:extLst>
          </p:cNvPr>
          <p:cNvSpPr/>
          <p:nvPr/>
        </p:nvSpPr>
        <p:spPr>
          <a:xfrm>
            <a:off x="8432043" y="2529444"/>
            <a:ext cx="3098897" cy="19831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BEE1468-EB89-497C-92FA-7CB285F43BE7}"/>
              </a:ext>
            </a:extLst>
          </p:cNvPr>
          <p:cNvSpPr/>
          <p:nvPr/>
        </p:nvSpPr>
        <p:spPr>
          <a:xfrm>
            <a:off x="924910" y="2529444"/>
            <a:ext cx="5208801" cy="19831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83DFB58-B3A8-4C8C-B7D9-972A8CECC6B9}"/>
              </a:ext>
            </a:extLst>
          </p:cNvPr>
          <p:cNvSpPr txBox="1"/>
          <p:nvPr/>
        </p:nvSpPr>
        <p:spPr>
          <a:xfrm>
            <a:off x="2412730" y="1219353"/>
            <a:ext cx="736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2F668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E1EE627-52EE-4053-8D35-C92D223AF39D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CD52B3-3D3D-4140-869E-CD2039EBC7D1}"/>
              </a:ext>
            </a:extLst>
          </p:cNvPr>
          <p:cNvSpPr txBox="1"/>
          <p:nvPr/>
        </p:nvSpPr>
        <p:spPr>
          <a:xfrm>
            <a:off x="1199903" y="4577164"/>
            <a:ext cx="979219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dirty="0"/>
              <a:t>[</a:t>
            </a:r>
            <a:r>
              <a:rPr lang="es-ES_tradnl" dirty="0">
                <a:ea typeface="MS Mincho" panose="02020609040205080304" pitchFamily="49" charset="-128"/>
              </a:rPr>
              <a:t>Comunas que se relacionan funcionalmente con otras, </a:t>
            </a:r>
            <a:r>
              <a:rPr lang="es-ES_tradnl" sz="1800" dirty="0">
                <a:effectLst/>
                <a:ea typeface="MS Mincho" panose="02020609040205080304" pitchFamily="49" charset="-128"/>
              </a:rPr>
              <a:t>con más de 500 mil habitantes </a:t>
            </a:r>
            <a:r>
              <a:rPr lang="es-ES" sz="1600" dirty="0"/>
              <a:t>]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D500EB1-5113-4201-B6A6-237D64BC842A}"/>
              </a:ext>
            </a:extLst>
          </p:cNvPr>
          <p:cNvGrpSpPr/>
          <p:nvPr/>
        </p:nvGrpSpPr>
        <p:grpSpPr>
          <a:xfrm>
            <a:off x="4090815" y="5861493"/>
            <a:ext cx="4010370" cy="523220"/>
            <a:chOff x="3816378" y="5847028"/>
            <a:chExt cx="4010370" cy="523220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0E7F4B5-6B2F-4C1B-9F99-D6D513C5ECF1}"/>
                </a:ext>
              </a:extLst>
            </p:cNvPr>
            <p:cNvSpPr txBox="1"/>
            <p:nvPr/>
          </p:nvSpPr>
          <p:spPr>
            <a:xfrm>
              <a:off x="3816378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15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5E180BA-2628-493E-9157-7A68049E3AAD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1.944.384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39F06037-68B1-415E-8F1C-932A00E3BE6A}"/>
                </a:ext>
              </a:extLst>
            </p:cNvPr>
            <p:cNvCxnSpPr>
              <a:cxnSpLocks/>
            </p:cNvCxnSpPr>
            <p:nvPr/>
          </p:nvCxnSpPr>
          <p:spPr>
            <a:xfrm>
              <a:off x="4126077" y="6319675"/>
              <a:ext cx="994410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16C5790-20E6-4DBC-81BB-F1D0C770277C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1E3FE3E-2260-4954-9A6C-05831EA0BB53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</p:spTree>
    <p:extLst>
      <p:ext uri="{BB962C8B-B14F-4D97-AF65-F5344CB8AC3E}">
        <p14:creationId xmlns:p14="http://schemas.microsoft.com/office/powerpoint/2010/main" val="234330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66ADD9-3B17-4680-967F-BEB13AD6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5A7482-01C0-4E8E-B0E9-E0954061E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0"/>
          <a:stretch/>
        </p:blipFill>
        <p:spPr>
          <a:xfrm>
            <a:off x="0" y="1807"/>
            <a:ext cx="12192000" cy="41983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9E2BCA-0CD7-4A1F-B217-D6E5B013BC35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RESULTADOS ICVU 2020  </a:t>
            </a:r>
          </a:p>
          <a:p>
            <a:r>
              <a:rPr lang="es-CL" sz="1900" dirty="0">
                <a:solidFill>
                  <a:srgbClr val="5896C3"/>
                </a:solidFill>
                <a:latin typeface="Arial Nova" panose="020B0504020202020204" pitchFamily="34" charset="0"/>
              </a:rPr>
              <a:t>ÁREAS METROPOLITANAS CONSOLIDADAS</a:t>
            </a:r>
          </a:p>
        </p:txBody>
      </p:sp>
      <p:pic>
        <p:nvPicPr>
          <p:cNvPr id="11" name="Gráfico 10" descr="Usuario">
            <a:extLst>
              <a:ext uri="{FF2B5EF4-FFF2-40B4-BE49-F238E27FC236}">
                <a16:creationId xmlns:a16="http://schemas.microsoft.com/office/drawing/2014/main" id="{4518E762-2995-471E-BC98-D45A92DFA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1047" y="4184608"/>
            <a:ext cx="914400" cy="914400"/>
          </a:xfrm>
          <a:prstGeom prst="rect">
            <a:avLst/>
          </a:prstGeom>
        </p:spPr>
      </p:pic>
      <p:pic>
        <p:nvPicPr>
          <p:cNvPr id="12" name="Gráfico 11" descr="Usuario">
            <a:extLst>
              <a:ext uri="{FF2B5EF4-FFF2-40B4-BE49-F238E27FC236}">
                <a16:creationId xmlns:a16="http://schemas.microsoft.com/office/drawing/2014/main" id="{7E76F3BB-04B4-40B6-95CC-2CE26A9A8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901" y="4185512"/>
            <a:ext cx="914400" cy="914400"/>
          </a:xfrm>
          <a:prstGeom prst="rect">
            <a:avLst/>
          </a:prstGeom>
        </p:spPr>
      </p:pic>
      <p:pic>
        <p:nvPicPr>
          <p:cNvPr id="13" name="Gráfico 12" descr="Usuario">
            <a:extLst>
              <a:ext uri="{FF2B5EF4-FFF2-40B4-BE49-F238E27FC236}">
                <a16:creationId xmlns:a16="http://schemas.microsoft.com/office/drawing/2014/main" id="{BAE0B99E-FA3A-4667-A1D1-43C29DF10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2731" y="4200162"/>
            <a:ext cx="914400" cy="914400"/>
          </a:xfrm>
          <a:prstGeom prst="rect">
            <a:avLst/>
          </a:prstGeom>
        </p:spPr>
      </p:pic>
      <p:pic>
        <p:nvPicPr>
          <p:cNvPr id="14" name="Gráfico 13" descr="Usuario">
            <a:extLst>
              <a:ext uri="{FF2B5EF4-FFF2-40B4-BE49-F238E27FC236}">
                <a16:creationId xmlns:a16="http://schemas.microsoft.com/office/drawing/2014/main" id="{F6BFEEBC-60E4-4375-8179-5C4FD3B42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3482" y="4200162"/>
            <a:ext cx="914400" cy="914400"/>
          </a:xfrm>
          <a:prstGeom prst="rect">
            <a:avLst/>
          </a:prstGeom>
        </p:spPr>
      </p:pic>
      <p:pic>
        <p:nvPicPr>
          <p:cNvPr id="15" name="Gráfico 14" descr="Usuario">
            <a:extLst>
              <a:ext uri="{FF2B5EF4-FFF2-40B4-BE49-F238E27FC236}">
                <a16:creationId xmlns:a16="http://schemas.microsoft.com/office/drawing/2014/main" id="{2DCA85E4-C648-400B-A965-8CA677F31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3558" y="4184608"/>
            <a:ext cx="914400" cy="914400"/>
          </a:xfrm>
          <a:prstGeom prst="rect">
            <a:avLst/>
          </a:prstGeom>
        </p:spPr>
      </p:pic>
      <p:pic>
        <p:nvPicPr>
          <p:cNvPr id="16" name="Gráfico 15" descr="Usuario">
            <a:extLst>
              <a:ext uri="{FF2B5EF4-FFF2-40B4-BE49-F238E27FC236}">
                <a16:creationId xmlns:a16="http://schemas.microsoft.com/office/drawing/2014/main" id="{F066FB21-D84F-4D6A-8016-002C50875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3058" y="4187804"/>
            <a:ext cx="914400" cy="914400"/>
          </a:xfrm>
          <a:prstGeom prst="rect">
            <a:avLst/>
          </a:prstGeom>
        </p:spPr>
      </p:pic>
      <p:pic>
        <p:nvPicPr>
          <p:cNvPr id="17" name="Gráfico 16" descr="Usuario">
            <a:extLst>
              <a:ext uri="{FF2B5EF4-FFF2-40B4-BE49-F238E27FC236}">
                <a16:creationId xmlns:a16="http://schemas.microsoft.com/office/drawing/2014/main" id="{D718E34C-B9D6-4374-923C-E34C19F9D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7101"/>
          <a:stretch/>
        </p:blipFill>
        <p:spPr>
          <a:xfrm>
            <a:off x="8686373" y="4183909"/>
            <a:ext cx="483711" cy="914400"/>
          </a:xfrm>
          <a:prstGeom prst="rect">
            <a:avLst/>
          </a:prstGeom>
        </p:spPr>
      </p:pic>
      <p:pic>
        <p:nvPicPr>
          <p:cNvPr id="19" name="Gráfico 18" descr="Usuario">
            <a:extLst>
              <a:ext uri="{FF2B5EF4-FFF2-40B4-BE49-F238E27FC236}">
                <a16:creationId xmlns:a16="http://schemas.microsoft.com/office/drawing/2014/main" id="{A6663A2F-B2EA-4326-B8BA-F0505BBD9A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6738"/>
          <a:stretch/>
        </p:blipFill>
        <p:spPr>
          <a:xfrm>
            <a:off x="9144896" y="4181782"/>
            <a:ext cx="487028" cy="914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717F8F6-AFEF-48D3-8E02-CE390236BAE3}"/>
              </a:ext>
            </a:extLst>
          </p:cNvPr>
          <p:cNvSpPr txBox="1"/>
          <p:nvPr/>
        </p:nvSpPr>
        <p:spPr>
          <a:xfrm>
            <a:off x="2878965" y="5076193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0A7E5B"/>
                </a:solidFill>
              </a:rPr>
              <a:t>37,6%</a:t>
            </a:r>
            <a:endParaRPr lang="es-CL" sz="2000" dirty="0">
              <a:solidFill>
                <a:srgbClr val="0A7E5B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D1E80D0-972C-491C-AC14-919561A05E29}"/>
              </a:ext>
            </a:extLst>
          </p:cNvPr>
          <p:cNvSpPr txBox="1"/>
          <p:nvPr/>
        </p:nvSpPr>
        <p:spPr>
          <a:xfrm>
            <a:off x="5489294" y="5079518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82AF81"/>
                </a:solidFill>
              </a:rPr>
              <a:t>31,3%</a:t>
            </a:r>
            <a:endParaRPr lang="es-CL" sz="2000" dirty="0">
              <a:solidFill>
                <a:srgbClr val="82AF8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67522E5-34C1-4B1E-B2DB-C75DAD7021E1}"/>
              </a:ext>
            </a:extLst>
          </p:cNvPr>
          <p:cNvSpPr txBox="1"/>
          <p:nvPr/>
        </p:nvSpPr>
        <p:spPr>
          <a:xfrm>
            <a:off x="7332832" y="5079518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6B7C4"/>
                </a:solidFill>
              </a:rPr>
              <a:t>23,6%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E36A0C-3B5D-4F41-A71E-F09E6B1CC25F}"/>
              </a:ext>
            </a:extLst>
          </p:cNvPr>
          <p:cNvSpPr txBox="1"/>
          <p:nvPr/>
        </p:nvSpPr>
        <p:spPr>
          <a:xfrm>
            <a:off x="8552687" y="5084680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EC627E"/>
                </a:solidFill>
              </a:rPr>
              <a:t>7,5%</a:t>
            </a:r>
            <a:endParaRPr lang="es-CL" sz="2000" dirty="0">
              <a:solidFill>
                <a:srgbClr val="EC627E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D697C5-9494-4BB2-A9DF-2A72700A024A}"/>
              </a:ext>
            </a:extLst>
          </p:cNvPr>
          <p:cNvSpPr/>
          <p:nvPr/>
        </p:nvSpPr>
        <p:spPr>
          <a:xfrm>
            <a:off x="1974575" y="2749380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C1773B6-3646-4A70-8E2F-53D11D8F66CA}"/>
              </a:ext>
            </a:extLst>
          </p:cNvPr>
          <p:cNvSpPr txBox="1"/>
          <p:nvPr/>
        </p:nvSpPr>
        <p:spPr>
          <a:xfrm>
            <a:off x="1719014" y="2719771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0A7E5B"/>
                </a:solidFill>
                <a:latin typeface="+mj-lt"/>
              </a:rPr>
              <a:t>26,7%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F173D8-D1B1-4A31-A96D-5ED41654ABB8}"/>
              </a:ext>
            </a:extLst>
          </p:cNvPr>
          <p:cNvSpPr/>
          <p:nvPr/>
        </p:nvSpPr>
        <p:spPr>
          <a:xfrm>
            <a:off x="4267199" y="2749380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8A4A4E8-84FD-46E3-885F-CFE0B4DB6EC2}"/>
              </a:ext>
            </a:extLst>
          </p:cNvPr>
          <p:cNvSpPr/>
          <p:nvPr/>
        </p:nvSpPr>
        <p:spPr>
          <a:xfrm>
            <a:off x="6655904" y="2746817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D7E5850-FCFB-4D77-8788-66786A472276}"/>
              </a:ext>
            </a:extLst>
          </p:cNvPr>
          <p:cNvSpPr/>
          <p:nvPr/>
        </p:nvSpPr>
        <p:spPr>
          <a:xfrm>
            <a:off x="9038896" y="2746817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37B70F-401E-4046-8648-787AE41DFE39}"/>
              </a:ext>
            </a:extLst>
          </p:cNvPr>
          <p:cNvSpPr txBox="1"/>
          <p:nvPr/>
        </p:nvSpPr>
        <p:spPr>
          <a:xfrm>
            <a:off x="4098520" y="2722543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82AF81"/>
                </a:solidFill>
                <a:latin typeface="+mj-lt"/>
              </a:rPr>
              <a:t>33,3%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1F141A4-A366-494F-89C1-C48F0D7E15E7}"/>
              </a:ext>
            </a:extLst>
          </p:cNvPr>
          <p:cNvSpPr txBox="1"/>
          <p:nvPr/>
        </p:nvSpPr>
        <p:spPr>
          <a:xfrm>
            <a:off x="6507843" y="2724671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F6B7C4"/>
                </a:solidFill>
                <a:latin typeface="+mj-lt"/>
              </a:rPr>
              <a:t>20,0%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AF1CDED-B58B-45A8-9FA9-5EF3DE0A366D}"/>
              </a:ext>
            </a:extLst>
          </p:cNvPr>
          <p:cNvSpPr txBox="1"/>
          <p:nvPr/>
        </p:nvSpPr>
        <p:spPr>
          <a:xfrm>
            <a:off x="8792362" y="2723544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EC627E"/>
                </a:solidFill>
                <a:latin typeface="+mj-lt"/>
              </a:rPr>
              <a:t>20,0%</a:t>
            </a:r>
          </a:p>
        </p:txBody>
      </p:sp>
      <p:pic>
        <p:nvPicPr>
          <p:cNvPr id="42" name="Gráfico 41" descr="Usuario">
            <a:extLst>
              <a:ext uri="{FF2B5EF4-FFF2-40B4-BE49-F238E27FC236}">
                <a16:creationId xmlns:a16="http://schemas.microsoft.com/office/drawing/2014/main" id="{D9D4226C-8C0F-49E8-A15D-51104A39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8378" y="4192837"/>
            <a:ext cx="914400" cy="914400"/>
          </a:xfrm>
          <a:prstGeom prst="rect">
            <a:avLst/>
          </a:prstGeom>
        </p:spPr>
      </p:pic>
      <p:pic>
        <p:nvPicPr>
          <p:cNvPr id="43" name="Gráfico 42" descr="Usuario">
            <a:extLst>
              <a:ext uri="{FF2B5EF4-FFF2-40B4-BE49-F238E27FC236}">
                <a16:creationId xmlns:a16="http://schemas.microsoft.com/office/drawing/2014/main" id="{30A7360B-9CF6-4D03-B38E-07452CFC2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012"/>
          <a:stretch/>
        </p:blipFill>
        <p:spPr>
          <a:xfrm>
            <a:off x="4613482" y="4201597"/>
            <a:ext cx="447952" cy="914400"/>
          </a:xfrm>
          <a:prstGeom prst="rect">
            <a:avLst/>
          </a:prstGeom>
        </p:spPr>
      </p:pic>
      <p:pic>
        <p:nvPicPr>
          <p:cNvPr id="44" name="Gráfico 43" descr="Usuario">
            <a:extLst>
              <a:ext uri="{FF2B5EF4-FFF2-40B4-BE49-F238E27FC236}">
                <a16:creationId xmlns:a16="http://schemas.microsoft.com/office/drawing/2014/main" id="{D8DF1AE6-908C-4739-A639-E2F63DCB2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5899" y="4181782"/>
            <a:ext cx="914400" cy="914400"/>
          </a:xfrm>
          <a:prstGeom prst="rect">
            <a:avLst/>
          </a:prstGeom>
        </p:spPr>
      </p:pic>
      <p:pic>
        <p:nvPicPr>
          <p:cNvPr id="50" name="Gráfico 49" descr="Usuario">
            <a:extLst>
              <a:ext uri="{FF2B5EF4-FFF2-40B4-BE49-F238E27FC236}">
                <a16:creationId xmlns:a16="http://schemas.microsoft.com/office/drawing/2014/main" id="{61F32DE2-2B25-4142-98A1-87F97064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40007" y="4184608"/>
            <a:ext cx="914400" cy="914400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F0305B35-E9AC-456E-88E8-E1EC1BF825A4}"/>
              </a:ext>
            </a:extLst>
          </p:cNvPr>
          <p:cNvGrpSpPr/>
          <p:nvPr/>
        </p:nvGrpSpPr>
        <p:grpSpPr>
          <a:xfrm>
            <a:off x="4090815" y="5861493"/>
            <a:ext cx="4010370" cy="523220"/>
            <a:chOff x="3816378" y="5847028"/>
            <a:chExt cx="4010370" cy="523220"/>
          </a:xfrm>
        </p:grpSpPr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A61336F2-AD8B-45EB-AFB3-1051EF8C8CEF}"/>
                </a:ext>
              </a:extLst>
            </p:cNvPr>
            <p:cNvSpPr txBox="1"/>
            <p:nvPr/>
          </p:nvSpPr>
          <p:spPr>
            <a:xfrm>
              <a:off x="3816378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15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CDCD72A2-C462-4570-9AEB-1AA9F8E85A80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1.944.384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85CDE4D7-89ED-4770-A60B-F9CF968EBB8E}"/>
                </a:ext>
              </a:extLst>
            </p:cNvPr>
            <p:cNvCxnSpPr>
              <a:cxnSpLocks/>
            </p:cNvCxnSpPr>
            <p:nvPr/>
          </p:nvCxnSpPr>
          <p:spPr>
            <a:xfrm>
              <a:off x="4126077" y="6319675"/>
              <a:ext cx="994410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121A5586-13B6-4724-A4A7-A6B1AC41AD2B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753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829391-4617-4F6A-9F18-90C44BFE6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8" b="3744"/>
          <a:stretch/>
        </p:blipFill>
        <p:spPr>
          <a:xfrm>
            <a:off x="139148" y="91260"/>
            <a:ext cx="11251095" cy="65977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66ADD9-3B17-4680-967F-BEB13AD60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9E2BCA-0CD7-4A1F-B217-D6E5B013BC35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ICVU 2010 vs 2020  </a:t>
            </a:r>
          </a:p>
          <a:p>
            <a:r>
              <a:rPr lang="es-CL" sz="1900" dirty="0">
                <a:solidFill>
                  <a:srgbClr val="5896C3"/>
                </a:solidFill>
                <a:latin typeface="Arial Nova" panose="020B0504020202020204" pitchFamily="34" charset="0"/>
              </a:rPr>
              <a:t>ÁREAS METROPOLITANAS CONSOLIDADAS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B8C707-ADF4-4F83-950D-DD9102C68D3B}"/>
              </a:ext>
            </a:extLst>
          </p:cNvPr>
          <p:cNvSpPr/>
          <p:nvPr/>
        </p:nvSpPr>
        <p:spPr>
          <a:xfrm>
            <a:off x="6141955" y="2589088"/>
            <a:ext cx="130139" cy="11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F03165-B8F9-4866-8DA7-29E94458E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03" y="2593291"/>
            <a:ext cx="130139" cy="14135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2B666F3-3B19-4D9B-B80E-0CED5BE3C714}"/>
              </a:ext>
            </a:extLst>
          </p:cNvPr>
          <p:cNvGrpSpPr/>
          <p:nvPr/>
        </p:nvGrpSpPr>
        <p:grpSpPr>
          <a:xfrm>
            <a:off x="9291540" y="2915017"/>
            <a:ext cx="2460760" cy="2460760"/>
            <a:chOff x="8139298" y="1985858"/>
            <a:chExt cx="3472279" cy="3472279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5F5BBBB-EB7F-4136-98A8-94F8DA8AA289}"/>
                </a:ext>
              </a:extLst>
            </p:cNvPr>
            <p:cNvSpPr/>
            <p:nvPr/>
          </p:nvSpPr>
          <p:spPr>
            <a:xfrm>
              <a:off x="8139298" y="1985858"/>
              <a:ext cx="3472279" cy="3472279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675C604-0E2D-41F7-A08F-A53A6776BDF0}"/>
                </a:ext>
              </a:extLst>
            </p:cNvPr>
            <p:cNvSpPr/>
            <p:nvPr/>
          </p:nvSpPr>
          <p:spPr>
            <a:xfrm>
              <a:off x="8280860" y="2149409"/>
              <a:ext cx="3176662" cy="3176662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E7205A8-14D0-496E-A474-0E6B3BF7441F}"/>
                </a:ext>
              </a:extLst>
            </p:cNvPr>
            <p:cNvSpPr txBox="1"/>
            <p:nvPr/>
          </p:nvSpPr>
          <p:spPr>
            <a:xfrm>
              <a:off x="8328161" y="2564201"/>
              <a:ext cx="3136265" cy="228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500" dirty="0"/>
                <a:t>+10 </a:t>
              </a:r>
              <a:r>
                <a:rPr lang="es-CL" sz="2500" b="1" dirty="0"/>
                <a:t>p.p</a:t>
              </a:r>
              <a:r>
                <a:rPr lang="es-CL" sz="2500" dirty="0"/>
                <a:t>. </a:t>
              </a:r>
            </a:p>
            <a:p>
              <a:pPr algn="ctr"/>
              <a:r>
                <a:rPr lang="es-CL" dirty="0"/>
                <a:t>Aumento </a:t>
              </a:r>
            </a:p>
            <a:p>
              <a:pPr algn="ctr"/>
              <a:r>
                <a:rPr lang="es-CL" dirty="0"/>
                <a:t>población en nivel </a:t>
              </a:r>
            </a:p>
            <a:p>
              <a:pPr algn="ctr"/>
              <a:r>
                <a:rPr lang="es-CL" dirty="0"/>
                <a:t>medio bajo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DD4B413E-B3A7-4B0E-95DD-C4880D11A8A8}"/>
              </a:ext>
            </a:extLst>
          </p:cNvPr>
          <p:cNvSpPr/>
          <p:nvPr/>
        </p:nvSpPr>
        <p:spPr>
          <a:xfrm>
            <a:off x="5883485" y="2589088"/>
            <a:ext cx="118376" cy="113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5B4FCE-1FE4-4701-947C-F4E85E23AFAE}"/>
              </a:ext>
            </a:extLst>
          </p:cNvPr>
          <p:cNvSpPr/>
          <p:nvPr/>
        </p:nvSpPr>
        <p:spPr>
          <a:xfrm>
            <a:off x="1924216" y="2433099"/>
            <a:ext cx="405516" cy="9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5DF512-91F8-476F-8E99-5E4E8362A664}"/>
              </a:ext>
            </a:extLst>
          </p:cNvPr>
          <p:cNvSpPr txBox="1"/>
          <p:nvPr/>
        </p:nvSpPr>
        <p:spPr>
          <a:xfrm>
            <a:off x="2002215" y="2350002"/>
            <a:ext cx="373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0489C6D-01CF-4FB0-9963-1FE96BC0B61F}"/>
              </a:ext>
            </a:extLst>
          </p:cNvPr>
          <p:cNvSpPr/>
          <p:nvPr/>
        </p:nvSpPr>
        <p:spPr>
          <a:xfrm>
            <a:off x="2515074" y="2425404"/>
            <a:ext cx="405516" cy="9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A64543-45F2-46BE-9329-B578BAEDC48E}"/>
              </a:ext>
            </a:extLst>
          </p:cNvPr>
          <p:cNvSpPr txBox="1"/>
          <p:nvPr/>
        </p:nvSpPr>
        <p:spPr>
          <a:xfrm>
            <a:off x="2538471" y="2357696"/>
            <a:ext cx="373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842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C068B46C-CAA8-4AB3-9A78-C3F136674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" y="5122"/>
            <a:ext cx="12192000" cy="68543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66ADD9-3B17-4680-967F-BEB13AD60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9E2BCA-0CD7-4A1F-B217-D6E5B013BC35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ICVU 2010 vs 2020  </a:t>
            </a:r>
          </a:p>
          <a:p>
            <a:r>
              <a:rPr lang="es-CL" sz="1900" dirty="0">
                <a:solidFill>
                  <a:srgbClr val="5896C3"/>
                </a:solidFill>
                <a:latin typeface="Arial Nova" panose="020B0504020202020204" pitchFamily="34" charset="0"/>
              </a:rPr>
              <a:t>ÁREAS METROPOLITANAS CONSOLIDADAS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7C3CE6D-4D4D-4787-B656-9BE761DDEB04}"/>
              </a:ext>
            </a:extLst>
          </p:cNvPr>
          <p:cNvGrpSpPr/>
          <p:nvPr/>
        </p:nvGrpSpPr>
        <p:grpSpPr>
          <a:xfrm>
            <a:off x="8637437" y="1914677"/>
            <a:ext cx="2579304" cy="1000858"/>
            <a:chOff x="8526230" y="2431944"/>
            <a:chExt cx="2579304" cy="1000858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919DBD-3933-48D7-819F-D6E05CEA2269}"/>
                </a:ext>
              </a:extLst>
            </p:cNvPr>
            <p:cNvSpPr txBox="1"/>
            <p:nvPr/>
          </p:nvSpPr>
          <p:spPr>
            <a:xfrm>
              <a:off x="8730819" y="2431944"/>
              <a:ext cx="22126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500" dirty="0"/>
                <a:t>5 comunas 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E1689FE-F047-4E3D-8696-9FBB2EF44555}"/>
                </a:ext>
              </a:extLst>
            </p:cNvPr>
            <p:cNvSpPr txBox="1"/>
            <p:nvPr/>
          </p:nvSpPr>
          <p:spPr>
            <a:xfrm>
              <a:off x="8526230" y="2848027"/>
              <a:ext cx="257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/>
                <a:t>mejoran ICVU</a:t>
              </a:r>
            </a:p>
            <a:p>
              <a:pPr algn="ctr"/>
              <a:endParaRPr lang="es-CL" sz="1600" dirty="0"/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7BEBB6E0-939C-4E53-B0CE-0A5A3814FB16}"/>
                </a:ext>
              </a:extLst>
            </p:cNvPr>
            <p:cNvCxnSpPr>
              <a:cxnSpLocks/>
            </p:cNvCxnSpPr>
            <p:nvPr/>
          </p:nvCxnSpPr>
          <p:spPr>
            <a:xfrm>
              <a:off x="8953586" y="2819058"/>
              <a:ext cx="1747187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6320263-6AA6-43E3-AD06-5BF837AA183D}"/>
              </a:ext>
            </a:extLst>
          </p:cNvPr>
          <p:cNvCxnSpPr>
            <a:cxnSpLocks/>
          </p:cNvCxnSpPr>
          <p:nvPr/>
        </p:nvCxnSpPr>
        <p:spPr>
          <a:xfrm flipV="1">
            <a:off x="8229547" y="3104606"/>
            <a:ext cx="3339548" cy="860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95C7A75-F9CF-414A-A5F4-930841D6EFC6}"/>
              </a:ext>
            </a:extLst>
          </p:cNvPr>
          <p:cNvGrpSpPr/>
          <p:nvPr/>
        </p:nvGrpSpPr>
        <p:grpSpPr>
          <a:xfrm>
            <a:off x="8587004" y="3702399"/>
            <a:ext cx="2680170" cy="740580"/>
            <a:chOff x="8514198" y="4588982"/>
            <a:chExt cx="2680170" cy="740580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DF9D7B3-E40D-4A30-AF28-5B5C6B5B2BDA}"/>
                </a:ext>
              </a:extLst>
            </p:cNvPr>
            <p:cNvSpPr txBox="1"/>
            <p:nvPr/>
          </p:nvSpPr>
          <p:spPr>
            <a:xfrm>
              <a:off x="8553566" y="4744787"/>
              <a:ext cx="2551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CL" sz="1600" dirty="0"/>
            </a:p>
            <a:p>
              <a:pPr algn="ctr"/>
              <a:r>
                <a:rPr lang="es-CL" sz="1600" dirty="0"/>
                <a:t>mantienen ICVU</a:t>
              </a: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1FE914CA-999C-4A3C-89C1-C6DCE728A129}"/>
                </a:ext>
              </a:extLst>
            </p:cNvPr>
            <p:cNvCxnSpPr>
              <a:cxnSpLocks/>
            </p:cNvCxnSpPr>
            <p:nvPr/>
          </p:nvCxnSpPr>
          <p:spPr>
            <a:xfrm>
              <a:off x="8955956" y="4980202"/>
              <a:ext cx="1747187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4EFC0D5-B057-424D-BBFF-3279FB8AB919}"/>
                </a:ext>
              </a:extLst>
            </p:cNvPr>
            <p:cNvSpPr txBox="1"/>
            <p:nvPr/>
          </p:nvSpPr>
          <p:spPr>
            <a:xfrm>
              <a:off x="8514198" y="4588982"/>
              <a:ext cx="26801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2500" dirty="0"/>
                <a:t>7 comunas </a:t>
              </a:r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B79C292-4E47-4FEB-AE09-48E10E409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0444"/>
              </p:ext>
            </p:extLst>
          </p:nvPr>
        </p:nvGraphicFramePr>
        <p:xfrm>
          <a:off x="1045029" y="1494309"/>
          <a:ext cx="6833744" cy="4648076"/>
        </p:xfrm>
        <a:graphic>
          <a:graphicData uri="http://schemas.openxmlformats.org/drawingml/2006/table">
            <a:tbl>
              <a:tblPr/>
              <a:tblGrid>
                <a:gridCol w="1290409">
                  <a:extLst>
                    <a:ext uri="{9D8B030D-6E8A-4147-A177-3AD203B41FA5}">
                      <a16:colId xmlns:a16="http://schemas.microsoft.com/office/drawing/2014/main" val="3441408955"/>
                    </a:ext>
                  </a:extLst>
                </a:gridCol>
                <a:gridCol w="1265012">
                  <a:extLst>
                    <a:ext uri="{9D8B030D-6E8A-4147-A177-3AD203B41FA5}">
                      <a16:colId xmlns:a16="http://schemas.microsoft.com/office/drawing/2014/main" val="3425423119"/>
                    </a:ext>
                  </a:extLst>
                </a:gridCol>
                <a:gridCol w="952322">
                  <a:extLst>
                    <a:ext uri="{9D8B030D-6E8A-4147-A177-3AD203B41FA5}">
                      <a16:colId xmlns:a16="http://schemas.microsoft.com/office/drawing/2014/main" val="1247671328"/>
                    </a:ext>
                  </a:extLst>
                </a:gridCol>
                <a:gridCol w="1108667">
                  <a:extLst>
                    <a:ext uri="{9D8B030D-6E8A-4147-A177-3AD203B41FA5}">
                      <a16:colId xmlns:a16="http://schemas.microsoft.com/office/drawing/2014/main" val="1722181600"/>
                    </a:ext>
                  </a:extLst>
                </a:gridCol>
                <a:gridCol w="1108667">
                  <a:extLst>
                    <a:ext uri="{9D8B030D-6E8A-4147-A177-3AD203B41FA5}">
                      <a16:colId xmlns:a16="http://schemas.microsoft.com/office/drawing/2014/main" val="1319752467"/>
                    </a:ext>
                  </a:extLst>
                </a:gridCol>
                <a:gridCol w="1108667">
                  <a:extLst>
                    <a:ext uri="{9D8B030D-6E8A-4147-A177-3AD203B41FA5}">
                      <a16:colId xmlns:a16="http://schemas.microsoft.com/office/drawing/2014/main" val="2494811384"/>
                    </a:ext>
                  </a:extLst>
                </a:gridCol>
              </a:tblGrid>
              <a:tr h="312203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2017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0997611"/>
                  </a:ext>
                </a:extLst>
              </a:tr>
              <a:tr h="25453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SUBEN NIVEL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de la Paz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131.808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74074"/>
                  </a:ext>
                </a:extLst>
              </a:tr>
              <a:tr h="27117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Alemana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126.548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30684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Hualpén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91.773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7871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Coronel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116.262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06160"/>
                  </a:ext>
                </a:extLst>
              </a:tr>
              <a:tr h="28395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Limache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46.121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41643"/>
                  </a:ext>
                </a:extLst>
              </a:tr>
              <a:tr h="274487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MANTIENEN NIVEL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Concón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42.152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967914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Viña del Mar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334.248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40219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Concepción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223.574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98157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Quilpué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151.708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3576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Talcahuano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151.749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03041"/>
                  </a:ext>
                </a:extLst>
              </a:tr>
              <a:tr h="27448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Lota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43.535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3188"/>
                  </a:ext>
                </a:extLst>
              </a:tr>
              <a:tr h="1958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Penco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47.367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33544"/>
                  </a:ext>
                </a:extLst>
              </a:tr>
              <a:tr h="3736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BAJAN NIVEL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Chiguayante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85.938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640426"/>
                  </a:ext>
                </a:extLst>
              </a:tr>
              <a:tr h="36921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296.655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51712"/>
                  </a:ext>
                </a:extLst>
              </a:tr>
              <a:tr h="39159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Tomé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54.946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01158"/>
                  </a:ext>
                </a:extLst>
              </a:tr>
            </a:tbl>
          </a:graphicData>
        </a:graphic>
      </p:graphicFrame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C5045B3-B1C3-4CA0-B47F-399BF64B78D9}"/>
              </a:ext>
            </a:extLst>
          </p:cNvPr>
          <p:cNvCxnSpPr>
            <a:cxnSpLocks/>
          </p:cNvCxnSpPr>
          <p:nvPr/>
        </p:nvCxnSpPr>
        <p:spPr>
          <a:xfrm flipV="1">
            <a:off x="8229547" y="5015548"/>
            <a:ext cx="3339548" cy="860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AB0EF47-894A-45F0-871B-57B2015F8F38}"/>
              </a:ext>
            </a:extLst>
          </p:cNvPr>
          <p:cNvGrpSpPr/>
          <p:nvPr/>
        </p:nvGrpSpPr>
        <p:grpSpPr>
          <a:xfrm>
            <a:off x="8587004" y="5329234"/>
            <a:ext cx="2680170" cy="740580"/>
            <a:chOff x="8514198" y="4588982"/>
            <a:chExt cx="2680170" cy="740580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8762528-80E2-47B7-BB66-09BFBAF35BB8}"/>
                </a:ext>
              </a:extLst>
            </p:cNvPr>
            <p:cNvSpPr txBox="1"/>
            <p:nvPr/>
          </p:nvSpPr>
          <p:spPr>
            <a:xfrm>
              <a:off x="8553566" y="4744787"/>
              <a:ext cx="2551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CL" sz="1600" dirty="0"/>
            </a:p>
            <a:p>
              <a:pPr algn="ctr"/>
              <a:r>
                <a:rPr lang="es-CL" sz="1600" dirty="0"/>
                <a:t>disminuyen  ICVU</a:t>
              </a: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8A695F5-3B62-4137-8D38-35224A9C5F7F}"/>
                </a:ext>
              </a:extLst>
            </p:cNvPr>
            <p:cNvCxnSpPr>
              <a:cxnSpLocks/>
            </p:cNvCxnSpPr>
            <p:nvPr/>
          </p:nvCxnSpPr>
          <p:spPr>
            <a:xfrm>
              <a:off x="8955956" y="4980202"/>
              <a:ext cx="1747187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56324B2-7CA4-4042-B702-335DF96E88D6}"/>
                </a:ext>
              </a:extLst>
            </p:cNvPr>
            <p:cNvSpPr txBox="1"/>
            <p:nvPr/>
          </p:nvSpPr>
          <p:spPr>
            <a:xfrm>
              <a:off x="8514198" y="4588982"/>
              <a:ext cx="26801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2500" dirty="0"/>
                <a:t>3 comunas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756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66ADD9-3B17-4680-967F-BEB13AD6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27EFF8-2C3E-4E7A-AAEB-8B27B0852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 b="8410"/>
          <a:stretch/>
        </p:blipFill>
        <p:spPr>
          <a:xfrm>
            <a:off x="178904" y="337931"/>
            <a:ext cx="9760226" cy="59137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9E2BCA-0CD7-4A1F-B217-D6E5B013BC35}"/>
              </a:ext>
            </a:extLst>
          </p:cNvPr>
          <p:cNvSpPr txBox="1"/>
          <p:nvPr/>
        </p:nvSpPr>
        <p:spPr>
          <a:xfrm>
            <a:off x="921182" y="592011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DESIGUALDADES ENTRE COMUNAS</a:t>
            </a:r>
          </a:p>
          <a:p>
            <a:r>
              <a:rPr lang="es-CL" sz="1900" dirty="0">
                <a:solidFill>
                  <a:srgbClr val="5896C3"/>
                </a:solidFill>
                <a:latin typeface="Arial Nova" panose="020B0504020202020204" pitchFamily="34" charset="0"/>
              </a:rPr>
              <a:t>ÁREAS METROPOLITANAS CONSOLIDADAS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AEE134-C1D9-4511-8433-02A666FE8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0" r="75033"/>
          <a:stretch/>
        </p:blipFill>
        <p:spPr>
          <a:xfrm>
            <a:off x="8898599" y="6130297"/>
            <a:ext cx="3044019" cy="725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7E5020-C502-42C8-A0B3-61049F63682C}"/>
              </a:ext>
            </a:extLst>
          </p:cNvPr>
          <p:cNvSpPr txBox="1"/>
          <p:nvPr/>
        </p:nvSpPr>
        <p:spPr>
          <a:xfrm>
            <a:off x="949602" y="1736213"/>
            <a:ext cx="4661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700" b="1" dirty="0"/>
              <a:t>Brechas por dimensión ICVU 2011 -2020</a:t>
            </a:r>
            <a:r>
              <a:rPr lang="es-CL" sz="1600" dirty="0"/>
              <a:t>*</a:t>
            </a:r>
            <a:endParaRPr lang="es-CL" sz="1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D044E4-C6DF-4C61-AD1F-9EF5C337C3A4}"/>
              </a:ext>
            </a:extLst>
          </p:cNvPr>
          <p:cNvSpPr txBox="1"/>
          <p:nvPr/>
        </p:nvSpPr>
        <p:spPr>
          <a:xfrm>
            <a:off x="1019175" y="6265989"/>
            <a:ext cx="627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>
                    <a:lumMod val="65000"/>
                  </a:schemeClr>
                </a:solidFill>
              </a:rPr>
              <a:t>[*Coeficiente de variabilidad: a mayor valor, mayor brecha]</a:t>
            </a:r>
          </a:p>
        </p:txBody>
      </p:sp>
    </p:spTree>
    <p:extLst>
      <p:ext uri="{BB962C8B-B14F-4D97-AF65-F5344CB8AC3E}">
        <p14:creationId xmlns:p14="http://schemas.microsoft.com/office/powerpoint/2010/main" val="275883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D63F887-CE88-41EB-87F5-9E612A8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03857C-2404-4281-A8CD-00C194215EE4}"/>
              </a:ext>
            </a:extLst>
          </p:cNvPr>
          <p:cNvSpPr/>
          <p:nvPr/>
        </p:nvSpPr>
        <p:spPr>
          <a:xfrm>
            <a:off x="385638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F5AF2E"/>
          </a:solidFill>
          <a:ln>
            <a:solidFill>
              <a:srgbClr val="F5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91557C7-C543-43A9-9004-76CE9BDF47DA}"/>
              </a:ext>
            </a:extLst>
          </p:cNvPr>
          <p:cNvSpPr/>
          <p:nvPr/>
        </p:nvSpPr>
        <p:spPr>
          <a:xfrm>
            <a:off x="1500475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EC627E"/>
          </a:solidFill>
          <a:ln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53F23DD4-7F98-4D46-A6F5-5D63F43ADBB3}"/>
              </a:ext>
            </a:extLst>
          </p:cNvPr>
          <p:cNvSpPr/>
          <p:nvPr/>
        </p:nvSpPr>
        <p:spPr>
          <a:xfrm>
            <a:off x="6212291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5896C3"/>
          </a:solidFill>
          <a:ln>
            <a:solidFill>
              <a:srgbClr val="589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5DAA4FD-E432-4B9E-84AA-57AEF9DE6871}"/>
              </a:ext>
            </a:extLst>
          </p:cNvPr>
          <p:cNvSpPr/>
          <p:nvPr/>
        </p:nvSpPr>
        <p:spPr>
          <a:xfrm>
            <a:off x="8550353" y="2970381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0A7E5B"/>
          </a:solidFill>
          <a:ln>
            <a:solidFill>
              <a:srgbClr val="0A7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FB8D10-6C05-46D5-A73D-46CB02665355}"/>
              </a:ext>
            </a:extLst>
          </p:cNvPr>
          <p:cNvSpPr txBox="1"/>
          <p:nvPr/>
        </p:nvSpPr>
        <p:spPr>
          <a:xfrm>
            <a:off x="1785414" y="3116964"/>
            <a:ext cx="1571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Ciudades Intermedias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7627F2-1100-435E-891E-C95FA06251DF}"/>
              </a:ext>
            </a:extLst>
          </p:cNvPr>
          <p:cNvSpPr txBox="1"/>
          <p:nvPr/>
        </p:nvSpPr>
        <p:spPr>
          <a:xfrm>
            <a:off x="3906605" y="2990063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Emergentes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1061F-1E16-4AF5-9500-F84811670E32}"/>
              </a:ext>
            </a:extLst>
          </p:cNvPr>
          <p:cNvSpPr txBox="1"/>
          <p:nvPr/>
        </p:nvSpPr>
        <p:spPr>
          <a:xfrm>
            <a:off x="6274388" y="2994131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Consolidadas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0EB65-0A84-4B03-B4CE-D80D9D919562}"/>
              </a:ext>
            </a:extLst>
          </p:cNvPr>
          <p:cNvSpPr txBox="1"/>
          <p:nvPr/>
        </p:nvSpPr>
        <p:spPr>
          <a:xfrm>
            <a:off x="8611089" y="3112882"/>
            <a:ext cx="201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Región Metropolitana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BEE1468-EB89-497C-92FA-7CB285F43BE7}"/>
              </a:ext>
            </a:extLst>
          </p:cNvPr>
          <p:cNvSpPr/>
          <p:nvPr/>
        </p:nvSpPr>
        <p:spPr>
          <a:xfrm>
            <a:off x="924910" y="2529444"/>
            <a:ext cx="7507133" cy="198317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6AF5915-EB90-43DE-8016-312F04D917DB}"/>
              </a:ext>
            </a:extLst>
          </p:cNvPr>
          <p:cNvSpPr txBox="1"/>
          <p:nvPr/>
        </p:nvSpPr>
        <p:spPr>
          <a:xfrm>
            <a:off x="2412730" y="1219353"/>
            <a:ext cx="736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2F668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77DCB8D-8688-4CA8-A766-AC013A7627CA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0428E4-EBB5-4468-9B9D-063517438587}"/>
              </a:ext>
            </a:extLst>
          </p:cNvPr>
          <p:cNvSpPr txBox="1"/>
          <p:nvPr/>
        </p:nvSpPr>
        <p:spPr>
          <a:xfrm>
            <a:off x="1199903" y="4577164"/>
            <a:ext cx="979219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>[</a:t>
            </a:r>
            <a:r>
              <a:rPr lang="es-ES_tradnl" dirty="0">
                <a:ea typeface="MS Mincho" panose="02020609040205080304" pitchFamily="49" charset="-128"/>
              </a:rPr>
              <a:t>Comunas que se relacionan funcionalmente con otras, de más 2,5 millones de habitantes</a:t>
            </a:r>
            <a:r>
              <a:rPr lang="es-ES" dirty="0"/>
              <a:t> ]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33428C-1711-4BCE-97BB-9C42BDAD6D1D}"/>
              </a:ext>
            </a:extLst>
          </p:cNvPr>
          <p:cNvGrpSpPr/>
          <p:nvPr/>
        </p:nvGrpSpPr>
        <p:grpSpPr>
          <a:xfrm>
            <a:off x="4046733" y="5817624"/>
            <a:ext cx="4010370" cy="523220"/>
            <a:chOff x="3816378" y="5847028"/>
            <a:chExt cx="4010370" cy="523220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4E4E4C0-68B9-4F7E-9084-73E39F54214A}"/>
                </a:ext>
              </a:extLst>
            </p:cNvPr>
            <p:cNvSpPr txBox="1"/>
            <p:nvPr/>
          </p:nvSpPr>
          <p:spPr>
            <a:xfrm>
              <a:off x="3816378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42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B854EA3A-9839-44A1-AC28-820348DFC7B9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6.888.913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FF54ECA7-1432-47F7-A166-64E9538CAB42}"/>
                </a:ext>
              </a:extLst>
            </p:cNvPr>
            <p:cNvCxnSpPr>
              <a:cxnSpLocks/>
            </p:cNvCxnSpPr>
            <p:nvPr/>
          </p:nvCxnSpPr>
          <p:spPr>
            <a:xfrm>
              <a:off x="4126077" y="6319675"/>
              <a:ext cx="994410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2860F7A3-F326-4977-B437-79E336EFD2A9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8A1E2DE-DBA9-48DA-8B73-78C2BDEB2A20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</p:spTree>
    <p:extLst>
      <p:ext uri="{BB962C8B-B14F-4D97-AF65-F5344CB8AC3E}">
        <p14:creationId xmlns:p14="http://schemas.microsoft.com/office/powerpoint/2010/main" val="2788768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2C5C9-8BE9-42C0-9D1B-E63E937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638F4E-637B-4845-9059-ECDC67CD7F98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RESULTADOS ICVU 2020  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REGIÓN METROPOLITANA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3F730D-B52F-4CCB-8EB0-F8AF10752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4"/>
          <a:stretch/>
        </p:blipFill>
        <p:spPr>
          <a:xfrm>
            <a:off x="0" y="1807"/>
            <a:ext cx="12192000" cy="4153481"/>
          </a:xfrm>
          <a:prstGeom prst="rect">
            <a:avLst/>
          </a:prstGeom>
        </p:spPr>
      </p:pic>
      <p:pic>
        <p:nvPicPr>
          <p:cNvPr id="20" name="Gráfico 19" descr="Usuario">
            <a:extLst>
              <a:ext uri="{FF2B5EF4-FFF2-40B4-BE49-F238E27FC236}">
                <a16:creationId xmlns:a16="http://schemas.microsoft.com/office/drawing/2014/main" id="{9FC0000C-A19C-4322-8BC1-801BD78A7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7669" y="4193641"/>
            <a:ext cx="914400" cy="914400"/>
          </a:xfrm>
          <a:prstGeom prst="rect">
            <a:avLst/>
          </a:prstGeom>
        </p:spPr>
      </p:pic>
      <p:pic>
        <p:nvPicPr>
          <p:cNvPr id="21" name="Gráfico 20" descr="Usuario">
            <a:extLst>
              <a:ext uri="{FF2B5EF4-FFF2-40B4-BE49-F238E27FC236}">
                <a16:creationId xmlns:a16="http://schemas.microsoft.com/office/drawing/2014/main" id="{775F8657-2EF9-4C0D-AAF0-DE89C9DC8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6843" y="4193641"/>
            <a:ext cx="914400" cy="914400"/>
          </a:xfrm>
          <a:prstGeom prst="rect">
            <a:avLst/>
          </a:prstGeom>
        </p:spPr>
      </p:pic>
      <p:pic>
        <p:nvPicPr>
          <p:cNvPr id="22" name="Gráfico 21" descr="Usuario">
            <a:extLst>
              <a:ext uri="{FF2B5EF4-FFF2-40B4-BE49-F238E27FC236}">
                <a16:creationId xmlns:a16="http://schemas.microsoft.com/office/drawing/2014/main" id="{641E869C-97F3-4EB2-AEA5-D8C8FB873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017" y="4193641"/>
            <a:ext cx="914400" cy="914400"/>
          </a:xfrm>
          <a:prstGeom prst="rect">
            <a:avLst/>
          </a:prstGeom>
        </p:spPr>
      </p:pic>
      <p:pic>
        <p:nvPicPr>
          <p:cNvPr id="23" name="Gráfico 22" descr="Usuario">
            <a:extLst>
              <a:ext uri="{FF2B5EF4-FFF2-40B4-BE49-F238E27FC236}">
                <a16:creationId xmlns:a16="http://schemas.microsoft.com/office/drawing/2014/main" id="{06CC843D-E7EF-4D1E-B4D2-D0D1C58A7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069" y="4193641"/>
            <a:ext cx="914400" cy="914400"/>
          </a:xfrm>
          <a:prstGeom prst="rect">
            <a:avLst/>
          </a:prstGeom>
        </p:spPr>
      </p:pic>
      <p:pic>
        <p:nvPicPr>
          <p:cNvPr id="24" name="Gráfico 23" descr="Usuario">
            <a:extLst>
              <a:ext uri="{FF2B5EF4-FFF2-40B4-BE49-F238E27FC236}">
                <a16:creationId xmlns:a16="http://schemas.microsoft.com/office/drawing/2014/main" id="{D8758F17-7D7A-4C33-AF10-4FD52F0FE1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/>
          <a:stretch/>
        </p:blipFill>
        <p:spPr>
          <a:xfrm>
            <a:off x="4390817" y="4193641"/>
            <a:ext cx="457200" cy="914400"/>
          </a:xfrm>
          <a:prstGeom prst="rect">
            <a:avLst/>
          </a:prstGeom>
        </p:spPr>
      </p:pic>
      <p:pic>
        <p:nvPicPr>
          <p:cNvPr id="25" name="Gráfico 24" descr="Usuario">
            <a:extLst>
              <a:ext uri="{FF2B5EF4-FFF2-40B4-BE49-F238E27FC236}">
                <a16:creationId xmlns:a16="http://schemas.microsoft.com/office/drawing/2014/main" id="{21ED7546-CF89-45F2-9A78-DC7C06838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1813" y="4193641"/>
            <a:ext cx="914400" cy="914400"/>
          </a:xfrm>
          <a:prstGeom prst="rect">
            <a:avLst/>
          </a:prstGeom>
        </p:spPr>
      </p:pic>
      <p:pic>
        <p:nvPicPr>
          <p:cNvPr id="26" name="Gráfico 25" descr="Usuario">
            <a:extLst>
              <a:ext uri="{FF2B5EF4-FFF2-40B4-BE49-F238E27FC236}">
                <a16:creationId xmlns:a16="http://schemas.microsoft.com/office/drawing/2014/main" id="{C1EB917D-1190-4792-9166-59F074B3A6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7101"/>
          <a:stretch/>
        </p:blipFill>
        <p:spPr>
          <a:xfrm>
            <a:off x="5973458" y="4193641"/>
            <a:ext cx="483711" cy="914400"/>
          </a:xfrm>
          <a:prstGeom prst="rect">
            <a:avLst/>
          </a:prstGeom>
        </p:spPr>
      </p:pic>
      <p:pic>
        <p:nvPicPr>
          <p:cNvPr id="27" name="Gráfico 26" descr="Usuario">
            <a:extLst>
              <a:ext uri="{FF2B5EF4-FFF2-40B4-BE49-F238E27FC236}">
                <a16:creationId xmlns:a16="http://schemas.microsoft.com/office/drawing/2014/main" id="{2B508568-DA6B-42FC-9EE5-05A9F0D699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6738"/>
          <a:stretch/>
        </p:blipFill>
        <p:spPr>
          <a:xfrm>
            <a:off x="6431981" y="4191514"/>
            <a:ext cx="487028" cy="914400"/>
          </a:xfrm>
          <a:prstGeom prst="rect">
            <a:avLst/>
          </a:prstGeom>
        </p:spPr>
      </p:pic>
      <p:pic>
        <p:nvPicPr>
          <p:cNvPr id="28" name="Gráfico 27" descr="Usuario">
            <a:extLst>
              <a:ext uri="{FF2B5EF4-FFF2-40B4-BE49-F238E27FC236}">
                <a16:creationId xmlns:a16="http://schemas.microsoft.com/office/drawing/2014/main" id="{CB2728FD-789A-4B67-8B58-0660309D3C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71555" y="4189387"/>
            <a:ext cx="914400" cy="914400"/>
          </a:xfrm>
          <a:prstGeom prst="rect">
            <a:avLst/>
          </a:prstGeom>
        </p:spPr>
      </p:pic>
      <p:pic>
        <p:nvPicPr>
          <p:cNvPr id="29" name="Gráfico 28" descr="Usuario">
            <a:extLst>
              <a:ext uri="{FF2B5EF4-FFF2-40B4-BE49-F238E27FC236}">
                <a16:creationId xmlns:a16="http://schemas.microsoft.com/office/drawing/2014/main" id="{2504B621-904C-47CC-9920-22F9DB22C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0577" y="4193641"/>
            <a:ext cx="914400" cy="914400"/>
          </a:xfrm>
          <a:prstGeom prst="rect">
            <a:avLst/>
          </a:prstGeom>
        </p:spPr>
      </p:pic>
      <p:pic>
        <p:nvPicPr>
          <p:cNvPr id="30" name="Gráfico 29" descr="Usuario">
            <a:extLst>
              <a:ext uri="{FF2B5EF4-FFF2-40B4-BE49-F238E27FC236}">
                <a16:creationId xmlns:a16="http://schemas.microsoft.com/office/drawing/2014/main" id="{4A41F208-EE70-40FA-AD51-1CA4528C01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39751" y="4189387"/>
            <a:ext cx="914400" cy="914400"/>
          </a:xfrm>
          <a:prstGeom prst="rect">
            <a:avLst/>
          </a:prstGeom>
        </p:spPr>
      </p:pic>
      <p:pic>
        <p:nvPicPr>
          <p:cNvPr id="31" name="Gráfico 30" descr="Usuario">
            <a:extLst>
              <a:ext uri="{FF2B5EF4-FFF2-40B4-BE49-F238E27FC236}">
                <a16:creationId xmlns:a16="http://schemas.microsoft.com/office/drawing/2014/main" id="{0EFB3D4B-E566-4FF6-AD67-1E190702F1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0455" y="4185133"/>
            <a:ext cx="914400" cy="9144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58947990-B524-46C1-9833-7BA022EDCB5F}"/>
              </a:ext>
            </a:extLst>
          </p:cNvPr>
          <p:cNvSpPr/>
          <p:nvPr/>
        </p:nvSpPr>
        <p:spPr>
          <a:xfrm>
            <a:off x="1987827" y="2789136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3BE9EED-A933-45E4-9AB5-D17FEA3315A2}"/>
              </a:ext>
            </a:extLst>
          </p:cNvPr>
          <p:cNvSpPr txBox="1"/>
          <p:nvPr/>
        </p:nvSpPr>
        <p:spPr>
          <a:xfrm>
            <a:off x="1732266" y="2759527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0A7E5B"/>
                </a:solidFill>
                <a:latin typeface="+mj-lt"/>
              </a:rPr>
              <a:t>23,8%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4AAC176-3E7D-43F2-8415-5F4C0D9420F1}"/>
              </a:ext>
            </a:extLst>
          </p:cNvPr>
          <p:cNvSpPr/>
          <p:nvPr/>
        </p:nvSpPr>
        <p:spPr>
          <a:xfrm>
            <a:off x="4280451" y="2789136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4347572-827B-48FB-8914-ACA493F5C859}"/>
              </a:ext>
            </a:extLst>
          </p:cNvPr>
          <p:cNvSpPr/>
          <p:nvPr/>
        </p:nvSpPr>
        <p:spPr>
          <a:xfrm>
            <a:off x="6669156" y="2786573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5805A4C-2DBD-471A-80C5-2BE0546D7421}"/>
              </a:ext>
            </a:extLst>
          </p:cNvPr>
          <p:cNvSpPr/>
          <p:nvPr/>
        </p:nvSpPr>
        <p:spPr>
          <a:xfrm>
            <a:off x="9052148" y="2786573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4B97F26-0DF4-4882-9260-8BA5C490EDEE}"/>
              </a:ext>
            </a:extLst>
          </p:cNvPr>
          <p:cNvSpPr txBox="1"/>
          <p:nvPr/>
        </p:nvSpPr>
        <p:spPr>
          <a:xfrm>
            <a:off x="4111772" y="2762299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82AF81"/>
                </a:solidFill>
                <a:latin typeface="+mj-lt"/>
              </a:rPr>
              <a:t>19,0%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CDFD4BB-8C53-4F3E-A784-696F8C460A4D}"/>
              </a:ext>
            </a:extLst>
          </p:cNvPr>
          <p:cNvSpPr txBox="1"/>
          <p:nvPr/>
        </p:nvSpPr>
        <p:spPr>
          <a:xfrm>
            <a:off x="6521095" y="2764427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F6B7C4"/>
                </a:solidFill>
                <a:latin typeface="+mj-lt"/>
              </a:rPr>
              <a:t>9,5%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EF25EF0-0FD4-4F21-B602-77EAEC41EE39}"/>
              </a:ext>
            </a:extLst>
          </p:cNvPr>
          <p:cNvSpPr txBox="1"/>
          <p:nvPr/>
        </p:nvSpPr>
        <p:spPr>
          <a:xfrm>
            <a:off x="8805614" y="2763300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EC627E"/>
                </a:solidFill>
                <a:latin typeface="+mj-lt"/>
              </a:rPr>
              <a:t>47,6%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76BA0BD-A8F4-4648-862C-16629CC0CF0D}"/>
              </a:ext>
            </a:extLst>
          </p:cNvPr>
          <p:cNvSpPr txBox="1"/>
          <p:nvPr/>
        </p:nvSpPr>
        <p:spPr>
          <a:xfrm>
            <a:off x="2889414" y="5105914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0A7E5B"/>
                </a:solidFill>
              </a:rPr>
              <a:t>25,7%</a:t>
            </a:r>
            <a:endParaRPr lang="es-CL" sz="2000" dirty="0">
              <a:solidFill>
                <a:srgbClr val="0A7E5B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A48FE3B-5D0E-4CC1-B86D-FCC4BCBE3F70}"/>
              </a:ext>
            </a:extLst>
          </p:cNvPr>
          <p:cNvSpPr txBox="1"/>
          <p:nvPr/>
        </p:nvSpPr>
        <p:spPr>
          <a:xfrm>
            <a:off x="4255812" y="5089667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82AF81"/>
                </a:solidFill>
              </a:rPr>
              <a:t>24,8%</a:t>
            </a:r>
            <a:endParaRPr lang="es-CL" sz="2000" dirty="0">
              <a:solidFill>
                <a:srgbClr val="82AF81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090DD35-D04F-4A09-B243-124327DF3C4E}"/>
              </a:ext>
            </a:extLst>
          </p:cNvPr>
          <p:cNvSpPr txBox="1"/>
          <p:nvPr/>
        </p:nvSpPr>
        <p:spPr>
          <a:xfrm>
            <a:off x="5657465" y="5099605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6B7C4"/>
                </a:solidFill>
              </a:rPr>
              <a:t>7,6%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581775E-D5CD-47D9-9A0D-72534E92884F}"/>
              </a:ext>
            </a:extLst>
          </p:cNvPr>
          <p:cNvSpPr txBox="1"/>
          <p:nvPr/>
        </p:nvSpPr>
        <p:spPr>
          <a:xfrm>
            <a:off x="7446798" y="5099605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EC627E"/>
                </a:solidFill>
              </a:rPr>
              <a:t>42%</a:t>
            </a:r>
            <a:endParaRPr lang="es-CL" sz="2000" dirty="0">
              <a:solidFill>
                <a:srgbClr val="EC627E"/>
              </a:solidFill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365FEF94-8B1D-4D27-AB8F-5DE08C39D76A}"/>
              </a:ext>
            </a:extLst>
          </p:cNvPr>
          <p:cNvGrpSpPr/>
          <p:nvPr/>
        </p:nvGrpSpPr>
        <p:grpSpPr>
          <a:xfrm>
            <a:off x="4046733" y="5817624"/>
            <a:ext cx="4010370" cy="523220"/>
            <a:chOff x="3816378" y="5847028"/>
            <a:chExt cx="4010370" cy="523220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896FC14E-06E3-4FAD-89C1-DB68188389E0}"/>
                </a:ext>
              </a:extLst>
            </p:cNvPr>
            <p:cNvSpPr txBox="1"/>
            <p:nvPr/>
          </p:nvSpPr>
          <p:spPr>
            <a:xfrm>
              <a:off x="3816378" y="5847028"/>
              <a:ext cx="157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42</a:t>
              </a:r>
              <a:r>
                <a:rPr lang="es-C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comunas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E760F00E-97EA-45C4-A31E-E39A355FA520}"/>
                </a:ext>
              </a:extLst>
            </p:cNvPr>
            <p:cNvSpPr txBox="1"/>
            <p:nvPr/>
          </p:nvSpPr>
          <p:spPr>
            <a:xfrm>
              <a:off x="5226976" y="5892110"/>
              <a:ext cx="25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200" b="1" dirty="0">
                  <a:latin typeface="+mj-lt"/>
                </a:rPr>
                <a:t>6.888.913</a:t>
              </a:r>
              <a:r>
                <a:rPr lang="es-C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C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habitantes</a:t>
              </a:r>
            </a:p>
          </p:txBody>
        </p: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A79F1AB1-F645-422F-92BD-1ABAEC7359F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077" y="6319675"/>
              <a:ext cx="994410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EC2410E-BF26-4C66-A2FD-03EA9DF8E7F2}"/>
                </a:ext>
              </a:extLst>
            </p:cNvPr>
            <p:cNvCxnSpPr>
              <a:cxnSpLocks/>
            </p:cNvCxnSpPr>
            <p:nvPr/>
          </p:nvCxnSpPr>
          <p:spPr>
            <a:xfrm>
              <a:off x="5485808" y="6319675"/>
              <a:ext cx="2059664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50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2C5C9-8BE9-42C0-9D1B-E63E937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89B050-05A2-48B0-862C-11C58AB2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81320"/>
            <a:ext cx="11718234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638F4E-637B-4845-9059-ECDC67CD7F98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ICVU 2010 vs 2020  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REGIÓN METROPOLITANA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D16C66D-6621-43ED-A8F0-706444CF96C4}"/>
              </a:ext>
            </a:extLst>
          </p:cNvPr>
          <p:cNvGrpSpPr/>
          <p:nvPr/>
        </p:nvGrpSpPr>
        <p:grpSpPr>
          <a:xfrm>
            <a:off x="9291540" y="2915017"/>
            <a:ext cx="2460760" cy="2460760"/>
            <a:chOff x="8139298" y="1985858"/>
            <a:chExt cx="3472279" cy="347227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878AF63-B9B5-49A2-B24E-0EA061DCFDC9}"/>
                </a:ext>
              </a:extLst>
            </p:cNvPr>
            <p:cNvSpPr/>
            <p:nvPr/>
          </p:nvSpPr>
          <p:spPr>
            <a:xfrm>
              <a:off x="8139298" y="1985858"/>
              <a:ext cx="3472279" cy="3472279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B3A5875-A730-4F93-97AE-FB3CE5F5AD2A}"/>
                </a:ext>
              </a:extLst>
            </p:cNvPr>
            <p:cNvSpPr/>
            <p:nvPr/>
          </p:nvSpPr>
          <p:spPr>
            <a:xfrm>
              <a:off x="8280860" y="2149409"/>
              <a:ext cx="3176662" cy="3176662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DBFF87F-328F-4686-8128-AE057F4340DB}"/>
                </a:ext>
              </a:extLst>
            </p:cNvPr>
            <p:cNvSpPr txBox="1"/>
            <p:nvPr/>
          </p:nvSpPr>
          <p:spPr>
            <a:xfrm>
              <a:off x="8328161" y="2592250"/>
              <a:ext cx="3136265" cy="228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500" dirty="0"/>
                <a:t>+12 </a:t>
              </a:r>
              <a:r>
                <a:rPr lang="es-CL" sz="2500" b="1" dirty="0"/>
                <a:t>p.p</a:t>
              </a:r>
              <a:r>
                <a:rPr lang="es-CL" sz="2500" dirty="0"/>
                <a:t>. </a:t>
              </a:r>
            </a:p>
            <a:p>
              <a:pPr algn="ctr"/>
              <a:r>
                <a:rPr lang="es-CL" dirty="0"/>
                <a:t>Aumento </a:t>
              </a:r>
            </a:p>
            <a:p>
              <a:pPr algn="ctr"/>
              <a:r>
                <a:rPr lang="es-CL" dirty="0"/>
                <a:t>población en </a:t>
              </a:r>
            </a:p>
            <a:p>
              <a:pPr algn="ctr"/>
              <a:r>
                <a:rPr lang="es-CL" dirty="0"/>
                <a:t>nivel bajo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971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2C5C9-8BE9-42C0-9D1B-E63E937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4C84E3-C6B6-468D-9E0C-1C9C2AD26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" y="5122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638F4E-637B-4845-9059-ECDC67CD7F98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ICVU 2010 vs 2020  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REGIÓN METROPOLITANA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52532E-1C36-426B-AB19-65F08C353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64649"/>
              </p:ext>
            </p:extLst>
          </p:nvPr>
        </p:nvGraphicFramePr>
        <p:xfrm>
          <a:off x="1026761" y="1482642"/>
          <a:ext cx="6848695" cy="5027649"/>
        </p:xfrm>
        <a:graphic>
          <a:graphicData uri="http://schemas.openxmlformats.org/drawingml/2006/table">
            <a:tbl>
              <a:tblPr/>
              <a:tblGrid>
                <a:gridCol w="1160177">
                  <a:extLst>
                    <a:ext uri="{9D8B030D-6E8A-4147-A177-3AD203B41FA5}">
                      <a16:colId xmlns:a16="http://schemas.microsoft.com/office/drawing/2014/main" val="3962020687"/>
                    </a:ext>
                  </a:extLst>
                </a:gridCol>
                <a:gridCol w="1331514">
                  <a:extLst>
                    <a:ext uri="{9D8B030D-6E8A-4147-A177-3AD203B41FA5}">
                      <a16:colId xmlns:a16="http://schemas.microsoft.com/office/drawing/2014/main" val="1786311852"/>
                    </a:ext>
                  </a:extLst>
                </a:gridCol>
                <a:gridCol w="1027044">
                  <a:extLst>
                    <a:ext uri="{9D8B030D-6E8A-4147-A177-3AD203B41FA5}">
                      <a16:colId xmlns:a16="http://schemas.microsoft.com/office/drawing/2014/main" val="2172321051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3415494352"/>
                    </a:ext>
                  </a:extLst>
                </a:gridCol>
                <a:gridCol w="987287">
                  <a:extLst>
                    <a:ext uri="{9D8B030D-6E8A-4147-A177-3AD203B41FA5}">
                      <a16:colId xmlns:a16="http://schemas.microsoft.com/office/drawing/2014/main" val="1583324565"/>
                    </a:ext>
                  </a:extLst>
                </a:gridCol>
                <a:gridCol w="1136726">
                  <a:extLst>
                    <a:ext uri="{9D8B030D-6E8A-4147-A177-3AD203B41FA5}">
                      <a16:colId xmlns:a16="http://schemas.microsoft.com/office/drawing/2014/main" val="4168432097"/>
                    </a:ext>
                  </a:extLst>
                </a:gridCol>
              </a:tblGrid>
              <a:tr h="151225">
                <a:tc>
                  <a:txBody>
                    <a:bodyPr/>
                    <a:lstStyle/>
                    <a:p>
                      <a:pPr algn="l" fontAlgn="b"/>
                      <a:endParaRPr lang="es-CL" sz="98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2017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2011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2020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887849"/>
                  </a:ext>
                </a:extLst>
              </a:tr>
              <a:tr h="15122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SUBEN NIVEL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107.954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10898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Macul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116.534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90523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Peñalolén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241.599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69147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Estación Central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147.041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34980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Cisterna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90.119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89700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Joaquín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94.492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38289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Independencia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100.281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340577"/>
                  </a:ext>
                </a:extLst>
              </a:tr>
              <a:tr h="151225">
                <a:tc rowSpan="25">
                  <a:txBody>
                    <a:bodyPr/>
                    <a:lstStyle/>
                    <a:p>
                      <a:pPr algn="l" fontAlgn="ctr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MANTIENEN NIVEL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Providencia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142.079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80982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Condes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294.838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76569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Vitacura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85.384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41504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Barnechea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105.833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24547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Reina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92.787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99936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Ñuñoa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208.237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4617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404.495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2546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Quilicura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210.410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873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Florida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366.916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20737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Huechuraba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98.671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7753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Peñaflor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90.201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49754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Bernardo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301.313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553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 Aguirre Cerda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101.174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09233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Conchalí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126.955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00836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 Normal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110.026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32781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Granja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116.571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50319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Buin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96.614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24290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Padre Hurtado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63.250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99820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Bosque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162.505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34082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Melipilla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123.627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88461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Cerro Navia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132.622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141790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Ramón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82.900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00316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Pintana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177.335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267226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Prado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96.249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16556"/>
                  </a:ext>
                </a:extLst>
              </a:tr>
              <a:tr h="1512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Espejo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98.804 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05709"/>
                  </a:ext>
                </a:extLst>
              </a:tr>
            </a:tbl>
          </a:graphicData>
        </a:graphic>
      </p:graphicFrame>
      <p:grpSp>
        <p:nvGrpSpPr>
          <p:cNvPr id="28" name="Grupo 27">
            <a:extLst>
              <a:ext uri="{FF2B5EF4-FFF2-40B4-BE49-F238E27FC236}">
                <a16:creationId xmlns:a16="http://schemas.microsoft.com/office/drawing/2014/main" id="{93BF1456-8C8D-4B65-B5D7-B1A245938368}"/>
              </a:ext>
            </a:extLst>
          </p:cNvPr>
          <p:cNvGrpSpPr/>
          <p:nvPr/>
        </p:nvGrpSpPr>
        <p:grpSpPr>
          <a:xfrm>
            <a:off x="8609669" y="1651637"/>
            <a:ext cx="2579304" cy="1000858"/>
            <a:chOff x="8526230" y="2431944"/>
            <a:chExt cx="2579304" cy="1000858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A51A41BD-0F66-4F3D-B709-CAA81A2F8385}"/>
                </a:ext>
              </a:extLst>
            </p:cNvPr>
            <p:cNvSpPr txBox="1"/>
            <p:nvPr/>
          </p:nvSpPr>
          <p:spPr>
            <a:xfrm>
              <a:off x="8730819" y="2431944"/>
              <a:ext cx="22126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500" dirty="0"/>
                <a:t>7 comunas 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80AF4F39-095E-44C4-9BDF-73E1D16BE9A4}"/>
                </a:ext>
              </a:extLst>
            </p:cNvPr>
            <p:cNvSpPr txBox="1"/>
            <p:nvPr/>
          </p:nvSpPr>
          <p:spPr>
            <a:xfrm>
              <a:off x="8526230" y="2848027"/>
              <a:ext cx="2579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/>
                <a:t>mejoran ICVU</a:t>
              </a:r>
            </a:p>
            <a:p>
              <a:pPr algn="ctr"/>
              <a:endParaRPr lang="es-CL" sz="1600" dirty="0"/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EC0E4B6E-D73C-4618-B028-04BBEACB799D}"/>
                </a:ext>
              </a:extLst>
            </p:cNvPr>
            <p:cNvCxnSpPr>
              <a:cxnSpLocks/>
            </p:cNvCxnSpPr>
            <p:nvPr/>
          </p:nvCxnSpPr>
          <p:spPr>
            <a:xfrm>
              <a:off x="8953586" y="2819058"/>
              <a:ext cx="1747187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2DB1466-CC30-4661-988D-3CA176B4D295}"/>
              </a:ext>
            </a:extLst>
          </p:cNvPr>
          <p:cNvCxnSpPr>
            <a:cxnSpLocks/>
          </p:cNvCxnSpPr>
          <p:nvPr/>
        </p:nvCxnSpPr>
        <p:spPr>
          <a:xfrm flipV="1">
            <a:off x="8257315" y="2680385"/>
            <a:ext cx="3339548" cy="860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8026377-9E91-4B51-B5E5-996F9EBD5884}"/>
              </a:ext>
            </a:extLst>
          </p:cNvPr>
          <p:cNvGrpSpPr/>
          <p:nvPr/>
        </p:nvGrpSpPr>
        <p:grpSpPr>
          <a:xfrm>
            <a:off x="8587004" y="3702399"/>
            <a:ext cx="2680170" cy="760458"/>
            <a:chOff x="8514198" y="4588982"/>
            <a:chExt cx="2680170" cy="760458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9CEE8DAF-B36E-4BBA-BC13-CEF4CA192013}"/>
                </a:ext>
              </a:extLst>
            </p:cNvPr>
            <p:cNvSpPr txBox="1"/>
            <p:nvPr/>
          </p:nvSpPr>
          <p:spPr>
            <a:xfrm>
              <a:off x="8514198" y="4588982"/>
              <a:ext cx="26801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2500" dirty="0"/>
                <a:t>25 comunas 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7F741BB3-019F-4E0B-82BD-41E0CF8738FF}"/>
                </a:ext>
              </a:extLst>
            </p:cNvPr>
            <p:cNvSpPr txBox="1"/>
            <p:nvPr/>
          </p:nvSpPr>
          <p:spPr>
            <a:xfrm>
              <a:off x="8563505" y="4764665"/>
              <a:ext cx="2551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CL" sz="1600" dirty="0"/>
            </a:p>
            <a:p>
              <a:pPr algn="ctr"/>
              <a:r>
                <a:rPr lang="es-CL" sz="1600" dirty="0"/>
                <a:t>mantienen ICVU</a:t>
              </a: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2C71182E-0DCF-4C12-8065-361DC5E45073}"/>
                </a:ext>
              </a:extLst>
            </p:cNvPr>
            <p:cNvCxnSpPr>
              <a:cxnSpLocks/>
            </p:cNvCxnSpPr>
            <p:nvPr/>
          </p:nvCxnSpPr>
          <p:spPr>
            <a:xfrm>
              <a:off x="8955956" y="4980202"/>
              <a:ext cx="1747187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453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933635-6101-4072-9FEA-CCAF64AC3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4BED55-D47B-44C8-8D71-B1C0BC544617}"/>
              </a:ext>
            </a:extLst>
          </p:cNvPr>
          <p:cNvSpPr txBox="1"/>
          <p:nvPr/>
        </p:nvSpPr>
        <p:spPr>
          <a:xfrm>
            <a:off x="1164731" y="2403675"/>
            <a:ext cx="98625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/>
              <a:t>“Un </a:t>
            </a:r>
            <a:r>
              <a:rPr lang="es-ES" sz="2200" b="1" dirty="0"/>
              <a:t>índice sintético que mide y compara en términos relativos la calidad de vida urbana</a:t>
            </a:r>
            <a:r>
              <a:rPr lang="es-ES" sz="2200" dirty="0"/>
              <a:t> de comunas y ciudades en Chile, a partir de un conjunto de variables referidas a seis dimensiones que expresan el </a:t>
            </a:r>
            <a:r>
              <a:rPr lang="es-ES" sz="2200" b="1" dirty="0"/>
              <a:t>estado de situación en la provisión de bienes y servicios públicos y privados</a:t>
            </a:r>
            <a:r>
              <a:rPr lang="es-ES" sz="2200" dirty="0"/>
              <a:t> a la población residente y sus correspondientes impactos socio-territoriales, tanto a escala de ciudades intermedias como de escala metropolitana”.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B80347-5253-4BA7-B8C9-F8B13E037B11}"/>
              </a:ext>
            </a:extLst>
          </p:cNvPr>
          <p:cNvSpPr txBox="1"/>
          <p:nvPr/>
        </p:nvSpPr>
        <p:spPr>
          <a:xfrm>
            <a:off x="2922128" y="1219353"/>
            <a:ext cx="63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EC627E"/>
                </a:solidFill>
                <a:latin typeface="Arial Nova" panose="020B0504020202020204" pitchFamily="34" charset="0"/>
              </a:rPr>
              <a:t>¿QUÉ ES EL ICVU?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7B05C03-4106-4C47-93CA-CE66A5EEDBD4}"/>
              </a:ext>
            </a:extLst>
          </p:cNvPr>
          <p:cNvCxnSpPr/>
          <p:nvPr/>
        </p:nvCxnSpPr>
        <p:spPr>
          <a:xfrm>
            <a:off x="4435366" y="5391807"/>
            <a:ext cx="3342290" cy="0"/>
          </a:xfrm>
          <a:prstGeom prst="line">
            <a:avLst/>
          </a:prstGeom>
          <a:ln w="7620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45381FC-D522-477A-A3C7-7D70D3B99D22}"/>
              </a:ext>
            </a:extLst>
          </p:cNvPr>
          <p:cNvCxnSpPr>
            <a:cxnSpLocks/>
          </p:cNvCxnSpPr>
          <p:nvPr/>
        </p:nvCxnSpPr>
        <p:spPr>
          <a:xfrm>
            <a:off x="1975946" y="5849006"/>
            <a:ext cx="8345213" cy="0"/>
          </a:xfrm>
          <a:prstGeom prst="line">
            <a:avLst/>
          </a:prstGeom>
          <a:ln w="7620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C244F1-36BC-42A0-832C-C3A394FF3926}"/>
              </a:ext>
            </a:extLst>
          </p:cNvPr>
          <p:cNvSpPr txBox="1"/>
          <p:nvPr/>
        </p:nvSpPr>
        <p:spPr>
          <a:xfrm>
            <a:off x="1199903" y="5001918"/>
            <a:ext cx="979219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/>
              <a:t>99 comunas / 346 totales país </a:t>
            </a:r>
          </a:p>
          <a:p>
            <a:pPr algn="ctr">
              <a:lnSpc>
                <a:spcPct val="150000"/>
              </a:lnSpc>
            </a:pPr>
            <a:r>
              <a:rPr lang="es-ES" sz="2000" b="1" dirty="0"/>
              <a:t> Comunas con alrededor o más de 50.000 habitantes - 79,3% población chilena</a:t>
            </a:r>
          </a:p>
        </p:txBody>
      </p:sp>
    </p:spTree>
    <p:extLst>
      <p:ext uri="{BB962C8B-B14F-4D97-AF65-F5344CB8AC3E}">
        <p14:creationId xmlns:p14="http://schemas.microsoft.com/office/powerpoint/2010/main" val="1419160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2C5C9-8BE9-42C0-9D1B-E63E937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4C84E3-C6B6-468D-9E0C-1C9C2AD26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" y="5122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638F4E-637B-4845-9059-ECDC67CD7F98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ICVU 2010 vs 2020  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REGIÓN METROPOLITANA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52532E-1C36-426B-AB19-65F08C353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18786"/>
              </p:ext>
            </p:extLst>
          </p:nvPr>
        </p:nvGraphicFramePr>
        <p:xfrm>
          <a:off x="1026761" y="1549799"/>
          <a:ext cx="6848695" cy="1877051"/>
        </p:xfrm>
        <a:graphic>
          <a:graphicData uri="http://schemas.openxmlformats.org/drawingml/2006/table">
            <a:tbl>
              <a:tblPr/>
              <a:tblGrid>
                <a:gridCol w="1160177">
                  <a:extLst>
                    <a:ext uri="{9D8B030D-6E8A-4147-A177-3AD203B41FA5}">
                      <a16:colId xmlns:a16="http://schemas.microsoft.com/office/drawing/2014/main" val="3962020687"/>
                    </a:ext>
                  </a:extLst>
                </a:gridCol>
                <a:gridCol w="1275194">
                  <a:extLst>
                    <a:ext uri="{9D8B030D-6E8A-4147-A177-3AD203B41FA5}">
                      <a16:colId xmlns:a16="http://schemas.microsoft.com/office/drawing/2014/main" val="1786311852"/>
                    </a:ext>
                  </a:extLst>
                </a:gridCol>
                <a:gridCol w="1090056">
                  <a:extLst>
                    <a:ext uri="{9D8B030D-6E8A-4147-A177-3AD203B41FA5}">
                      <a16:colId xmlns:a16="http://schemas.microsoft.com/office/drawing/2014/main" val="2172321051"/>
                    </a:ext>
                  </a:extLst>
                </a:gridCol>
                <a:gridCol w="1368404">
                  <a:extLst>
                    <a:ext uri="{9D8B030D-6E8A-4147-A177-3AD203B41FA5}">
                      <a16:colId xmlns:a16="http://schemas.microsoft.com/office/drawing/2014/main" val="3415494352"/>
                    </a:ext>
                  </a:extLst>
                </a:gridCol>
                <a:gridCol w="977432">
                  <a:extLst>
                    <a:ext uri="{9D8B030D-6E8A-4147-A177-3AD203B41FA5}">
                      <a16:colId xmlns:a16="http://schemas.microsoft.com/office/drawing/2014/main" val="1583324565"/>
                    </a:ext>
                  </a:extLst>
                </a:gridCol>
                <a:gridCol w="977432">
                  <a:extLst>
                    <a:ext uri="{9D8B030D-6E8A-4147-A177-3AD203B41FA5}">
                      <a16:colId xmlns:a16="http://schemas.microsoft.com/office/drawing/2014/main" val="4168432097"/>
                    </a:ext>
                  </a:extLst>
                </a:gridCol>
              </a:tblGrid>
              <a:tr h="139438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2017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2011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2020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887849"/>
                  </a:ext>
                </a:extLst>
              </a:tr>
              <a:tr h="13943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BAJAN NIVEL</a:t>
                      </a:r>
                    </a:p>
                  </a:txBody>
                  <a:tcPr marL="3001" marR="3001" marT="30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 Alto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568.106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31222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Maipú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521.627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9727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Colina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146.207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7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61569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Lampa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102.034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81209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Pudahuel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230.293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43053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Recoleta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157.851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Alto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A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82246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Paine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72.759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41336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Cerrillos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80.832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89869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Talagante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74.237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768800"/>
                  </a:ext>
                </a:extLst>
              </a:tr>
              <a:tr h="1394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Renca</a:t>
                      </a:r>
                    </a:p>
                  </a:txBody>
                  <a:tcPr marL="3001" marR="3001" marT="300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147.151 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 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7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Bajo</a:t>
                      </a:r>
                    </a:p>
                  </a:txBody>
                  <a:tcPr marL="3001" marR="3001" marT="300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2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30857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4EA09E55-3DCB-4F34-AC7B-EC8DDCE96CF2}"/>
              </a:ext>
            </a:extLst>
          </p:cNvPr>
          <p:cNvGrpSpPr/>
          <p:nvPr/>
        </p:nvGrpSpPr>
        <p:grpSpPr>
          <a:xfrm>
            <a:off x="8620871" y="2221230"/>
            <a:ext cx="2680170" cy="740580"/>
            <a:chOff x="8514198" y="4588982"/>
            <a:chExt cx="2680170" cy="74058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7F2BBD3-6172-4D58-9F7D-B35786DB12F2}"/>
                </a:ext>
              </a:extLst>
            </p:cNvPr>
            <p:cNvSpPr txBox="1"/>
            <p:nvPr/>
          </p:nvSpPr>
          <p:spPr>
            <a:xfrm>
              <a:off x="8514198" y="4588982"/>
              <a:ext cx="268017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2500" dirty="0"/>
                <a:t>10 comunas 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5109A4D-78BA-4569-A344-8C8A7361D59E}"/>
                </a:ext>
              </a:extLst>
            </p:cNvPr>
            <p:cNvSpPr txBox="1"/>
            <p:nvPr/>
          </p:nvSpPr>
          <p:spPr>
            <a:xfrm>
              <a:off x="8553566" y="4744787"/>
              <a:ext cx="2551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CL" sz="1600" dirty="0"/>
            </a:p>
            <a:p>
              <a:pPr algn="ctr"/>
              <a:r>
                <a:rPr lang="es-CL" sz="1600" dirty="0"/>
                <a:t>disminuyen ICVU</a:t>
              </a: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CE09312-8661-4D1B-A438-01AE6894FBF1}"/>
                </a:ext>
              </a:extLst>
            </p:cNvPr>
            <p:cNvCxnSpPr>
              <a:cxnSpLocks/>
            </p:cNvCxnSpPr>
            <p:nvPr/>
          </p:nvCxnSpPr>
          <p:spPr>
            <a:xfrm>
              <a:off x="8955956" y="4980202"/>
              <a:ext cx="1747187" cy="0"/>
            </a:xfrm>
            <a:prstGeom prst="line">
              <a:avLst/>
            </a:prstGeom>
            <a:ln w="57150">
              <a:solidFill>
                <a:srgbClr val="EC62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2063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E60C1D-02FB-4676-AB06-CA7C4971F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" y="33432"/>
            <a:ext cx="12192000" cy="68543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62C5C9-8BE9-42C0-9D1B-E63E93738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638F4E-637B-4845-9059-ECDC67CD7F98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DESIGUALDADES ENTRE COMUNAS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REGIÓN METROPOLITANA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CEA43D-2450-4A2F-B39C-55567F3C4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0" r="75033"/>
          <a:stretch/>
        </p:blipFill>
        <p:spPr>
          <a:xfrm>
            <a:off x="8898599" y="6130297"/>
            <a:ext cx="3044019" cy="725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9AEDC7-82C0-4E21-8C57-2CF59A987C36}"/>
              </a:ext>
            </a:extLst>
          </p:cNvPr>
          <p:cNvSpPr txBox="1"/>
          <p:nvPr/>
        </p:nvSpPr>
        <p:spPr>
          <a:xfrm>
            <a:off x="949602" y="1736213"/>
            <a:ext cx="4661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700" b="1" dirty="0"/>
              <a:t>Brechas por dimensión ICVU 2011 -2020</a:t>
            </a:r>
            <a:r>
              <a:rPr lang="es-CL" sz="1600" dirty="0"/>
              <a:t>*</a:t>
            </a:r>
            <a:endParaRPr lang="es-CL" sz="1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B1964A-345A-446A-824A-BC3057EC854C}"/>
              </a:ext>
            </a:extLst>
          </p:cNvPr>
          <p:cNvSpPr txBox="1"/>
          <p:nvPr/>
        </p:nvSpPr>
        <p:spPr>
          <a:xfrm>
            <a:off x="1019175" y="6265989"/>
            <a:ext cx="627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bg1">
                    <a:lumMod val="65000"/>
                  </a:schemeClr>
                </a:solidFill>
              </a:rPr>
              <a:t>[*Coeficiente de variabilidad: a mayor valor, mayor brecha]</a:t>
            </a:r>
          </a:p>
        </p:txBody>
      </p:sp>
    </p:spTree>
    <p:extLst>
      <p:ext uri="{BB962C8B-B14F-4D97-AF65-F5344CB8AC3E}">
        <p14:creationId xmlns:p14="http://schemas.microsoft.com/office/powerpoint/2010/main" val="3124433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ED63F887-CE88-41EB-87F5-9E612A80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03857C-2404-4281-A8CD-00C194215EE4}"/>
              </a:ext>
            </a:extLst>
          </p:cNvPr>
          <p:cNvSpPr/>
          <p:nvPr/>
        </p:nvSpPr>
        <p:spPr>
          <a:xfrm>
            <a:off x="3856383" y="2562872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F5AF2E"/>
          </a:solidFill>
          <a:ln>
            <a:solidFill>
              <a:srgbClr val="F5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291557C7-C543-43A9-9004-76CE9BDF47DA}"/>
              </a:ext>
            </a:extLst>
          </p:cNvPr>
          <p:cNvSpPr/>
          <p:nvPr/>
        </p:nvSpPr>
        <p:spPr>
          <a:xfrm>
            <a:off x="1500475" y="2562872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EC627E"/>
          </a:solidFill>
          <a:ln>
            <a:solidFill>
              <a:srgbClr val="EC6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53F23DD4-7F98-4D46-A6F5-5D63F43ADBB3}"/>
              </a:ext>
            </a:extLst>
          </p:cNvPr>
          <p:cNvSpPr/>
          <p:nvPr/>
        </p:nvSpPr>
        <p:spPr>
          <a:xfrm>
            <a:off x="6212291" y="2562872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5896C3"/>
          </a:solidFill>
          <a:ln>
            <a:solidFill>
              <a:srgbClr val="589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D5DAA4FD-E432-4B9E-84AA-57AEF9DE6871}"/>
              </a:ext>
            </a:extLst>
          </p:cNvPr>
          <p:cNvSpPr/>
          <p:nvPr/>
        </p:nvSpPr>
        <p:spPr>
          <a:xfrm>
            <a:off x="8550353" y="2562872"/>
            <a:ext cx="2141172" cy="908720"/>
          </a:xfrm>
          <a:custGeom>
            <a:avLst/>
            <a:gdLst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14117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0 w 2141172"/>
              <a:gd name="connsiteY0" fmla="*/ 0 h 903041"/>
              <a:gd name="connsiteX1" fmla="*/ 2141172 w 2141172"/>
              <a:gd name="connsiteY1" fmla="*/ 0 h 903041"/>
              <a:gd name="connsiteX2" fmla="*/ 2027582 w 2141172"/>
              <a:gd name="connsiteY2" fmla="*/ 903041 h 903041"/>
              <a:gd name="connsiteX3" fmla="*/ 0 w 2141172"/>
              <a:gd name="connsiteY3" fmla="*/ 903041 h 903041"/>
              <a:gd name="connsiteX4" fmla="*/ 0 w 2141172"/>
              <a:gd name="connsiteY4" fmla="*/ 0 h 903041"/>
              <a:gd name="connsiteX0" fmla="*/ 107910 w 2141172"/>
              <a:gd name="connsiteY0" fmla="*/ 0 h 908720"/>
              <a:gd name="connsiteX1" fmla="*/ 2141172 w 2141172"/>
              <a:gd name="connsiteY1" fmla="*/ 5679 h 908720"/>
              <a:gd name="connsiteX2" fmla="*/ 2027582 w 2141172"/>
              <a:gd name="connsiteY2" fmla="*/ 908720 h 908720"/>
              <a:gd name="connsiteX3" fmla="*/ 0 w 2141172"/>
              <a:gd name="connsiteY3" fmla="*/ 908720 h 908720"/>
              <a:gd name="connsiteX4" fmla="*/ 107910 w 2141172"/>
              <a:gd name="connsiteY4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172" h="908720">
                <a:moveTo>
                  <a:pt x="107910" y="0"/>
                </a:moveTo>
                <a:lnTo>
                  <a:pt x="2141172" y="5679"/>
                </a:lnTo>
                <a:lnTo>
                  <a:pt x="2027582" y="908720"/>
                </a:lnTo>
                <a:lnTo>
                  <a:pt x="0" y="908720"/>
                </a:lnTo>
                <a:lnTo>
                  <a:pt x="107910" y="0"/>
                </a:lnTo>
                <a:close/>
              </a:path>
            </a:pathLst>
          </a:custGeom>
          <a:solidFill>
            <a:srgbClr val="0A7E5B"/>
          </a:solidFill>
          <a:ln>
            <a:solidFill>
              <a:srgbClr val="0A7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FB8D10-6C05-46D5-A73D-46CB02665355}"/>
              </a:ext>
            </a:extLst>
          </p:cNvPr>
          <p:cNvSpPr txBox="1"/>
          <p:nvPr/>
        </p:nvSpPr>
        <p:spPr>
          <a:xfrm>
            <a:off x="1785414" y="2709455"/>
            <a:ext cx="1571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Ciudades Intermedias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7627F2-1100-435E-891E-C95FA06251DF}"/>
              </a:ext>
            </a:extLst>
          </p:cNvPr>
          <p:cNvSpPr txBox="1"/>
          <p:nvPr/>
        </p:nvSpPr>
        <p:spPr>
          <a:xfrm>
            <a:off x="3906605" y="2582554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Emergentes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1061F-1E16-4AF5-9500-F84811670E32}"/>
              </a:ext>
            </a:extLst>
          </p:cNvPr>
          <p:cNvSpPr txBox="1"/>
          <p:nvPr/>
        </p:nvSpPr>
        <p:spPr>
          <a:xfrm>
            <a:off x="6274388" y="2586622"/>
            <a:ext cx="2019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Áreas Metropolitanas Consolidadas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50EB65-0A84-4B03-B4CE-D80D9D919562}"/>
              </a:ext>
            </a:extLst>
          </p:cNvPr>
          <p:cNvSpPr txBox="1"/>
          <p:nvPr/>
        </p:nvSpPr>
        <p:spPr>
          <a:xfrm>
            <a:off x="8611089" y="2705373"/>
            <a:ext cx="201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/>
              <a:t>Región Metropolitana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7C2E555-069F-4675-86C3-57E5B1F28CAF}"/>
              </a:ext>
            </a:extLst>
          </p:cNvPr>
          <p:cNvSpPr txBox="1"/>
          <p:nvPr/>
        </p:nvSpPr>
        <p:spPr>
          <a:xfrm>
            <a:off x="4065160" y="4594772"/>
            <a:ext cx="40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PRINCIPALES DESIGUALDADES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61E396A4-1969-4644-973B-5F94B11FBB4A}"/>
              </a:ext>
            </a:extLst>
          </p:cNvPr>
          <p:cNvCxnSpPr>
            <a:cxnSpLocks/>
          </p:cNvCxnSpPr>
          <p:nvPr/>
        </p:nvCxnSpPr>
        <p:spPr>
          <a:xfrm flipH="1">
            <a:off x="1217907" y="4459753"/>
            <a:ext cx="9559296" cy="0"/>
          </a:xfrm>
          <a:prstGeom prst="line">
            <a:avLst/>
          </a:prstGeom>
          <a:ln w="19050">
            <a:solidFill>
              <a:srgbClr val="F5AF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92B595A5-641C-45AA-9DF5-985BBE174003}"/>
              </a:ext>
            </a:extLst>
          </p:cNvPr>
          <p:cNvCxnSpPr>
            <a:cxnSpLocks/>
          </p:cNvCxnSpPr>
          <p:nvPr/>
        </p:nvCxnSpPr>
        <p:spPr>
          <a:xfrm>
            <a:off x="1540231" y="5866998"/>
            <a:ext cx="1948403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D8F714D-5C12-45B3-B0A2-6946B918E095}"/>
              </a:ext>
            </a:extLst>
          </p:cNvPr>
          <p:cNvCxnSpPr>
            <a:cxnSpLocks/>
          </p:cNvCxnSpPr>
          <p:nvPr/>
        </p:nvCxnSpPr>
        <p:spPr>
          <a:xfrm>
            <a:off x="4017658" y="5601956"/>
            <a:ext cx="1948403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8470442-7227-40C2-9775-872808ED7592}"/>
              </a:ext>
            </a:extLst>
          </p:cNvPr>
          <p:cNvCxnSpPr>
            <a:cxnSpLocks/>
          </p:cNvCxnSpPr>
          <p:nvPr/>
        </p:nvCxnSpPr>
        <p:spPr>
          <a:xfrm>
            <a:off x="6314144" y="5628061"/>
            <a:ext cx="1948403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16D5ED7E-8D1E-48E5-A1CE-C33D0F578351}"/>
              </a:ext>
            </a:extLst>
          </p:cNvPr>
          <p:cNvCxnSpPr>
            <a:cxnSpLocks/>
          </p:cNvCxnSpPr>
          <p:nvPr/>
        </p:nvCxnSpPr>
        <p:spPr>
          <a:xfrm>
            <a:off x="8650845" y="5880252"/>
            <a:ext cx="1948403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89C449C-3701-4E2F-862E-16763F5A2149}"/>
              </a:ext>
            </a:extLst>
          </p:cNvPr>
          <p:cNvCxnSpPr>
            <a:cxnSpLocks/>
          </p:cNvCxnSpPr>
          <p:nvPr/>
        </p:nvCxnSpPr>
        <p:spPr>
          <a:xfrm>
            <a:off x="4184373" y="5880252"/>
            <a:ext cx="1610139" cy="0"/>
          </a:xfrm>
          <a:prstGeom prst="line">
            <a:avLst/>
          </a:prstGeom>
          <a:ln w="57150">
            <a:solidFill>
              <a:srgbClr val="EC6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AD6D0478-E5F4-4C50-8ED9-4905CC4D1397}"/>
              </a:ext>
            </a:extLst>
          </p:cNvPr>
          <p:cNvCxnSpPr>
            <a:cxnSpLocks/>
          </p:cNvCxnSpPr>
          <p:nvPr/>
        </p:nvCxnSpPr>
        <p:spPr>
          <a:xfrm>
            <a:off x="6493564" y="5880252"/>
            <a:ext cx="1610139" cy="0"/>
          </a:xfrm>
          <a:prstGeom prst="line">
            <a:avLst/>
          </a:prstGeom>
          <a:ln w="57150">
            <a:solidFill>
              <a:srgbClr val="EC6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F1CB407-42B0-44BE-AEFC-FBF949CDDC4F}"/>
              </a:ext>
            </a:extLst>
          </p:cNvPr>
          <p:cNvCxnSpPr>
            <a:cxnSpLocks/>
          </p:cNvCxnSpPr>
          <p:nvPr/>
        </p:nvCxnSpPr>
        <p:spPr>
          <a:xfrm>
            <a:off x="8784522" y="5637601"/>
            <a:ext cx="1610139" cy="0"/>
          </a:xfrm>
          <a:prstGeom prst="line">
            <a:avLst/>
          </a:prstGeom>
          <a:ln w="57150">
            <a:solidFill>
              <a:srgbClr val="EC6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7E5D37B-C9A0-4811-897B-C22E40E78250}"/>
              </a:ext>
            </a:extLst>
          </p:cNvPr>
          <p:cNvSpPr txBox="1"/>
          <p:nvPr/>
        </p:nvSpPr>
        <p:spPr>
          <a:xfrm>
            <a:off x="3618844" y="5374207"/>
            <a:ext cx="27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Ambiente De Negocios</a:t>
            </a:r>
          </a:p>
          <a:p>
            <a:pPr algn="ctr"/>
            <a:r>
              <a:rPr lang="es-CL" sz="1600" dirty="0"/>
              <a:t>Vivienda Y Entorno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0BBF98C-2BB2-482E-9FBD-CB03A8AFDDD0}"/>
              </a:ext>
            </a:extLst>
          </p:cNvPr>
          <p:cNvSpPr txBox="1"/>
          <p:nvPr/>
        </p:nvSpPr>
        <p:spPr>
          <a:xfrm>
            <a:off x="5929905" y="5393510"/>
            <a:ext cx="27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Ambiente De Negocios</a:t>
            </a:r>
          </a:p>
          <a:p>
            <a:pPr algn="ctr"/>
            <a:r>
              <a:rPr lang="es-CL" sz="1600" dirty="0"/>
              <a:t>Vivienda Y Entorno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A884190-A09C-4B13-85B4-2C0D2F80C5E9}"/>
              </a:ext>
            </a:extLst>
          </p:cNvPr>
          <p:cNvSpPr txBox="1"/>
          <p:nvPr/>
        </p:nvSpPr>
        <p:spPr>
          <a:xfrm>
            <a:off x="8216434" y="5387306"/>
            <a:ext cx="2746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Vivienda Y Entorno</a:t>
            </a:r>
          </a:p>
          <a:p>
            <a:pPr algn="ctr"/>
            <a:r>
              <a:rPr lang="es-CL" sz="1600" dirty="0"/>
              <a:t>Ambiente De Negocios</a:t>
            </a:r>
          </a:p>
          <a:p>
            <a:pPr algn="ctr"/>
            <a:endParaRPr lang="es-CL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C01232-56FE-4A28-BE6F-67AA3802FE88}"/>
              </a:ext>
            </a:extLst>
          </p:cNvPr>
          <p:cNvSpPr txBox="1"/>
          <p:nvPr/>
        </p:nvSpPr>
        <p:spPr>
          <a:xfrm>
            <a:off x="1500475" y="3647686"/>
            <a:ext cx="2033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50% </a:t>
            </a:r>
            <a:r>
              <a:rPr lang="es-CL" sz="1200" dirty="0"/>
              <a:t>comunas</a:t>
            </a:r>
          </a:p>
          <a:p>
            <a:pPr algn="ctr"/>
            <a:r>
              <a:rPr lang="es-CL" sz="1400" dirty="0"/>
              <a:t>mejora ICVU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40B7A24-C857-4748-BEDE-4064A1EB30E2}"/>
              </a:ext>
            </a:extLst>
          </p:cNvPr>
          <p:cNvSpPr txBox="1"/>
          <p:nvPr/>
        </p:nvSpPr>
        <p:spPr>
          <a:xfrm>
            <a:off x="3856384" y="3647686"/>
            <a:ext cx="2033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31% </a:t>
            </a:r>
            <a:r>
              <a:rPr lang="es-CL" sz="1200" dirty="0"/>
              <a:t>comunas</a:t>
            </a:r>
          </a:p>
          <a:p>
            <a:pPr algn="ctr"/>
            <a:r>
              <a:rPr lang="es-CL" sz="1400" dirty="0"/>
              <a:t>mejora ICVU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58C37A8-5DA1-4129-97AB-956915471021}"/>
              </a:ext>
            </a:extLst>
          </p:cNvPr>
          <p:cNvSpPr txBox="1"/>
          <p:nvPr/>
        </p:nvSpPr>
        <p:spPr>
          <a:xfrm>
            <a:off x="6212291" y="3652175"/>
            <a:ext cx="2010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33% </a:t>
            </a:r>
            <a:r>
              <a:rPr lang="es-CL" sz="1200" dirty="0"/>
              <a:t>comunas</a:t>
            </a:r>
          </a:p>
          <a:p>
            <a:pPr algn="ctr"/>
            <a:r>
              <a:rPr lang="es-CL" sz="1400" dirty="0"/>
              <a:t>mejora ICVU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4ACC84-6D85-47EB-B9F0-78F79885F608}"/>
              </a:ext>
            </a:extLst>
          </p:cNvPr>
          <p:cNvSpPr txBox="1"/>
          <p:nvPr/>
        </p:nvSpPr>
        <p:spPr>
          <a:xfrm>
            <a:off x="8525727" y="3652357"/>
            <a:ext cx="2033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17% </a:t>
            </a:r>
            <a:r>
              <a:rPr lang="es-CL" sz="1200" dirty="0"/>
              <a:t>comunas</a:t>
            </a:r>
          </a:p>
          <a:p>
            <a:pPr algn="ctr"/>
            <a:r>
              <a:rPr lang="es-CL" sz="1400" dirty="0"/>
              <a:t>mejora ICVU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26D0868-6E9C-47A0-8A90-0E75594DDCED}"/>
              </a:ext>
            </a:extLst>
          </p:cNvPr>
          <p:cNvSpPr txBox="1"/>
          <p:nvPr/>
        </p:nvSpPr>
        <p:spPr>
          <a:xfrm>
            <a:off x="1135619" y="5394846"/>
            <a:ext cx="276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Condiciones Laborales</a:t>
            </a:r>
          </a:p>
          <a:p>
            <a:pPr algn="ctr"/>
            <a:r>
              <a:rPr lang="es-CL" sz="1600" dirty="0"/>
              <a:t>Ambiente De Negocios</a:t>
            </a:r>
          </a:p>
          <a:p>
            <a:pPr algn="ctr"/>
            <a:r>
              <a:rPr lang="es-CL" sz="1600" dirty="0"/>
              <a:t>Condiciones Socioculturales</a:t>
            </a:r>
          </a:p>
          <a:p>
            <a:pPr algn="ctr"/>
            <a:endParaRPr lang="es-CL" sz="16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AEFFE1B-E33E-4190-8284-3EF804A4FC3D}"/>
              </a:ext>
            </a:extLst>
          </p:cNvPr>
          <p:cNvSpPr txBox="1"/>
          <p:nvPr/>
        </p:nvSpPr>
        <p:spPr>
          <a:xfrm>
            <a:off x="2412730" y="1219353"/>
            <a:ext cx="736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2F668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4715D99-B241-43DC-BC3B-DB8B99AFE554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11FF42C-7F41-42A8-8058-A6B16AC47A10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</p:spTree>
    <p:extLst>
      <p:ext uri="{BB962C8B-B14F-4D97-AF65-F5344CB8AC3E}">
        <p14:creationId xmlns:p14="http://schemas.microsoft.com/office/powerpoint/2010/main" val="3518482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FF36E5-7BF5-4EE0-922D-69A4C3D9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525516"/>
            <a:ext cx="11613931" cy="58227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534626-119F-47EC-B4B6-4AE4EF9AAE59}"/>
              </a:ext>
            </a:extLst>
          </p:cNvPr>
          <p:cNvSpPr txBox="1"/>
          <p:nvPr/>
        </p:nvSpPr>
        <p:spPr>
          <a:xfrm>
            <a:off x="4345706" y="3379304"/>
            <a:ext cx="726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700" b="1" dirty="0"/>
              <a:t>¿QUÉ VARIABLES PODRÍAN AYUDAR A DISMINUIR LAS DESIGUALDADES ENTRE COMUNAS?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CC03081-5F36-4F57-867E-91E3BEAAA897}"/>
              </a:ext>
            </a:extLst>
          </p:cNvPr>
          <p:cNvGrpSpPr/>
          <p:nvPr/>
        </p:nvGrpSpPr>
        <p:grpSpPr>
          <a:xfrm>
            <a:off x="3602757" y="3518454"/>
            <a:ext cx="742950" cy="600865"/>
            <a:chOff x="567138" y="5332626"/>
            <a:chExt cx="742950" cy="60086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E61DD64-EABA-4B9B-AA84-C3774B521A14}"/>
                </a:ext>
              </a:extLst>
            </p:cNvPr>
            <p:cNvSpPr txBox="1"/>
            <p:nvPr/>
          </p:nvSpPr>
          <p:spPr>
            <a:xfrm>
              <a:off x="567138" y="5332626"/>
              <a:ext cx="74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3200" b="1" dirty="0"/>
                <a:t>B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DDC75EC-A19C-4DFA-ADEB-FA3EE8DA8793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382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n 115">
            <a:extLst>
              <a:ext uri="{FF2B5EF4-FFF2-40B4-BE49-F238E27FC236}">
                <a16:creationId xmlns:a16="http://schemas.microsoft.com/office/drawing/2014/main" id="{C650C3B8-EB82-4233-A6B1-DB562AF3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7763533-E259-4786-88F6-624A32F13AEE}"/>
              </a:ext>
            </a:extLst>
          </p:cNvPr>
          <p:cNvSpPr/>
          <p:nvPr/>
        </p:nvSpPr>
        <p:spPr>
          <a:xfrm>
            <a:off x="509849" y="2028647"/>
            <a:ext cx="3418335" cy="285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373042-8B55-4510-B644-3AFE46A51E90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7C4"/>
                </a:solidFill>
                <a:latin typeface="Arial Nova" panose="020B0504020202020204" pitchFamily="34" charset="0"/>
              </a:rPr>
              <a:t>DIMENSIONES CLAVES </a:t>
            </a:r>
          </a:p>
          <a:p>
            <a:r>
              <a:rPr lang="es-CL" sz="1900" dirty="0">
                <a:solidFill>
                  <a:srgbClr val="5897C4"/>
                </a:solidFill>
                <a:latin typeface="Arial Nova" panose="020B0504020202020204" pitchFamily="34" charset="0"/>
              </a:rPr>
              <a:t>EN LA IDENTIFICACIÓN DE DESIGUALDADES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F6FD576-743F-4F4A-8ED2-CE79B1819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332070"/>
              </p:ext>
            </p:extLst>
          </p:nvPr>
        </p:nvGraphicFramePr>
        <p:xfrm>
          <a:off x="1034505" y="1613312"/>
          <a:ext cx="2728390" cy="360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3CF5222F-BC2B-4603-BA05-A14E4619A673}"/>
              </a:ext>
            </a:extLst>
          </p:cNvPr>
          <p:cNvSpPr txBox="1"/>
          <p:nvPr/>
        </p:nvSpPr>
        <p:spPr>
          <a:xfrm>
            <a:off x="4306180" y="2675261"/>
            <a:ext cx="3472279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s-CL" sz="1600" b="1" dirty="0"/>
              <a:t>VIVIENDA Y ENTORNO</a:t>
            </a:r>
          </a:p>
          <a:p>
            <a:pPr algn="ctr"/>
            <a:r>
              <a:rPr lang="es-ES" sz="1400" i="1" dirty="0"/>
              <a:t>Nivel de precariedad de la vivienda, así como condición del espacio público en términos de su mantenimiento y nivel de inseguridad en los barrios</a:t>
            </a:r>
            <a:r>
              <a:rPr lang="es-ES" sz="1400" dirty="0"/>
              <a:t>.</a:t>
            </a:r>
            <a:endParaRPr lang="es-CL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3E1D6B1-2A27-4844-A822-79BC50C65A65}"/>
              </a:ext>
            </a:extLst>
          </p:cNvPr>
          <p:cNvSpPr txBox="1"/>
          <p:nvPr/>
        </p:nvSpPr>
        <p:spPr>
          <a:xfrm>
            <a:off x="4360124" y="4749509"/>
            <a:ext cx="3418335" cy="1295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s-CL" sz="1600" b="1" dirty="0"/>
              <a:t>AMBIENTE DE NEGOCIOS</a:t>
            </a:r>
          </a:p>
          <a:p>
            <a:pPr algn="ctr"/>
            <a:r>
              <a:rPr lang="es-ES" sz="1400" i="1" dirty="0"/>
              <a:t>Capacidad de atraer actividad económica y nuevos emprendimientos, desarrollos inmobiliarios y nuevos servicios públicos y privados</a:t>
            </a:r>
            <a:r>
              <a:rPr lang="es-ES" sz="1600" dirty="0"/>
              <a:t>.</a:t>
            </a:r>
            <a:endParaRPr lang="es-CL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47C93C-D43E-4980-8FFF-AFAAB5183F99}"/>
              </a:ext>
            </a:extLst>
          </p:cNvPr>
          <p:cNvSpPr txBox="1"/>
          <p:nvPr/>
        </p:nvSpPr>
        <p:spPr>
          <a:xfrm>
            <a:off x="2361355" y="2158256"/>
            <a:ext cx="48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011264-2E58-4C3F-83E8-946F350D192B}"/>
              </a:ext>
            </a:extLst>
          </p:cNvPr>
          <p:cNvSpPr txBox="1"/>
          <p:nvPr/>
        </p:nvSpPr>
        <p:spPr>
          <a:xfrm>
            <a:off x="2333284" y="4107912"/>
            <a:ext cx="48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chemeClr val="bg1"/>
                </a:solidFill>
              </a:rPr>
              <a:t>22%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2DC661-F7DE-43EA-BB83-C05FC75B9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09" y="5382788"/>
            <a:ext cx="2728391" cy="741356"/>
          </a:xfrm>
          <a:prstGeom prst="rect">
            <a:avLst/>
          </a:prstGeom>
        </p:spPr>
      </p:pic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A8BF4950-9FF2-416E-B64D-6AB6693B4028}"/>
              </a:ext>
            </a:extLst>
          </p:cNvPr>
          <p:cNvCxnSpPr>
            <a:cxnSpLocks/>
          </p:cNvCxnSpPr>
          <p:nvPr/>
        </p:nvCxnSpPr>
        <p:spPr>
          <a:xfrm>
            <a:off x="2950998" y="2255809"/>
            <a:ext cx="273304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DB9D72EF-F5A1-4326-AE51-B41F9CABC9ED}"/>
              </a:ext>
            </a:extLst>
          </p:cNvPr>
          <p:cNvGrpSpPr/>
          <p:nvPr/>
        </p:nvGrpSpPr>
        <p:grpSpPr>
          <a:xfrm>
            <a:off x="5684048" y="1893209"/>
            <a:ext cx="754955" cy="754955"/>
            <a:chOff x="4622967" y="2077996"/>
            <a:chExt cx="754955" cy="754955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9F0EFA4E-D927-4DC0-BA92-197813EF3C21}"/>
                </a:ext>
              </a:extLst>
            </p:cNvPr>
            <p:cNvGrpSpPr/>
            <p:nvPr/>
          </p:nvGrpSpPr>
          <p:grpSpPr>
            <a:xfrm>
              <a:off x="4622967" y="2077996"/>
              <a:ext cx="754955" cy="754955"/>
              <a:chOff x="2084381" y="1986953"/>
              <a:chExt cx="754955" cy="754955"/>
            </a:xfrm>
          </p:grpSpPr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77E47776-A285-4F85-B33F-43DEDE30AAAE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F5AF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983CE61B-FE98-4138-80F9-8B2A962E2E0E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F5A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F61468AC-C86E-4A53-B97A-C04BD6C89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3" t="44209" r="76773" b="49757"/>
            <a:stretch/>
          </p:blipFill>
          <p:spPr>
            <a:xfrm>
              <a:off x="4801941" y="2229499"/>
              <a:ext cx="410132" cy="413475"/>
            </a:xfrm>
            <a:prstGeom prst="rect">
              <a:avLst/>
            </a:prstGeom>
          </p:spPr>
        </p:pic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91EC603F-EE6C-4042-84D3-A262F2E9E18B}"/>
              </a:ext>
            </a:extLst>
          </p:cNvPr>
          <p:cNvGrpSpPr/>
          <p:nvPr/>
        </p:nvGrpSpPr>
        <p:grpSpPr>
          <a:xfrm>
            <a:off x="5684047" y="3952046"/>
            <a:ext cx="754955" cy="754955"/>
            <a:chOff x="6843677" y="4071485"/>
            <a:chExt cx="754955" cy="754955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8D4E0CBB-EECE-4D4F-8CFA-D7DD4B17EC6C}"/>
                </a:ext>
              </a:extLst>
            </p:cNvPr>
            <p:cNvGrpSpPr/>
            <p:nvPr/>
          </p:nvGrpSpPr>
          <p:grpSpPr>
            <a:xfrm>
              <a:off x="6843677" y="4071485"/>
              <a:ext cx="754955" cy="754955"/>
              <a:chOff x="2939485" y="2011360"/>
              <a:chExt cx="754955" cy="754955"/>
            </a:xfrm>
          </p:grpSpPr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4CFEB040-26A0-45A0-A7E3-C0D4882D27C4}"/>
                  </a:ext>
                </a:extLst>
              </p:cNvPr>
              <p:cNvSpPr/>
              <p:nvPr/>
            </p:nvSpPr>
            <p:spPr>
              <a:xfrm>
                <a:off x="2939485" y="2011360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EC6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A601FEF1-CFF8-4E1B-8DD7-D1646EB0DD64}"/>
                  </a:ext>
                </a:extLst>
              </p:cNvPr>
              <p:cNvSpPr/>
              <p:nvPr/>
            </p:nvSpPr>
            <p:spPr>
              <a:xfrm>
                <a:off x="3018400" y="2090275"/>
                <a:ext cx="597124" cy="597124"/>
              </a:xfrm>
              <a:prstGeom prst="ellipse">
                <a:avLst/>
              </a:prstGeom>
              <a:solidFill>
                <a:srgbClr val="EC6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8CE4C3F0-5707-407D-990F-D8EFE7084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1" t="44124" r="39211" b="49546"/>
            <a:stretch/>
          </p:blipFill>
          <p:spPr>
            <a:xfrm>
              <a:off x="7019185" y="4220453"/>
              <a:ext cx="383860" cy="433855"/>
            </a:xfrm>
            <a:prstGeom prst="rect">
              <a:avLst/>
            </a:prstGeom>
          </p:spPr>
        </p:pic>
      </p:grp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D3C3BAD6-0D95-44C6-B8FC-3155A0119814}"/>
              </a:ext>
            </a:extLst>
          </p:cNvPr>
          <p:cNvCxnSpPr>
            <a:cxnSpLocks/>
          </p:cNvCxnSpPr>
          <p:nvPr/>
        </p:nvCxnSpPr>
        <p:spPr>
          <a:xfrm>
            <a:off x="2950998" y="4331214"/>
            <a:ext cx="273304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E7A56674-3C6B-47BE-8EAD-6272F04E0411}"/>
              </a:ext>
            </a:extLst>
          </p:cNvPr>
          <p:cNvGrpSpPr/>
          <p:nvPr/>
        </p:nvGrpSpPr>
        <p:grpSpPr>
          <a:xfrm>
            <a:off x="8081241" y="1925087"/>
            <a:ext cx="3472279" cy="3472279"/>
            <a:chOff x="8139297" y="1985858"/>
            <a:chExt cx="3472279" cy="3472279"/>
          </a:xfrm>
        </p:grpSpPr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E6DF4E39-F4BB-4D05-A67D-3A5F59E8CBDF}"/>
                </a:ext>
              </a:extLst>
            </p:cNvPr>
            <p:cNvCxnSpPr>
              <a:cxnSpLocks/>
            </p:cNvCxnSpPr>
            <p:nvPr/>
          </p:nvCxnSpPr>
          <p:spPr>
            <a:xfrm>
              <a:off x="8791620" y="3625006"/>
              <a:ext cx="2281463" cy="12336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id="{29F61A4E-F459-453A-8E8A-E4C926B7EB4C}"/>
                </a:ext>
              </a:extLst>
            </p:cNvPr>
            <p:cNvCxnSpPr>
              <a:cxnSpLocks/>
            </p:cNvCxnSpPr>
            <p:nvPr/>
          </p:nvCxnSpPr>
          <p:spPr>
            <a:xfrm>
              <a:off x="8439769" y="3905370"/>
              <a:ext cx="2881146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23C405EB-B278-4198-B041-5CBB58260A24}"/>
                </a:ext>
              </a:extLst>
            </p:cNvPr>
            <p:cNvCxnSpPr>
              <a:cxnSpLocks/>
            </p:cNvCxnSpPr>
            <p:nvPr/>
          </p:nvCxnSpPr>
          <p:spPr>
            <a:xfrm>
              <a:off x="8755639" y="4181605"/>
              <a:ext cx="2281463" cy="0"/>
            </a:xfrm>
            <a:prstGeom prst="line">
              <a:avLst/>
            </a:prstGeom>
            <a:ln w="57150">
              <a:solidFill>
                <a:srgbClr val="F5A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9DC9F1CB-E66C-4D09-BE2B-6A7E6CF9C332}"/>
                </a:ext>
              </a:extLst>
            </p:cNvPr>
            <p:cNvSpPr/>
            <p:nvPr/>
          </p:nvSpPr>
          <p:spPr>
            <a:xfrm>
              <a:off x="8139297" y="1985858"/>
              <a:ext cx="3472279" cy="3472279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51A35A5F-5960-431F-8F9C-7C3202DA2D82}"/>
                </a:ext>
              </a:extLst>
            </p:cNvPr>
            <p:cNvSpPr/>
            <p:nvPr/>
          </p:nvSpPr>
          <p:spPr>
            <a:xfrm>
              <a:off x="8280860" y="2149409"/>
              <a:ext cx="3176662" cy="3176662"/>
            </a:xfrm>
            <a:prstGeom prst="ellipse">
              <a:avLst/>
            </a:prstGeom>
            <a:noFill/>
            <a:ln w="28575"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625E9FC-E979-49DF-89C6-B10463D812EB}"/>
                </a:ext>
              </a:extLst>
            </p:cNvPr>
            <p:cNvSpPr txBox="1"/>
            <p:nvPr/>
          </p:nvSpPr>
          <p:spPr>
            <a:xfrm>
              <a:off x="8338178" y="2691063"/>
              <a:ext cx="3136265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500" dirty="0"/>
                <a:t>51% </a:t>
              </a:r>
            </a:p>
            <a:p>
              <a:pPr algn="ctr"/>
              <a:r>
                <a:rPr lang="es-CL" b="1" dirty="0"/>
                <a:t>de la desigualdad entre comunas está siendo explicada por estas dimensiones.</a:t>
              </a:r>
            </a:p>
          </p:txBody>
        </p:sp>
      </p:grp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30F5793F-F3A9-4181-89C0-530119970975}"/>
              </a:ext>
            </a:extLst>
          </p:cNvPr>
          <p:cNvSpPr txBox="1"/>
          <p:nvPr/>
        </p:nvSpPr>
        <p:spPr>
          <a:xfrm>
            <a:off x="915669" y="1475213"/>
            <a:ext cx="46614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/>
              <a:t>Brechas por dimensión ICVU</a:t>
            </a:r>
          </a:p>
        </p:txBody>
      </p:sp>
    </p:spTree>
    <p:extLst>
      <p:ext uri="{BB962C8B-B14F-4D97-AF65-F5344CB8AC3E}">
        <p14:creationId xmlns:p14="http://schemas.microsoft.com/office/powerpoint/2010/main" val="2168015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>
            <a:extLst>
              <a:ext uri="{FF2B5EF4-FFF2-40B4-BE49-F238E27FC236}">
                <a16:creationId xmlns:a16="http://schemas.microsoft.com/office/drawing/2014/main" id="{FA98263C-B6E4-4BD0-8DB1-D3E384A78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BADC5BA5-964F-4A2F-BD0D-FF173333B5C4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VARIABLES CLAVES 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EN LA IDENTIFICACIÓN DE DESIGUALDADES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5D5C882-AF34-4ACA-A991-18DC4DFB5102}"/>
              </a:ext>
            </a:extLst>
          </p:cNvPr>
          <p:cNvSpPr txBox="1"/>
          <p:nvPr/>
        </p:nvSpPr>
        <p:spPr>
          <a:xfrm>
            <a:off x="4275788" y="1697826"/>
            <a:ext cx="36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VIVIENDA Y ENTORNO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5989674-EE8E-4D6C-80A6-282B6360AA7B}"/>
              </a:ext>
            </a:extLst>
          </p:cNvPr>
          <p:cNvSpPr txBox="1"/>
          <p:nvPr/>
        </p:nvSpPr>
        <p:spPr>
          <a:xfrm>
            <a:off x="4699585" y="4682503"/>
            <a:ext cx="279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6 variables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6F61E31-FACD-4E3D-A716-99E76BFF80B0}"/>
              </a:ext>
            </a:extLst>
          </p:cNvPr>
          <p:cNvCxnSpPr>
            <a:cxnSpLocks/>
          </p:cNvCxnSpPr>
          <p:nvPr/>
        </p:nvCxnSpPr>
        <p:spPr>
          <a:xfrm flipH="1">
            <a:off x="1186832" y="3913786"/>
            <a:ext cx="9619553" cy="0"/>
          </a:xfrm>
          <a:prstGeom prst="line">
            <a:avLst/>
          </a:prstGeom>
          <a:ln w="19050">
            <a:solidFill>
              <a:srgbClr val="F5AF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23F3593-705B-4962-98E1-D707CAC542A1}"/>
              </a:ext>
            </a:extLst>
          </p:cNvPr>
          <p:cNvSpPr txBox="1"/>
          <p:nvPr/>
        </p:nvSpPr>
        <p:spPr>
          <a:xfrm>
            <a:off x="4428187" y="4206046"/>
            <a:ext cx="364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AMBIENTE DE NEGOCIOS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ADE242AF-1AE6-4353-99E6-20F41AED7628}"/>
              </a:ext>
            </a:extLst>
          </p:cNvPr>
          <p:cNvGrpSpPr/>
          <p:nvPr/>
        </p:nvGrpSpPr>
        <p:grpSpPr>
          <a:xfrm>
            <a:off x="3484310" y="1653575"/>
            <a:ext cx="754955" cy="754955"/>
            <a:chOff x="4622967" y="2077996"/>
            <a:chExt cx="754955" cy="754955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412EBF9E-75FE-44F4-A6C6-271CECA872ED}"/>
                </a:ext>
              </a:extLst>
            </p:cNvPr>
            <p:cNvGrpSpPr/>
            <p:nvPr/>
          </p:nvGrpSpPr>
          <p:grpSpPr>
            <a:xfrm>
              <a:off x="4622967" y="2077996"/>
              <a:ext cx="754955" cy="754955"/>
              <a:chOff x="2084381" y="1986953"/>
              <a:chExt cx="754955" cy="754955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5412BC9-8F93-4F65-92FA-54E39E897859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F5AF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37CE21F9-7B52-4465-8F68-E37EB2FFD423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F5A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EAF6278-CF37-46A6-BD06-5DCA71002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3" t="44209" r="76773" b="49757"/>
            <a:stretch/>
          </p:blipFill>
          <p:spPr>
            <a:xfrm>
              <a:off x="4801941" y="2229499"/>
              <a:ext cx="410132" cy="413475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47D49C8-C741-4DD5-B5B9-4334416C83B9}"/>
              </a:ext>
            </a:extLst>
          </p:cNvPr>
          <p:cNvGrpSpPr/>
          <p:nvPr/>
        </p:nvGrpSpPr>
        <p:grpSpPr>
          <a:xfrm>
            <a:off x="3484309" y="4099707"/>
            <a:ext cx="754955" cy="754955"/>
            <a:chOff x="6843677" y="4071485"/>
            <a:chExt cx="754955" cy="754955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6AD2AC27-13B2-4261-A248-1B53922CF501}"/>
                </a:ext>
              </a:extLst>
            </p:cNvPr>
            <p:cNvGrpSpPr/>
            <p:nvPr/>
          </p:nvGrpSpPr>
          <p:grpSpPr>
            <a:xfrm>
              <a:off x="6843677" y="4071485"/>
              <a:ext cx="754955" cy="754955"/>
              <a:chOff x="2939485" y="2011360"/>
              <a:chExt cx="754955" cy="754955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819E0E4E-08CF-4708-8108-647885477B84}"/>
                  </a:ext>
                </a:extLst>
              </p:cNvPr>
              <p:cNvSpPr/>
              <p:nvPr/>
            </p:nvSpPr>
            <p:spPr>
              <a:xfrm>
                <a:off x="2939485" y="2011360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EC6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1AD69285-418A-4F35-AB2D-D013570F4B64}"/>
                  </a:ext>
                </a:extLst>
              </p:cNvPr>
              <p:cNvSpPr/>
              <p:nvPr/>
            </p:nvSpPr>
            <p:spPr>
              <a:xfrm>
                <a:off x="3018400" y="2090275"/>
                <a:ext cx="597124" cy="597124"/>
              </a:xfrm>
              <a:prstGeom prst="ellipse">
                <a:avLst/>
              </a:prstGeom>
              <a:solidFill>
                <a:srgbClr val="EC6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D3536FF7-4D0A-4FA5-B0BD-83997849D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1" t="44124" r="39211" b="49546"/>
            <a:stretch/>
          </p:blipFill>
          <p:spPr>
            <a:xfrm>
              <a:off x="7019185" y="4220453"/>
              <a:ext cx="383860" cy="433855"/>
            </a:xfrm>
            <a:prstGeom prst="rect">
              <a:avLst/>
            </a:prstGeom>
          </p:spPr>
        </p:pic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CD529B1A-DD55-4FF5-90DB-0FAA0D2BFCD7}"/>
              </a:ext>
            </a:extLst>
          </p:cNvPr>
          <p:cNvGrpSpPr/>
          <p:nvPr/>
        </p:nvGrpSpPr>
        <p:grpSpPr>
          <a:xfrm>
            <a:off x="2791203" y="2698349"/>
            <a:ext cx="2141172" cy="908720"/>
            <a:chOff x="1780072" y="1973476"/>
            <a:chExt cx="2141172" cy="908720"/>
          </a:xfrm>
        </p:grpSpPr>
        <p:sp>
          <p:nvSpPr>
            <p:cNvPr id="48" name="Rectángulo 4">
              <a:extLst>
                <a:ext uri="{FF2B5EF4-FFF2-40B4-BE49-F238E27FC236}">
                  <a16:creationId xmlns:a16="http://schemas.microsoft.com/office/drawing/2014/main" id="{EC7D3192-D54E-4A90-B4ED-06BF9E5E7DCA}"/>
                </a:ext>
              </a:extLst>
            </p:cNvPr>
            <p:cNvSpPr/>
            <p:nvPr/>
          </p:nvSpPr>
          <p:spPr>
            <a:xfrm>
              <a:off x="1780072" y="1973476"/>
              <a:ext cx="2141172" cy="908720"/>
            </a:xfrm>
            <a:custGeom>
              <a:avLst/>
              <a:gdLst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14117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02758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107910 w 2141172"/>
                <a:gd name="connsiteY0" fmla="*/ 0 h 908720"/>
                <a:gd name="connsiteX1" fmla="*/ 2141172 w 2141172"/>
                <a:gd name="connsiteY1" fmla="*/ 5679 h 908720"/>
                <a:gd name="connsiteX2" fmla="*/ 2027582 w 2141172"/>
                <a:gd name="connsiteY2" fmla="*/ 908720 h 908720"/>
                <a:gd name="connsiteX3" fmla="*/ 0 w 2141172"/>
                <a:gd name="connsiteY3" fmla="*/ 908720 h 908720"/>
                <a:gd name="connsiteX4" fmla="*/ 107910 w 2141172"/>
                <a:gd name="connsiteY4" fmla="*/ 0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172" h="908720">
                  <a:moveTo>
                    <a:pt x="107910" y="0"/>
                  </a:moveTo>
                  <a:lnTo>
                    <a:pt x="2141172" y="5679"/>
                  </a:lnTo>
                  <a:lnTo>
                    <a:pt x="2027582" y="908720"/>
                  </a:lnTo>
                  <a:lnTo>
                    <a:pt x="0" y="908720"/>
                  </a:lnTo>
                  <a:lnTo>
                    <a:pt x="107910" y="0"/>
                  </a:lnTo>
                  <a:close/>
                </a:path>
              </a:pathLst>
            </a:custGeom>
            <a:solidFill>
              <a:srgbClr val="EC627E"/>
            </a:solidFill>
            <a:ln>
              <a:solidFill>
                <a:srgbClr val="EC6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247D3A1C-1048-48FF-BA58-404AE44DDA91}"/>
                </a:ext>
              </a:extLst>
            </p:cNvPr>
            <p:cNvSpPr txBox="1"/>
            <p:nvPr/>
          </p:nvSpPr>
          <p:spPr>
            <a:xfrm>
              <a:off x="2065011" y="2120059"/>
              <a:ext cx="157129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M</a:t>
              </a:r>
              <a:r>
                <a:rPr lang="es-ES" sz="1600" b="1" baseline="30000" dirty="0">
                  <a:solidFill>
                    <a:schemeClr val="bg1"/>
                  </a:solidFill>
                </a:rPr>
                <a:t>2</a:t>
              </a:r>
              <a:r>
                <a:rPr lang="es-CL" sz="1700" b="1" dirty="0">
                  <a:solidFill>
                    <a:schemeClr val="bg1"/>
                  </a:solidFill>
                </a:rPr>
                <a:t> Área verde mantenida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1FA0513-A175-44BD-BD2D-3E0F388927CC}"/>
              </a:ext>
            </a:extLst>
          </p:cNvPr>
          <p:cNvGrpSpPr/>
          <p:nvPr/>
        </p:nvGrpSpPr>
        <p:grpSpPr>
          <a:xfrm>
            <a:off x="5039456" y="2698349"/>
            <a:ext cx="2141172" cy="908720"/>
            <a:chOff x="4699585" y="1962630"/>
            <a:chExt cx="2141172" cy="908720"/>
          </a:xfrm>
        </p:grpSpPr>
        <p:sp>
          <p:nvSpPr>
            <p:cNvPr id="50" name="Rectángulo 4">
              <a:extLst>
                <a:ext uri="{FF2B5EF4-FFF2-40B4-BE49-F238E27FC236}">
                  <a16:creationId xmlns:a16="http://schemas.microsoft.com/office/drawing/2014/main" id="{46D78F3E-007B-4022-A5DA-B937A706F636}"/>
                </a:ext>
              </a:extLst>
            </p:cNvPr>
            <p:cNvSpPr/>
            <p:nvPr/>
          </p:nvSpPr>
          <p:spPr>
            <a:xfrm>
              <a:off x="4699585" y="1962630"/>
              <a:ext cx="2141172" cy="908720"/>
            </a:xfrm>
            <a:custGeom>
              <a:avLst/>
              <a:gdLst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14117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02758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107910 w 2141172"/>
                <a:gd name="connsiteY0" fmla="*/ 0 h 908720"/>
                <a:gd name="connsiteX1" fmla="*/ 2141172 w 2141172"/>
                <a:gd name="connsiteY1" fmla="*/ 5679 h 908720"/>
                <a:gd name="connsiteX2" fmla="*/ 2027582 w 2141172"/>
                <a:gd name="connsiteY2" fmla="*/ 908720 h 908720"/>
                <a:gd name="connsiteX3" fmla="*/ 0 w 2141172"/>
                <a:gd name="connsiteY3" fmla="*/ 908720 h 908720"/>
                <a:gd name="connsiteX4" fmla="*/ 107910 w 2141172"/>
                <a:gd name="connsiteY4" fmla="*/ 0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172" h="908720">
                  <a:moveTo>
                    <a:pt x="107910" y="0"/>
                  </a:moveTo>
                  <a:lnTo>
                    <a:pt x="2141172" y="5679"/>
                  </a:lnTo>
                  <a:lnTo>
                    <a:pt x="2027582" y="908720"/>
                  </a:lnTo>
                  <a:lnTo>
                    <a:pt x="0" y="908720"/>
                  </a:lnTo>
                  <a:lnTo>
                    <a:pt x="107910" y="0"/>
                  </a:lnTo>
                  <a:close/>
                </a:path>
              </a:pathLst>
            </a:custGeom>
            <a:solidFill>
              <a:srgbClr val="F5AF2E"/>
            </a:solidFill>
            <a:ln>
              <a:solidFill>
                <a:srgbClr val="F5AF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425B7064-88F7-43A9-AE8A-2CA2C40B802A}"/>
                </a:ext>
              </a:extLst>
            </p:cNvPr>
            <p:cNvSpPr txBox="1"/>
            <p:nvPr/>
          </p:nvSpPr>
          <p:spPr>
            <a:xfrm>
              <a:off x="4984524" y="2109213"/>
              <a:ext cx="157129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700" b="1" dirty="0">
                  <a:solidFill>
                    <a:schemeClr val="bg1"/>
                  </a:solidFill>
                </a:rPr>
                <a:t>% Vivienda con hacinamiento </a:t>
              </a: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1D3B8E2-5954-4155-B50B-ABB834A0472F}"/>
              </a:ext>
            </a:extLst>
          </p:cNvPr>
          <p:cNvGrpSpPr/>
          <p:nvPr/>
        </p:nvGrpSpPr>
        <p:grpSpPr>
          <a:xfrm>
            <a:off x="7230322" y="2672500"/>
            <a:ext cx="2141172" cy="908720"/>
            <a:chOff x="8298840" y="1994413"/>
            <a:chExt cx="2141172" cy="908720"/>
          </a:xfrm>
        </p:grpSpPr>
        <p:sp>
          <p:nvSpPr>
            <p:cNvPr id="52" name="Rectángulo 4">
              <a:extLst>
                <a:ext uri="{FF2B5EF4-FFF2-40B4-BE49-F238E27FC236}">
                  <a16:creationId xmlns:a16="http://schemas.microsoft.com/office/drawing/2014/main" id="{577E2FBB-5468-44DB-AA80-812CED1FD7E5}"/>
                </a:ext>
              </a:extLst>
            </p:cNvPr>
            <p:cNvSpPr/>
            <p:nvPr/>
          </p:nvSpPr>
          <p:spPr>
            <a:xfrm>
              <a:off x="8298840" y="1994413"/>
              <a:ext cx="2141172" cy="908720"/>
            </a:xfrm>
            <a:custGeom>
              <a:avLst/>
              <a:gdLst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14117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02758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107910 w 2141172"/>
                <a:gd name="connsiteY0" fmla="*/ 0 h 908720"/>
                <a:gd name="connsiteX1" fmla="*/ 2141172 w 2141172"/>
                <a:gd name="connsiteY1" fmla="*/ 5679 h 908720"/>
                <a:gd name="connsiteX2" fmla="*/ 2027582 w 2141172"/>
                <a:gd name="connsiteY2" fmla="*/ 908720 h 908720"/>
                <a:gd name="connsiteX3" fmla="*/ 0 w 2141172"/>
                <a:gd name="connsiteY3" fmla="*/ 908720 h 908720"/>
                <a:gd name="connsiteX4" fmla="*/ 107910 w 2141172"/>
                <a:gd name="connsiteY4" fmla="*/ 0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172" h="908720">
                  <a:moveTo>
                    <a:pt x="107910" y="0"/>
                  </a:moveTo>
                  <a:lnTo>
                    <a:pt x="2141172" y="5679"/>
                  </a:lnTo>
                  <a:lnTo>
                    <a:pt x="2027582" y="908720"/>
                  </a:lnTo>
                  <a:lnTo>
                    <a:pt x="0" y="908720"/>
                  </a:lnTo>
                  <a:lnTo>
                    <a:pt x="107910" y="0"/>
                  </a:lnTo>
                  <a:close/>
                </a:path>
              </a:pathLst>
            </a:custGeom>
            <a:solidFill>
              <a:srgbClr val="5896C3"/>
            </a:solidFill>
            <a:ln>
              <a:solidFill>
                <a:srgbClr val="589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1CEA649-DCEB-46CC-A31F-5925A5E0E260}"/>
                </a:ext>
              </a:extLst>
            </p:cNvPr>
            <p:cNvSpPr txBox="1"/>
            <p:nvPr/>
          </p:nvSpPr>
          <p:spPr>
            <a:xfrm>
              <a:off x="8583779" y="2021728"/>
              <a:ext cx="157129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700" b="1" dirty="0">
                  <a:solidFill>
                    <a:schemeClr val="bg1"/>
                  </a:solidFill>
                </a:rPr>
                <a:t>% Predios exentos de contribuciones</a:t>
              </a:r>
            </a:p>
          </p:txBody>
        </p: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A62A82A-9451-40F7-966B-3859776E7949}"/>
              </a:ext>
            </a:extLst>
          </p:cNvPr>
          <p:cNvSpPr txBox="1"/>
          <p:nvPr/>
        </p:nvSpPr>
        <p:spPr>
          <a:xfrm>
            <a:off x="4851985" y="2286073"/>
            <a:ext cx="279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7 variables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F453A664-D9DF-4C81-A919-B421B620EEF6}"/>
              </a:ext>
            </a:extLst>
          </p:cNvPr>
          <p:cNvGrpSpPr/>
          <p:nvPr/>
        </p:nvGrpSpPr>
        <p:grpSpPr>
          <a:xfrm>
            <a:off x="5025414" y="5151347"/>
            <a:ext cx="2141172" cy="908884"/>
            <a:chOff x="4699585" y="1962630"/>
            <a:chExt cx="2141172" cy="908884"/>
          </a:xfrm>
        </p:grpSpPr>
        <p:sp>
          <p:nvSpPr>
            <p:cNvPr id="61" name="Rectángulo 4">
              <a:extLst>
                <a:ext uri="{FF2B5EF4-FFF2-40B4-BE49-F238E27FC236}">
                  <a16:creationId xmlns:a16="http://schemas.microsoft.com/office/drawing/2014/main" id="{E1E27CB3-0760-44F2-9124-2612DC9F84F2}"/>
                </a:ext>
              </a:extLst>
            </p:cNvPr>
            <p:cNvSpPr/>
            <p:nvPr/>
          </p:nvSpPr>
          <p:spPr>
            <a:xfrm>
              <a:off x="4699585" y="1962630"/>
              <a:ext cx="2141172" cy="908720"/>
            </a:xfrm>
            <a:custGeom>
              <a:avLst/>
              <a:gdLst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14117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0 w 2141172"/>
                <a:gd name="connsiteY0" fmla="*/ 0 h 903041"/>
                <a:gd name="connsiteX1" fmla="*/ 2141172 w 2141172"/>
                <a:gd name="connsiteY1" fmla="*/ 0 h 903041"/>
                <a:gd name="connsiteX2" fmla="*/ 2027582 w 2141172"/>
                <a:gd name="connsiteY2" fmla="*/ 903041 h 903041"/>
                <a:gd name="connsiteX3" fmla="*/ 0 w 2141172"/>
                <a:gd name="connsiteY3" fmla="*/ 903041 h 903041"/>
                <a:gd name="connsiteX4" fmla="*/ 0 w 2141172"/>
                <a:gd name="connsiteY4" fmla="*/ 0 h 903041"/>
                <a:gd name="connsiteX0" fmla="*/ 107910 w 2141172"/>
                <a:gd name="connsiteY0" fmla="*/ 0 h 908720"/>
                <a:gd name="connsiteX1" fmla="*/ 2141172 w 2141172"/>
                <a:gd name="connsiteY1" fmla="*/ 5679 h 908720"/>
                <a:gd name="connsiteX2" fmla="*/ 2027582 w 2141172"/>
                <a:gd name="connsiteY2" fmla="*/ 908720 h 908720"/>
                <a:gd name="connsiteX3" fmla="*/ 0 w 2141172"/>
                <a:gd name="connsiteY3" fmla="*/ 908720 h 908720"/>
                <a:gd name="connsiteX4" fmla="*/ 107910 w 2141172"/>
                <a:gd name="connsiteY4" fmla="*/ 0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172" h="908720">
                  <a:moveTo>
                    <a:pt x="107910" y="0"/>
                  </a:moveTo>
                  <a:lnTo>
                    <a:pt x="2141172" y="5679"/>
                  </a:lnTo>
                  <a:lnTo>
                    <a:pt x="2027582" y="908720"/>
                  </a:lnTo>
                  <a:lnTo>
                    <a:pt x="0" y="908720"/>
                  </a:lnTo>
                  <a:lnTo>
                    <a:pt x="107910" y="0"/>
                  </a:lnTo>
                  <a:close/>
                </a:path>
              </a:pathLst>
            </a:custGeom>
            <a:solidFill>
              <a:srgbClr val="2F668B"/>
            </a:solidFill>
            <a:ln>
              <a:solidFill>
                <a:srgbClr val="2F66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9398D7DC-E47D-46A4-A5CA-A0DC4525B023}"/>
                </a:ext>
              </a:extLst>
            </p:cNvPr>
            <p:cNvSpPr txBox="1"/>
            <p:nvPr/>
          </p:nvSpPr>
          <p:spPr>
            <a:xfrm>
              <a:off x="4893003" y="1994351"/>
              <a:ext cx="177624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700" b="1" dirty="0">
                  <a:solidFill>
                    <a:schemeClr val="bg1"/>
                  </a:solidFill>
                </a:rPr>
                <a:t>% Dependencia Fondo Común Municipal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684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4E308D1E-9EDE-4992-B7FB-49C6615E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81262B-E456-4E69-B61D-297970988917}"/>
              </a:ext>
            </a:extLst>
          </p:cNvPr>
          <p:cNvSpPr txBox="1"/>
          <p:nvPr/>
        </p:nvSpPr>
        <p:spPr>
          <a:xfrm>
            <a:off x="2028497" y="1949369"/>
            <a:ext cx="84476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dirty="0"/>
              <a:t>POLÍTICAS DE VIVIENDA Y ENTORNO URBANO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65A194-B257-4DD8-A826-60A9C9F8351B}"/>
              </a:ext>
            </a:extLst>
          </p:cNvPr>
          <p:cNvSpPr txBox="1"/>
          <p:nvPr/>
        </p:nvSpPr>
        <p:spPr>
          <a:xfrm>
            <a:off x="1673828" y="4034548"/>
            <a:ext cx="8802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500" b="1" dirty="0"/>
              <a:t>POLÍTICAS DE FINANCIAMIENTO MUNICIPAL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5734A45-0496-4249-A22F-1E1B3833F67B}"/>
              </a:ext>
            </a:extLst>
          </p:cNvPr>
          <p:cNvGrpSpPr/>
          <p:nvPr/>
        </p:nvGrpSpPr>
        <p:grpSpPr>
          <a:xfrm>
            <a:off x="1530898" y="2033451"/>
            <a:ext cx="742950" cy="600865"/>
            <a:chOff x="567138" y="5332626"/>
            <a:chExt cx="742950" cy="60086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FFA686E-47C5-4597-A177-D1D7E67F6645}"/>
                </a:ext>
              </a:extLst>
            </p:cNvPr>
            <p:cNvSpPr txBox="1"/>
            <p:nvPr/>
          </p:nvSpPr>
          <p:spPr>
            <a:xfrm>
              <a:off x="567138" y="5332626"/>
              <a:ext cx="74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3200" b="1" dirty="0">
                  <a:solidFill>
                    <a:srgbClr val="8F8F8F"/>
                  </a:solidFill>
                </a:rPr>
                <a:t>1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BCE8E71-3EB0-49B5-81CC-3CFC83B3FE35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/>
            </a:p>
          </p:txBody>
        </p:sp>
      </p:grp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7D5C442-AB3D-4B08-B17F-7ECED3C4046B}"/>
              </a:ext>
            </a:extLst>
          </p:cNvPr>
          <p:cNvCxnSpPr>
            <a:cxnSpLocks/>
          </p:cNvCxnSpPr>
          <p:nvPr/>
        </p:nvCxnSpPr>
        <p:spPr>
          <a:xfrm flipH="1">
            <a:off x="1235075" y="3396950"/>
            <a:ext cx="9619553" cy="0"/>
          </a:xfrm>
          <a:prstGeom prst="line">
            <a:avLst/>
          </a:prstGeom>
          <a:ln w="19050">
            <a:solidFill>
              <a:srgbClr val="5896C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432CF6E-FFB1-48C9-8DD4-78EBAA4678C5}"/>
              </a:ext>
            </a:extLst>
          </p:cNvPr>
          <p:cNvGrpSpPr/>
          <p:nvPr/>
        </p:nvGrpSpPr>
        <p:grpSpPr>
          <a:xfrm>
            <a:off x="1530898" y="4137990"/>
            <a:ext cx="742950" cy="600865"/>
            <a:chOff x="567138" y="5332626"/>
            <a:chExt cx="742950" cy="60086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2FAFE20-9644-42E1-ACBC-1EA4721A04CE}"/>
                </a:ext>
              </a:extLst>
            </p:cNvPr>
            <p:cNvSpPr txBox="1"/>
            <p:nvPr/>
          </p:nvSpPr>
          <p:spPr>
            <a:xfrm>
              <a:off x="567138" y="5332626"/>
              <a:ext cx="74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3200" b="1" dirty="0">
                  <a:solidFill>
                    <a:srgbClr val="8F8F8F"/>
                  </a:solidFill>
                </a:rPr>
                <a:t>2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114BC40-AE2A-40F5-9215-5A56DA0EF6D4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08DB4C-5048-4BB5-B38A-8197A12ABB7D}"/>
              </a:ext>
            </a:extLst>
          </p:cNvPr>
          <p:cNvSpPr txBox="1"/>
          <p:nvPr/>
        </p:nvSpPr>
        <p:spPr>
          <a:xfrm>
            <a:off x="3804746" y="2337854"/>
            <a:ext cx="543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</a:t>
            </a:r>
            <a:r>
              <a:rPr lang="es-ES" sz="1600" baseline="30000" dirty="0"/>
              <a:t>2</a:t>
            </a:r>
            <a:r>
              <a:rPr lang="es-ES" sz="1600" dirty="0"/>
              <a:t> de áreas verdes con mantenimiento por habitante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Porcentaje de viviendas con hacinamiento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L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30F9A4-9334-437E-BC90-715263F7EAF6}"/>
              </a:ext>
            </a:extLst>
          </p:cNvPr>
          <p:cNvSpPr txBox="1"/>
          <p:nvPr/>
        </p:nvSpPr>
        <p:spPr>
          <a:xfrm>
            <a:off x="3804745" y="4430377"/>
            <a:ext cx="521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Porcentaje de predios exentos al pago de contribuciones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Porcentaje de dependencia del Fondo Común Municipal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82627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D00BB3-FEE0-4661-8411-0C9299FC4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" y="524774"/>
            <a:ext cx="11613932" cy="58248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86AB3C-5256-4BAD-8402-3689CE0DCF65}"/>
              </a:ext>
            </a:extLst>
          </p:cNvPr>
          <p:cNvSpPr txBox="1"/>
          <p:nvPr/>
        </p:nvSpPr>
        <p:spPr>
          <a:xfrm>
            <a:off x="4604662" y="3501570"/>
            <a:ext cx="725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POLÍTICAS DE VIVIENDA Y ENTORNO URBANO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3976566-AAD3-498B-8ED9-02A374B18C0C}"/>
              </a:ext>
            </a:extLst>
          </p:cNvPr>
          <p:cNvGrpSpPr/>
          <p:nvPr/>
        </p:nvGrpSpPr>
        <p:grpSpPr>
          <a:xfrm>
            <a:off x="3861712" y="3429000"/>
            <a:ext cx="742950" cy="600865"/>
            <a:chOff x="567138" y="5332626"/>
            <a:chExt cx="742950" cy="60086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C16BFB7-3065-41DE-A211-6E26CEBEBD90}"/>
                </a:ext>
              </a:extLst>
            </p:cNvPr>
            <p:cNvSpPr txBox="1"/>
            <p:nvPr/>
          </p:nvSpPr>
          <p:spPr>
            <a:xfrm>
              <a:off x="567138" y="5332626"/>
              <a:ext cx="74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3200" b="1" dirty="0"/>
                <a:t>1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D5DC54E-40BE-4B10-9733-9687183283F7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811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1B040E-46CF-49FF-9F97-F53A16C6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4C0E22F-7D30-4398-8A21-7AA690F46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896957"/>
              </p:ext>
            </p:extLst>
          </p:nvPr>
        </p:nvGraphicFramePr>
        <p:xfrm>
          <a:off x="915669" y="1674621"/>
          <a:ext cx="10229193" cy="474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CF1A5FD-A1D5-4885-8652-F45C736CF1B1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2F668B"/>
                </a:solidFill>
                <a:latin typeface="Arial Nova" panose="020B0504020202020204" pitchFamily="34" charset="0"/>
              </a:rPr>
              <a:t>ÁREA VERDE MANTENIDA</a:t>
            </a:r>
          </a:p>
          <a:p>
            <a:r>
              <a:rPr lang="es-CL" sz="1900" dirty="0">
                <a:solidFill>
                  <a:srgbClr val="2F668B"/>
                </a:solidFill>
                <a:latin typeface="Arial Nova" panose="020B0504020202020204" pitchFamily="34" charset="0"/>
              </a:rPr>
              <a:t>M2 POR HABITANTE VS ICVU 2020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55A139-0504-497C-BD01-0EF71B6F4C44}"/>
              </a:ext>
            </a:extLst>
          </p:cNvPr>
          <p:cNvSpPr txBox="1"/>
          <p:nvPr/>
        </p:nvSpPr>
        <p:spPr>
          <a:xfrm>
            <a:off x="9088936" y="2601202"/>
            <a:ext cx="20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highlight>
                  <a:srgbClr val="808080"/>
                </a:highlight>
              </a:rPr>
              <a:t>COEF. CORR. 0,50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1479BA-445F-4AFE-9EEC-1BBCA219E33E}"/>
              </a:ext>
            </a:extLst>
          </p:cNvPr>
          <p:cNvSpPr/>
          <p:nvPr/>
        </p:nvSpPr>
        <p:spPr>
          <a:xfrm>
            <a:off x="6258757" y="6054729"/>
            <a:ext cx="3923929" cy="29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80F520-1694-4385-9F1D-D24F7AF4C8B6}"/>
              </a:ext>
            </a:extLst>
          </p:cNvPr>
          <p:cNvSpPr txBox="1"/>
          <p:nvPr/>
        </p:nvSpPr>
        <p:spPr>
          <a:xfrm>
            <a:off x="7509991" y="6066486"/>
            <a:ext cx="2055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Promedio m</a:t>
            </a:r>
            <a:r>
              <a:rPr lang="es-CL" sz="1100" baseline="30000" dirty="0"/>
              <a:t>2</a:t>
            </a:r>
            <a:r>
              <a:rPr lang="es-CL" sz="1100" dirty="0"/>
              <a:t>/hab. 2011-2020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C9E2538-7A16-4CC3-9C42-10144C873E00}"/>
              </a:ext>
            </a:extLst>
          </p:cNvPr>
          <p:cNvCxnSpPr/>
          <p:nvPr/>
        </p:nvCxnSpPr>
        <p:spPr>
          <a:xfrm>
            <a:off x="7254493" y="6194413"/>
            <a:ext cx="3004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C154781-03C5-479A-9F22-D53D1440E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t="5042" b="88100"/>
          <a:stretch/>
        </p:blipFill>
        <p:spPr>
          <a:xfrm>
            <a:off x="2327950" y="5928432"/>
            <a:ext cx="5484585" cy="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6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37B68-AB4B-44DD-B365-601606BC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F1A5FD-A1D5-4885-8652-F45C736CF1B1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HACINAMIENTO</a:t>
            </a:r>
          </a:p>
          <a:p>
            <a:r>
              <a:rPr lang="es-CL" sz="1900" dirty="0">
                <a:solidFill>
                  <a:srgbClr val="5896C3"/>
                </a:solidFill>
                <a:latin typeface="Arial Nova" panose="020B0504020202020204" pitchFamily="34" charset="0"/>
              </a:rPr>
              <a:t>% HOGARES HACINADOS VS ICVU 2020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5A2D172-25A0-4234-B0D8-ADF42DBC9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72889"/>
              </p:ext>
            </p:extLst>
          </p:nvPr>
        </p:nvGraphicFramePr>
        <p:xfrm>
          <a:off x="971599" y="1552074"/>
          <a:ext cx="10173263" cy="481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DD027-C648-4471-8425-FBA6FDCD44AA}"/>
              </a:ext>
            </a:extLst>
          </p:cNvPr>
          <p:cNvSpPr txBox="1"/>
          <p:nvPr/>
        </p:nvSpPr>
        <p:spPr>
          <a:xfrm>
            <a:off x="8263895" y="1817188"/>
            <a:ext cx="20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highlight>
                  <a:srgbClr val="808080"/>
                </a:highlight>
              </a:rPr>
              <a:t>COEF. CORR. -0,60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3BE4AC-CC39-44FE-9FC2-634CA629C990}"/>
              </a:ext>
            </a:extLst>
          </p:cNvPr>
          <p:cNvSpPr/>
          <p:nvPr/>
        </p:nvSpPr>
        <p:spPr>
          <a:xfrm>
            <a:off x="6258757" y="6054729"/>
            <a:ext cx="3923929" cy="29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F05E47-B268-4BA2-AFAA-99526A65C6D6}"/>
              </a:ext>
            </a:extLst>
          </p:cNvPr>
          <p:cNvSpPr txBox="1"/>
          <p:nvPr/>
        </p:nvSpPr>
        <p:spPr>
          <a:xfrm>
            <a:off x="7509991" y="6066486"/>
            <a:ext cx="2809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Promedio % hogares hac. 2009-2017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85B3AAD-1C85-4438-8794-793B648766A7}"/>
              </a:ext>
            </a:extLst>
          </p:cNvPr>
          <p:cNvCxnSpPr/>
          <p:nvPr/>
        </p:nvCxnSpPr>
        <p:spPr>
          <a:xfrm>
            <a:off x="7254493" y="6194413"/>
            <a:ext cx="3004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3175767E-D82C-4F31-9D04-FB0372EC9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t="5042" b="88100"/>
          <a:stretch/>
        </p:blipFill>
        <p:spPr>
          <a:xfrm>
            <a:off x="2327950" y="5928432"/>
            <a:ext cx="5484585" cy="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BD3A0BE-ED0C-4955-A8EE-A25A753D7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EF31D9-F81D-4BF2-987B-CD1E9773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5" b="44384"/>
          <a:stretch/>
        </p:blipFill>
        <p:spPr>
          <a:xfrm>
            <a:off x="-5658" y="2410754"/>
            <a:ext cx="12192000" cy="1191329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C6C586EF-0877-473C-A95B-E20243FA864A}"/>
              </a:ext>
            </a:extLst>
          </p:cNvPr>
          <p:cNvGrpSpPr/>
          <p:nvPr/>
        </p:nvGrpSpPr>
        <p:grpSpPr>
          <a:xfrm>
            <a:off x="567138" y="5046282"/>
            <a:ext cx="742950" cy="592924"/>
            <a:chOff x="567138" y="5340567"/>
            <a:chExt cx="742950" cy="592924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5C827FD-99B4-4FCA-AD80-A583DB6D42FC}"/>
                </a:ext>
              </a:extLst>
            </p:cNvPr>
            <p:cNvSpPr txBox="1"/>
            <p:nvPr/>
          </p:nvSpPr>
          <p:spPr>
            <a:xfrm>
              <a:off x="567138" y="5406196"/>
              <a:ext cx="742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2400" dirty="0">
                  <a:solidFill>
                    <a:srgbClr val="8F8F8F"/>
                  </a:solidFill>
                </a:rPr>
                <a:t>3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433DC0D-A2F9-4E86-9A77-8F57B67E3C35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2CED601-E666-474C-9FDB-B79021E628D1}"/>
              </a:ext>
            </a:extLst>
          </p:cNvPr>
          <p:cNvSpPr txBox="1"/>
          <p:nvPr/>
        </p:nvSpPr>
        <p:spPr>
          <a:xfrm>
            <a:off x="5082333" y="663803"/>
            <a:ext cx="202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VARIABLES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FEBAFB-F5A3-48FE-A70B-108995C4E34F}"/>
              </a:ext>
            </a:extLst>
          </p:cNvPr>
          <p:cNvSpPr txBox="1"/>
          <p:nvPr/>
        </p:nvSpPr>
        <p:spPr>
          <a:xfrm>
            <a:off x="1370689" y="1277563"/>
            <a:ext cx="10206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30 - 40 variables por año / levantamiento de fuentes públicas oficiales</a:t>
            </a: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57ED4A59-65DD-4AE7-B4FC-9C82EC1D7679}"/>
              </a:ext>
            </a:extLst>
          </p:cNvPr>
          <p:cNvSpPr/>
          <p:nvPr/>
        </p:nvSpPr>
        <p:spPr>
          <a:xfrm>
            <a:off x="1747266" y="5474004"/>
            <a:ext cx="2285972" cy="78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71B194F-FAB7-4A46-8D4B-5AAA8280DC15}"/>
              </a:ext>
            </a:extLst>
          </p:cNvPr>
          <p:cNvSpPr txBox="1"/>
          <p:nvPr/>
        </p:nvSpPr>
        <p:spPr>
          <a:xfrm>
            <a:off x="1831351" y="3506778"/>
            <a:ext cx="1571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19,9%</a:t>
            </a:r>
          </a:p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Vivienda y Entorno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7CB3BF-D866-4B6A-A3AC-A1E0F99C2A29}"/>
              </a:ext>
            </a:extLst>
          </p:cNvPr>
          <p:cNvSpPr txBox="1"/>
          <p:nvPr/>
        </p:nvSpPr>
        <p:spPr>
          <a:xfrm>
            <a:off x="3261113" y="3505822"/>
            <a:ext cx="17574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18,1%</a:t>
            </a:r>
          </a:p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Salud y Medio Ambiente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712B78-5AA3-4990-9B15-6A34FC2BE446}"/>
              </a:ext>
            </a:extLst>
          </p:cNvPr>
          <p:cNvSpPr txBox="1"/>
          <p:nvPr/>
        </p:nvSpPr>
        <p:spPr>
          <a:xfrm>
            <a:off x="4903842" y="3515158"/>
            <a:ext cx="1660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14,5%</a:t>
            </a:r>
          </a:p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Condiciones Socio culturales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3F93448-3E4D-4A11-91B5-C1CCF7BE78D7}"/>
              </a:ext>
            </a:extLst>
          </p:cNvPr>
          <p:cNvSpPr txBox="1"/>
          <p:nvPr/>
        </p:nvSpPr>
        <p:spPr>
          <a:xfrm>
            <a:off x="6442532" y="3514520"/>
            <a:ext cx="1660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11,5%</a:t>
            </a:r>
          </a:p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Ambientes de Negocios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635C7C-9454-4B29-8713-EAC694EB1B12}"/>
              </a:ext>
            </a:extLst>
          </p:cNvPr>
          <p:cNvSpPr txBox="1"/>
          <p:nvPr/>
        </p:nvSpPr>
        <p:spPr>
          <a:xfrm>
            <a:off x="7987494" y="3511859"/>
            <a:ext cx="1571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16,7%</a:t>
            </a:r>
          </a:p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Condiciones Laborales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E5287E2-321F-44F7-8E1B-5C37EF68ED28}"/>
              </a:ext>
            </a:extLst>
          </p:cNvPr>
          <p:cNvSpPr txBox="1"/>
          <p:nvPr/>
        </p:nvSpPr>
        <p:spPr>
          <a:xfrm>
            <a:off x="9543533" y="3520876"/>
            <a:ext cx="1571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19,3%</a:t>
            </a:r>
          </a:p>
          <a:p>
            <a:pPr algn="ctr"/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Conectividad y Movilidad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AD16C6D-2F40-4333-B258-07F040044BA6}"/>
              </a:ext>
            </a:extLst>
          </p:cNvPr>
          <p:cNvSpPr txBox="1"/>
          <p:nvPr/>
        </p:nvSpPr>
        <p:spPr>
          <a:xfrm>
            <a:off x="4989081" y="2129723"/>
            <a:ext cx="221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DIMENSIONES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AA7F4E9-40EC-424F-9E48-26CB96134C10}"/>
              </a:ext>
            </a:extLst>
          </p:cNvPr>
          <p:cNvSpPr txBox="1"/>
          <p:nvPr/>
        </p:nvSpPr>
        <p:spPr>
          <a:xfrm>
            <a:off x="3823467" y="4807953"/>
            <a:ext cx="454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ÍNDICE CALIDAD DE VIDA URBANA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A1988122-3157-4C33-88AE-8E404DF801A5}"/>
              </a:ext>
            </a:extLst>
          </p:cNvPr>
          <p:cNvSpPr/>
          <p:nvPr/>
        </p:nvSpPr>
        <p:spPr>
          <a:xfrm>
            <a:off x="4055696" y="5458354"/>
            <a:ext cx="2285972" cy="80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MEDIO ALTO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3F0F966F-3615-497F-9D4B-4F503F516A4E}"/>
              </a:ext>
            </a:extLst>
          </p:cNvPr>
          <p:cNvSpPr/>
          <p:nvPr/>
        </p:nvSpPr>
        <p:spPr>
          <a:xfrm>
            <a:off x="6364124" y="5533788"/>
            <a:ext cx="2285972" cy="6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MEDIO BAJO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99F00F99-9E81-495C-94A9-ED69FB4C0E39}"/>
              </a:ext>
            </a:extLst>
          </p:cNvPr>
          <p:cNvSpPr/>
          <p:nvPr/>
        </p:nvSpPr>
        <p:spPr>
          <a:xfrm>
            <a:off x="8609494" y="5535462"/>
            <a:ext cx="2285972" cy="6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NIVEL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BAJO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E903F0E-099C-4542-A8A9-A753ED075D77}"/>
              </a:ext>
            </a:extLst>
          </p:cNvPr>
          <p:cNvCxnSpPr>
            <a:cxnSpLocks/>
          </p:cNvCxnSpPr>
          <p:nvPr/>
        </p:nvCxnSpPr>
        <p:spPr>
          <a:xfrm flipH="1">
            <a:off x="1555531" y="2016899"/>
            <a:ext cx="9559296" cy="0"/>
          </a:xfrm>
          <a:prstGeom prst="line">
            <a:avLst/>
          </a:prstGeom>
          <a:ln w="19050">
            <a:solidFill>
              <a:srgbClr val="F5AF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2426918-E036-4525-B435-47A0FE83D5DC}"/>
              </a:ext>
            </a:extLst>
          </p:cNvPr>
          <p:cNvCxnSpPr>
            <a:cxnSpLocks/>
          </p:cNvCxnSpPr>
          <p:nvPr/>
        </p:nvCxnSpPr>
        <p:spPr>
          <a:xfrm flipH="1">
            <a:off x="1555530" y="4628717"/>
            <a:ext cx="9559296" cy="0"/>
          </a:xfrm>
          <a:prstGeom prst="line">
            <a:avLst/>
          </a:prstGeom>
          <a:ln w="19050">
            <a:solidFill>
              <a:srgbClr val="F5AF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o 51">
            <a:extLst>
              <a:ext uri="{FF2B5EF4-FFF2-40B4-BE49-F238E27FC236}">
                <a16:creationId xmlns:a16="http://schemas.microsoft.com/office/drawing/2014/main" id="{11EC2983-BCE9-4C38-815B-77E928AC649E}"/>
              </a:ext>
            </a:extLst>
          </p:cNvPr>
          <p:cNvGrpSpPr/>
          <p:nvPr/>
        </p:nvGrpSpPr>
        <p:grpSpPr>
          <a:xfrm>
            <a:off x="567138" y="2919639"/>
            <a:ext cx="742950" cy="592924"/>
            <a:chOff x="567138" y="5340567"/>
            <a:chExt cx="742950" cy="592924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4DFF2711-B3F0-4951-90D5-21F17BF9CDAD}"/>
                </a:ext>
              </a:extLst>
            </p:cNvPr>
            <p:cNvSpPr txBox="1"/>
            <p:nvPr/>
          </p:nvSpPr>
          <p:spPr>
            <a:xfrm>
              <a:off x="567138" y="5406196"/>
              <a:ext cx="742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2400" dirty="0">
                  <a:solidFill>
                    <a:srgbClr val="8F8F8F"/>
                  </a:solidFill>
                </a:rPr>
                <a:t>2</a:t>
              </a: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4EF2585C-E177-484F-836D-2DCF103C6102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E11CE673-9A1A-4157-8860-EC841A77A92D}"/>
              </a:ext>
            </a:extLst>
          </p:cNvPr>
          <p:cNvGrpSpPr/>
          <p:nvPr/>
        </p:nvGrpSpPr>
        <p:grpSpPr>
          <a:xfrm>
            <a:off x="581993" y="992618"/>
            <a:ext cx="742950" cy="592924"/>
            <a:chOff x="567138" y="5340567"/>
            <a:chExt cx="742950" cy="592924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8F7FF43B-D5C3-44A4-9489-F90C6487E979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/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60AFD20C-3E2E-414E-BF7A-E60EAA470B8A}"/>
                </a:ext>
              </a:extLst>
            </p:cNvPr>
            <p:cNvSpPr txBox="1"/>
            <p:nvPr/>
          </p:nvSpPr>
          <p:spPr>
            <a:xfrm>
              <a:off x="567138" y="5406196"/>
              <a:ext cx="742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2400" dirty="0">
                  <a:solidFill>
                    <a:srgbClr val="8F8F8F"/>
                  </a:solidFill>
                </a:rPr>
                <a:t>1</a:t>
              </a:r>
            </a:p>
          </p:txBody>
        </p:sp>
      </p:grp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63766E0-2653-4819-B12E-1BF3F745F54C}"/>
              </a:ext>
            </a:extLst>
          </p:cNvPr>
          <p:cNvCxnSpPr>
            <a:cxnSpLocks/>
          </p:cNvCxnSpPr>
          <p:nvPr/>
        </p:nvCxnSpPr>
        <p:spPr>
          <a:xfrm>
            <a:off x="2397520" y="6257077"/>
            <a:ext cx="888204" cy="0"/>
          </a:xfrm>
          <a:prstGeom prst="line">
            <a:avLst/>
          </a:prstGeom>
          <a:ln w="76200">
            <a:solidFill>
              <a:srgbClr val="0A7E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7B047C78-1C60-4CC5-B0E3-B998487A77FF}"/>
              </a:ext>
            </a:extLst>
          </p:cNvPr>
          <p:cNvCxnSpPr>
            <a:cxnSpLocks/>
          </p:cNvCxnSpPr>
          <p:nvPr/>
        </p:nvCxnSpPr>
        <p:spPr>
          <a:xfrm>
            <a:off x="4736069" y="6257077"/>
            <a:ext cx="888204" cy="0"/>
          </a:xfrm>
          <a:prstGeom prst="line">
            <a:avLst/>
          </a:prstGeom>
          <a:ln w="76200">
            <a:solidFill>
              <a:srgbClr val="82AF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C5A6C67B-9923-428F-922A-CE3C556DD44B}"/>
              </a:ext>
            </a:extLst>
          </p:cNvPr>
          <p:cNvCxnSpPr>
            <a:cxnSpLocks/>
          </p:cNvCxnSpPr>
          <p:nvPr/>
        </p:nvCxnSpPr>
        <p:spPr>
          <a:xfrm>
            <a:off x="7048347" y="6257077"/>
            <a:ext cx="888204" cy="0"/>
          </a:xfrm>
          <a:prstGeom prst="line">
            <a:avLst/>
          </a:prstGeom>
          <a:ln w="76200">
            <a:solidFill>
              <a:srgbClr val="F6B7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1FBBB5A5-3E38-4C34-986C-55617F251217}"/>
              </a:ext>
            </a:extLst>
          </p:cNvPr>
          <p:cNvCxnSpPr>
            <a:cxnSpLocks/>
          </p:cNvCxnSpPr>
          <p:nvPr/>
        </p:nvCxnSpPr>
        <p:spPr>
          <a:xfrm>
            <a:off x="9318848" y="6244732"/>
            <a:ext cx="888204" cy="0"/>
          </a:xfrm>
          <a:prstGeom prst="line">
            <a:avLst/>
          </a:prstGeom>
          <a:ln w="76200">
            <a:solidFill>
              <a:srgbClr val="EC6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FCA7471-6FC6-4160-B5AF-8C51E8B0F3D2}"/>
              </a:ext>
            </a:extLst>
          </p:cNvPr>
          <p:cNvSpPr txBox="1"/>
          <p:nvPr/>
        </p:nvSpPr>
        <p:spPr>
          <a:xfrm>
            <a:off x="2130287" y="1644285"/>
            <a:ext cx="7931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[CASEN, SINIM, CENSO, SII, SBIF, MINEDUC, MINSAL, entre otras]</a:t>
            </a:r>
          </a:p>
        </p:txBody>
      </p:sp>
    </p:spTree>
    <p:extLst>
      <p:ext uri="{BB962C8B-B14F-4D97-AF65-F5344CB8AC3E}">
        <p14:creationId xmlns:p14="http://schemas.microsoft.com/office/powerpoint/2010/main" val="2648827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D00BB3-FEE0-4661-8411-0C9299FC4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" y="524774"/>
            <a:ext cx="11613932" cy="58248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D03AF6-58F1-4EB7-9E63-297289F3405C}"/>
              </a:ext>
            </a:extLst>
          </p:cNvPr>
          <p:cNvSpPr txBox="1"/>
          <p:nvPr/>
        </p:nvSpPr>
        <p:spPr>
          <a:xfrm>
            <a:off x="4604662" y="3501570"/>
            <a:ext cx="725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POLÍTICAS DE FINANCIAMIENTO MUNICIPAL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7203A75-4F80-4371-92FB-5D1C23C07D2C}"/>
              </a:ext>
            </a:extLst>
          </p:cNvPr>
          <p:cNvGrpSpPr/>
          <p:nvPr/>
        </p:nvGrpSpPr>
        <p:grpSpPr>
          <a:xfrm>
            <a:off x="3861712" y="3429000"/>
            <a:ext cx="742950" cy="600865"/>
            <a:chOff x="567138" y="5332626"/>
            <a:chExt cx="742950" cy="600865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150D568-C572-40BF-99B1-AB616D68AD0C}"/>
                </a:ext>
              </a:extLst>
            </p:cNvPr>
            <p:cNvSpPr txBox="1"/>
            <p:nvPr/>
          </p:nvSpPr>
          <p:spPr>
            <a:xfrm>
              <a:off x="567138" y="5332626"/>
              <a:ext cx="74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3200" b="1" dirty="0"/>
                <a:t>2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6710DD3-3812-4B74-947A-33FD0ADA6A35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300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1E864DF-ABCE-4B74-93B1-523AAFB1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F1A5FD-A1D5-4885-8652-F45C736CF1B1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5AF2E"/>
                </a:solidFill>
                <a:latin typeface="Arial Nova" panose="020B0504020202020204" pitchFamily="34" charset="0"/>
              </a:rPr>
              <a:t>EXENCIÓN DE CONTRIBUCIONES</a:t>
            </a:r>
          </a:p>
          <a:p>
            <a:r>
              <a:rPr lang="es-CL" sz="1900" dirty="0">
                <a:solidFill>
                  <a:srgbClr val="F5AF2E"/>
                </a:solidFill>
                <a:latin typeface="Arial Nova" panose="020B0504020202020204" pitchFamily="34" charset="0"/>
              </a:rPr>
              <a:t>% PREDIOS EXENTOS VS ICVU 2020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B657F2A-A282-4DBA-B7EB-32094B8B5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791051"/>
              </p:ext>
            </p:extLst>
          </p:nvPr>
        </p:nvGraphicFramePr>
        <p:xfrm>
          <a:off x="1019175" y="1756841"/>
          <a:ext cx="10283234" cy="480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BE41E3-EB9F-425B-89C2-A7D72F712F61}"/>
              </a:ext>
            </a:extLst>
          </p:cNvPr>
          <p:cNvSpPr txBox="1"/>
          <p:nvPr/>
        </p:nvSpPr>
        <p:spPr>
          <a:xfrm>
            <a:off x="8230155" y="1291198"/>
            <a:ext cx="20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highlight>
                  <a:srgbClr val="808080"/>
                </a:highlight>
              </a:rPr>
              <a:t>COEF. CORR. - 0,79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06CBAE8-1496-4650-A13F-B321E1ACAFD0}"/>
              </a:ext>
            </a:extLst>
          </p:cNvPr>
          <p:cNvSpPr/>
          <p:nvPr/>
        </p:nvSpPr>
        <p:spPr>
          <a:xfrm>
            <a:off x="6258757" y="6054729"/>
            <a:ext cx="3923929" cy="29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A90C70-2CBD-4D3F-A3E0-A20179E2A5CA}"/>
              </a:ext>
            </a:extLst>
          </p:cNvPr>
          <p:cNvSpPr txBox="1"/>
          <p:nvPr/>
        </p:nvSpPr>
        <p:spPr>
          <a:xfrm>
            <a:off x="7509991" y="6066486"/>
            <a:ext cx="2809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Promedio % predios exentos. 2011-2020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2F64E06-D194-4001-948F-52C5CA592571}"/>
              </a:ext>
            </a:extLst>
          </p:cNvPr>
          <p:cNvCxnSpPr/>
          <p:nvPr/>
        </p:nvCxnSpPr>
        <p:spPr>
          <a:xfrm>
            <a:off x="7254493" y="6194413"/>
            <a:ext cx="3004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A1E2207-EDC5-4F7A-9F8E-B795CF788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t="5042" b="88100"/>
          <a:stretch/>
        </p:blipFill>
        <p:spPr>
          <a:xfrm>
            <a:off x="2327950" y="5928432"/>
            <a:ext cx="5484585" cy="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71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3425F6-65E7-40E9-AEA7-A41A34D6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F1A5FD-A1D5-4885-8652-F45C736CF1B1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C7C5B"/>
                </a:solidFill>
                <a:latin typeface="Arial Nova" panose="020B0504020202020204" pitchFamily="34" charset="0"/>
              </a:rPr>
              <a:t>FONDO COMÚN MUNICIPAL</a:t>
            </a:r>
          </a:p>
          <a:p>
            <a:r>
              <a:rPr lang="es-CL" sz="1900" dirty="0">
                <a:solidFill>
                  <a:srgbClr val="0C7C5B"/>
                </a:solidFill>
                <a:latin typeface="Arial Nova" panose="020B0504020202020204" pitchFamily="34" charset="0"/>
              </a:rPr>
              <a:t>% DEPENDENCIA POR COMUNA VS ICVU 2020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EED8F08-2A9C-492C-BA3C-8DBFB2D7F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398497"/>
              </p:ext>
            </p:extLst>
          </p:nvPr>
        </p:nvGraphicFramePr>
        <p:xfrm>
          <a:off x="971601" y="1749290"/>
          <a:ext cx="10173262" cy="465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AEF62AD-3FA7-4C44-9221-7A8FB277A462}"/>
              </a:ext>
            </a:extLst>
          </p:cNvPr>
          <p:cNvSpPr txBox="1"/>
          <p:nvPr/>
        </p:nvSpPr>
        <p:spPr>
          <a:xfrm>
            <a:off x="7992160" y="1986465"/>
            <a:ext cx="197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highlight>
                  <a:srgbClr val="808080"/>
                </a:highlight>
              </a:rPr>
              <a:t>COEF. CORR. - 0,73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2CFBF0-444A-44AF-9784-DAB8A283F9FF}"/>
              </a:ext>
            </a:extLst>
          </p:cNvPr>
          <p:cNvSpPr/>
          <p:nvPr/>
        </p:nvSpPr>
        <p:spPr>
          <a:xfrm>
            <a:off x="6258757" y="6054729"/>
            <a:ext cx="3923929" cy="29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C2DBE55-E220-41A7-A2A9-9CB17BC86B95}"/>
              </a:ext>
            </a:extLst>
          </p:cNvPr>
          <p:cNvSpPr txBox="1"/>
          <p:nvPr/>
        </p:nvSpPr>
        <p:spPr>
          <a:xfrm>
            <a:off x="7509991" y="6066486"/>
            <a:ext cx="2809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Promedio % dependencia FCM 2011-2020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BD02282-E7D1-4B4E-951E-413575FEA376}"/>
              </a:ext>
            </a:extLst>
          </p:cNvPr>
          <p:cNvCxnSpPr/>
          <p:nvPr/>
        </p:nvCxnSpPr>
        <p:spPr>
          <a:xfrm>
            <a:off x="7254493" y="6194413"/>
            <a:ext cx="3004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CA085007-26B2-4227-B9BB-A01F30B969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t="5042" b="88100"/>
          <a:stretch/>
        </p:blipFill>
        <p:spPr>
          <a:xfrm>
            <a:off x="2327950" y="5928432"/>
            <a:ext cx="5484585" cy="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4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A0C3768-F28E-448C-B2F9-AC3A1CAC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84A80E5-8546-4AC9-931F-008416EC3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" b="7922"/>
          <a:stretch/>
        </p:blipFill>
        <p:spPr>
          <a:xfrm>
            <a:off x="248478" y="119268"/>
            <a:ext cx="11579087" cy="63113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F1A5FD-A1D5-4885-8652-F45C736CF1B1}"/>
              </a:ext>
            </a:extLst>
          </p:cNvPr>
          <p:cNvSpPr txBox="1"/>
          <p:nvPr/>
        </p:nvSpPr>
        <p:spPr>
          <a:xfrm>
            <a:off x="915669" y="586332"/>
            <a:ext cx="85689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2F668B"/>
                </a:solidFill>
                <a:latin typeface="Arial Nova" panose="020B0504020202020204" pitchFamily="34" charset="0"/>
              </a:rPr>
              <a:t>FONDO COMÚN MUNICIPAL</a:t>
            </a:r>
          </a:p>
          <a:p>
            <a:r>
              <a:rPr lang="es-CL" sz="1900" dirty="0">
                <a:solidFill>
                  <a:srgbClr val="2F668B"/>
                </a:solidFill>
                <a:latin typeface="Arial Nova" panose="020B0504020202020204" pitchFamily="34" charset="0"/>
              </a:rPr>
              <a:t>PRESUPUESTO MUNICIPAL POR NIVEL ICVU</a:t>
            </a:r>
          </a:p>
        </p:txBody>
      </p:sp>
    </p:spTree>
    <p:extLst>
      <p:ext uri="{BB962C8B-B14F-4D97-AF65-F5344CB8AC3E}">
        <p14:creationId xmlns:p14="http://schemas.microsoft.com/office/powerpoint/2010/main" val="2956695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6C7B4B-3B05-40D6-B650-DE51C5B0F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F1A5FD-A1D5-4885-8652-F45C736CF1B1}"/>
              </a:ext>
            </a:extLst>
          </p:cNvPr>
          <p:cNvSpPr txBox="1"/>
          <p:nvPr/>
        </p:nvSpPr>
        <p:spPr>
          <a:xfrm>
            <a:off x="915669" y="58633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CONSIDERACIONES FINALES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1BF9FE-8FE8-4846-92DD-D3D9C7A7123E}"/>
              </a:ext>
            </a:extLst>
          </p:cNvPr>
          <p:cNvSpPr txBox="1"/>
          <p:nvPr/>
        </p:nvSpPr>
        <p:spPr>
          <a:xfrm>
            <a:off x="1142999" y="1489713"/>
            <a:ext cx="962170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dirty="0"/>
              <a:t>En la última década, el ICVU ha evidenciado un avance en el nivel de calidad de vida urbana, concentrándose el mejoramiento en las comunas de ciudades intermedias, metropolitanas emergentes y metropolitanas consolidadas.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dirty="0"/>
              <a:t>En el caso de las comunas de la Región Metropolitana, si bien también se observan avances, es donde a su vez también se presentan los mayores retrocesos, sumado a un aumento de la población que vive en comunas de nivel bajo de calidad de vida urbana.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100" dirty="0"/>
              <a:t>Aún cuando ha habido avances en la calidad de vida urbana, es importante considerar que a nivel comunal todavía existen desigualdades importantes entre ellas, en donde variables asociadas a </a:t>
            </a:r>
            <a:r>
              <a:rPr lang="es-ES" sz="2100" b="1" dirty="0"/>
              <a:t>políticas de vivienda y entorno urbano, y financiamiento municipal se presentan como desafíos a considerar para el desarrollo urbano de las comunas en los próximos años</a:t>
            </a:r>
            <a:r>
              <a:rPr lang="es-E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74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7358409-DA07-4EC5-BDA6-DCE51297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 127">
            <a:extLst>
              <a:ext uri="{FF2B5EF4-FFF2-40B4-BE49-F238E27FC236}">
                <a16:creationId xmlns:a16="http://schemas.microsoft.com/office/drawing/2014/main" id="{56134483-0191-4454-A2E8-CEF7BB77F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1835921-134A-45B3-A99E-DFD9D0119EFD}"/>
              </a:ext>
            </a:extLst>
          </p:cNvPr>
          <p:cNvSpPr txBox="1"/>
          <p:nvPr/>
        </p:nvSpPr>
        <p:spPr>
          <a:xfrm>
            <a:off x="2966893" y="663803"/>
            <a:ext cx="625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EVOLUCIÓN METODOLÓGICA DEL ICVU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A0EC832-9B86-4663-A423-651694809A8B}"/>
              </a:ext>
            </a:extLst>
          </p:cNvPr>
          <p:cNvCxnSpPr>
            <a:cxnSpLocks/>
          </p:cNvCxnSpPr>
          <p:nvPr/>
        </p:nvCxnSpPr>
        <p:spPr>
          <a:xfrm>
            <a:off x="2192362" y="3140780"/>
            <a:ext cx="8615329" cy="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9DA1899F-74D2-4F29-9674-8FDE3CB77201}"/>
              </a:ext>
            </a:extLst>
          </p:cNvPr>
          <p:cNvSpPr/>
          <p:nvPr/>
        </p:nvSpPr>
        <p:spPr>
          <a:xfrm>
            <a:off x="4704690" y="3106463"/>
            <a:ext cx="76300" cy="76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E6849B9-DB85-4E9E-B3C5-F447B692CFE3}"/>
              </a:ext>
            </a:extLst>
          </p:cNvPr>
          <p:cNvCxnSpPr>
            <a:cxnSpLocks/>
          </p:cNvCxnSpPr>
          <p:nvPr/>
        </p:nvCxnSpPr>
        <p:spPr>
          <a:xfrm flipV="1">
            <a:off x="2192362" y="2637840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A661C66-36B2-42A4-AB69-680D581B264E}"/>
              </a:ext>
            </a:extLst>
          </p:cNvPr>
          <p:cNvGrpSpPr/>
          <p:nvPr/>
        </p:nvGrpSpPr>
        <p:grpSpPr>
          <a:xfrm>
            <a:off x="1814885" y="1876400"/>
            <a:ext cx="1113117" cy="754955"/>
            <a:chOff x="1524628" y="2170842"/>
            <a:chExt cx="1113117" cy="754955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3F5DD55-7A4E-472D-B614-F08ADA26A87C}"/>
                </a:ext>
              </a:extLst>
            </p:cNvPr>
            <p:cNvGrpSpPr/>
            <p:nvPr/>
          </p:nvGrpSpPr>
          <p:grpSpPr>
            <a:xfrm>
              <a:off x="1524628" y="2170842"/>
              <a:ext cx="754955" cy="754955"/>
              <a:chOff x="2084381" y="1986953"/>
              <a:chExt cx="754955" cy="754955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BD4372D-A568-45CC-A578-5B8E031FF799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F5AF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169E49DE-980A-454F-8CC8-9C8FFEBBFE7A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F5A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7B1C788-48B5-4767-B771-2BBC2C3E788B}"/>
                </a:ext>
              </a:extLst>
            </p:cNvPr>
            <p:cNvSpPr txBox="1"/>
            <p:nvPr/>
          </p:nvSpPr>
          <p:spPr>
            <a:xfrm>
              <a:off x="1607024" y="2380734"/>
              <a:ext cx="10307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2011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74A9AF8-0316-470E-965C-0FCC3A564F07}"/>
              </a:ext>
            </a:extLst>
          </p:cNvPr>
          <p:cNvGrpSpPr/>
          <p:nvPr/>
        </p:nvGrpSpPr>
        <p:grpSpPr>
          <a:xfrm>
            <a:off x="2637100" y="3664739"/>
            <a:ext cx="754955" cy="754955"/>
            <a:chOff x="1524628" y="2170842"/>
            <a:chExt cx="754955" cy="754955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EBE39062-3DED-4A63-8FF1-4B3076AC9612}"/>
                </a:ext>
              </a:extLst>
            </p:cNvPr>
            <p:cNvGrpSpPr/>
            <p:nvPr/>
          </p:nvGrpSpPr>
          <p:grpSpPr>
            <a:xfrm>
              <a:off x="1524628" y="2170842"/>
              <a:ext cx="754955" cy="754955"/>
              <a:chOff x="2084381" y="1986953"/>
              <a:chExt cx="754955" cy="754955"/>
            </a:xfrm>
          </p:grpSpPr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30748A18-6967-4AD2-8546-9E4D9DCE6934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0A7E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2C9819B0-FC8B-4E34-A323-6D903B6C2EF0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0A7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E2EFAFD1-7CF2-4042-9530-AA1C6EC65DC0}"/>
                </a:ext>
              </a:extLst>
            </p:cNvPr>
            <p:cNvSpPr txBox="1"/>
            <p:nvPr/>
          </p:nvSpPr>
          <p:spPr>
            <a:xfrm>
              <a:off x="1614708" y="2380734"/>
              <a:ext cx="5782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2012</a:t>
              </a:r>
            </a:p>
          </p:txBody>
        </p:sp>
      </p:grpSp>
      <p:sp>
        <p:nvSpPr>
          <p:cNvPr id="66" name="Elipse 65">
            <a:extLst>
              <a:ext uri="{FF2B5EF4-FFF2-40B4-BE49-F238E27FC236}">
                <a16:creationId xmlns:a16="http://schemas.microsoft.com/office/drawing/2014/main" id="{9B80C458-9D43-4ED5-A869-92D175B778D1}"/>
              </a:ext>
            </a:extLst>
          </p:cNvPr>
          <p:cNvSpPr/>
          <p:nvPr/>
        </p:nvSpPr>
        <p:spPr>
          <a:xfrm>
            <a:off x="2976428" y="3106463"/>
            <a:ext cx="76300" cy="76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4B195603-C107-4512-BD6E-678D8E53569C}"/>
              </a:ext>
            </a:extLst>
          </p:cNvPr>
          <p:cNvSpPr/>
          <p:nvPr/>
        </p:nvSpPr>
        <p:spPr>
          <a:xfrm>
            <a:off x="6429374" y="3102490"/>
            <a:ext cx="76300" cy="76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870E59CB-4255-4B6E-8107-2CCAF76D9F1C}"/>
              </a:ext>
            </a:extLst>
          </p:cNvPr>
          <p:cNvSpPr/>
          <p:nvPr/>
        </p:nvSpPr>
        <p:spPr>
          <a:xfrm>
            <a:off x="7287698" y="3102490"/>
            <a:ext cx="76300" cy="76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0ECC342F-30B4-4035-B2E5-956C1B785AC6}"/>
              </a:ext>
            </a:extLst>
          </p:cNvPr>
          <p:cNvSpPr/>
          <p:nvPr/>
        </p:nvSpPr>
        <p:spPr>
          <a:xfrm>
            <a:off x="8156263" y="3102490"/>
            <a:ext cx="76300" cy="76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740A5B05-E35C-4D66-AA58-58A774CFA598}"/>
              </a:ext>
            </a:extLst>
          </p:cNvPr>
          <p:cNvGrpSpPr/>
          <p:nvPr/>
        </p:nvGrpSpPr>
        <p:grpSpPr>
          <a:xfrm>
            <a:off x="8661765" y="3689054"/>
            <a:ext cx="754955" cy="754955"/>
            <a:chOff x="1524628" y="2170842"/>
            <a:chExt cx="754955" cy="754955"/>
          </a:xfrm>
        </p:grpSpPr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747801F1-0A08-435C-8284-B88F6D47D577}"/>
                </a:ext>
              </a:extLst>
            </p:cNvPr>
            <p:cNvGrpSpPr/>
            <p:nvPr/>
          </p:nvGrpSpPr>
          <p:grpSpPr>
            <a:xfrm>
              <a:off x="1524628" y="2170842"/>
              <a:ext cx="754955" cy="754955"/>
              <a:chOff x="2084381" y="1986953"/>
              <a:chExt cx="754955" cy="754955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0E3571E6-DDAF-496A-928A-E4B593241004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82AF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13DA1AA9-0A0F-4167-B95D-0D02AFD41423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82AF81"/>
              </a:solidFill>
              <a:ln>
                <a:solidFill>
                  <a:srgbClr val="82AF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F8E624B1-3E37-4A16-A3A1-082595B89D12}"/>
                </a:ext>
              </a:extLst>
            </p:cNvPr>
            <p:cNvSpPr txBox="1"/>
            <p:nvPr/>
          </p:nvSpPr>
          <p:spPr>
            <a:xfrm>
              <a:off x="1614708" y="2380734"/>
              <a:ext cx="57827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B8F99848-2B23-4077-8715-EA9352F44953}"/>
              </a:ext>
            </a:extLst>
          </p:cNvPr>
          <p:cNvGrpSpPr/>
          <p:nvPr/>
        </p:nvGrpSpPr>
        <p:grpSpPr>
          <a:xfrm>
            <a:off x="9598390" y="1874659"/>
            <a:ext cx="754955" cy="754955"/>
            <a:chOff x="1524628" y="2170842"/>
            <a:chExt cx="754955" cy="754955"/>
          </a:xfrm>
        </p:grpSpPr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948E8C1D-BD1F-4337-808E-0753D608805D}"/>
                </a:ext>
              </a:extLst>
            </p:cNvPr>
            <p:cNvGrpSpPr/>
            <p:nvPr/>
          </p:nvGrpSpPr>
          <p:grpSpPr>
            <a:xfrm>
              <a:off x="1524628" y="2170842"/>
              <a:ext cx="754955" cy="754955"/>
              <a:chOff x="2084381" y="1986953"/>
              <a:chExt cx="754955" cy="754955"/>
            </a:xfrm>
          </p:grpSpPr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3AAACCC7-A55A-43C2-9498-06FAF061DE4E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F5AF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4A496910-C680-4A8B-95CA-BA854A9AB4DD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F5AF2E"/>
              </a:solidFill>
              <a:ln>
                <a:solidFill>
                  <a:srgbClr val="F5AF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67DA733A-F1A8-4F85-BA32-ACA7335C3B8A}"/>
                </a:ext>
              </a:extLst>
            </p:cNvPr>
            <p:cNvSpPr txBox="1"/>
            <p:nvPr/>
          </p:nvSpPr>
          <p:spPr>
            <a:xfrm>
              <a:off x="1614708" y="2380734"/>
              <a:ext cx="5782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7E8E781B-C015-47A1-9D0B-510AB68DAA94}"/>
              </a:ext>
            </a:extLst>
          </p:cNvPr>
          <p:cNvCxnSpPr>
            <a:cxnSpLocks/>
          </p:cNvCxnSpPr>
          <p:nvPr/>
        </p:nvCxnSpPr>
        <p:spPr>
          <a:xfrm flipV="1">
            <a:off x="9042144" y="3141914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85">
            <a:extLst>
              <a:ext uri="{FF2B5EF4-FFF2-40B4-BE49-F238E27FC236}">
                <a16:creationId xmlns:a16="http://schemas.microsoft.com/office/drawing/2014/main" id="{E410E01A-5D1A-4DF8-900A-0EA773868B0C}"/>
              </a:ext>
            </a:extLst>
          </p:cNvPr>
          <p:cNvSpPr txBox="1"/>
          <p:nvPr/>
        </p:nvSpPr>
        <p:spPr>
          <a:xfrm>
            <a:off x="2786946" y="3488105"/>
            <a:ext cx="223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+24 comunas </a:t>
            </a:r>
          </a:p>
          <a:p>
            <a:pPr algn="ctr"/>
            <a:r>
              <a:rPr lang="es-CL" sz="1200" dirty="0"/>
              <a:t>(Censo 2012)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67DC883-7D0D-40FD-BDBD-DFE74FA2BE79}"/>
              </a:ext>
            </a:extLst>
          </p:cNvPr>
          <p:cNvSpPr txBox="1"/>
          <p:nvPr/>
        </p:nvSpPr>
        <p:spPr>
          <a:xfrm>
            <a:off x="2946678" y="3255961"/>
            <a:ext cx="1987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93 comunas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D9ECE943-13DF-472C-A507-12A1AEE43E93}"/>
              </a:ext>
            </a:extLst>
          </p:cNvPr>
          <p:cNvSpPr txBox="1"/>
          <p:nvPr/>
        </p:nvSpPr>
        <p:spPr>
          <a:xfrm>
            <a:off x="1533396" y="3253125"/>
            <a:ext cx="1326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69 comunas</a:t>
            </a:r>
          </a:p>
          <a:p>
            <a:pPr algn="ctr"/>
            <a:r>
              <a:rPr lang="es-CL" sz="1200" dirty="0"/>
              <a:t>Primera versión ICVU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379E562B-2AC8-4A4C-8354-02B398F949EE}"/>
              </a:ext>
            </a:extLst>
          </p:cNvPr>
          <p:cNvSpPr txBox="1"/>
          <p:nvPr/>
        </p:nvSpPr>
        <p:spPr>
          <a:xfrm>
            <a:off x="5796947" y="3254390"/>
            <a:ext cx="135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Redefinición de las</a:t>
            </a:r>
          </a:p>
          <a:p>
            <a:pPr algn="ctr"/>
            <a:r>
              <a:rPr lang="es-CL" sz="1200" dirty="0"/>
              <a:t>ponderaciones por dimensión 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F82C7883-FBF1-40E2-BC0B-5D28876C5EF9}"/>
              </a:ext>
            </a:extLst>
          </p:cNvPr>
          <p:cNvSpPr txBox="1"/>
          <p:nvPr/>
        </p:nvSpPr>
        <p:spPr>
          <a:xfrm>
            <a:off x="7825062" y="2289760"/>
            <a:ext cx="246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99 comunas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A99A95A-C379-41DB-BAA0-1CE681895B52}"/>
              </a:ext>
            </a:extLst>
          </p:cNvPr>
          <p:cNvSpPr txBox="1"/>
          <p:nvPr/>
        </p:nvSpPr>
        <p:spPr>
          <a:xfrm>
            <a:off x="7799895" y="2502388"/>
            <a:ext cx="246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+6 comunas</a:t>
            </a:r>
          </a:p>
          <a:p>
            <a:pPr algn="ctr"/>
            <a:r>
              <a:rPr lang="es-CL" sz="1200" dirty="0"/>
              <a:t> (Censo 2017)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6BEFA5A0-FC12-4824-9261-38905B5B3CD6}"/>
              </a:ext>
            </a:extLst>
          </p:cNvPr>
          <p:cNvSpPr txBox="1"/>
          <p:nvPr/>
        </p:nvSpPr>
        <p:spPr>
          <a:xfrm>
            <a:off x="9340970" y="3252773"/>
            <a:ext cx="126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Clasificación comunas según cuatro niveles</a:t>
            </a:r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0BDB00BB-E05A-4ECB-B57E-59F394EDFEC2}"/>
              </a:ext>
            </a:extLst>
          </p:cNvPr>
          <p:cNvCxnSpPr>
            <a:cxnSpLocks/>
          </p:cNvCxnSpPr>
          <p:nvPr/>
        </p:nvCxnSpPr>
        <p:spPr>
          <a:xfrm flipV="1">
            <a:off x="3014578" y="3150112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4AF1F8A2-F52F-4789-A4C8-E0484F6EDE3C}"/>
              </a:ext>
            </a:extLst>
          </p:cNvPr>
          <p:cNvGrpSpPr/>
          <p:nvPr/>
        </p:nvGrpSpPr>
        <p:grpSpPr>
          <a:xfrm>
            <a:off x="3580941" y="1870770"/>
            <a:ext cx="754955" cy="754955"/>
            <a:chOff x="1524628" y="2170842"/>
            <a:chExt cx="754955" cy="754955"/>
          </a:xfrm>
        </p:grpSpPr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78D697B4-5CF3-4828-A38A-DC921B83B177}"/>
                </a:ext>
              </a:extLst>
            </p:cNvPr>
            <p:cNvGrpSpPr/>
            <p:nvPr/>
          </p:nvGrpSpPr>
          <p:grpSpPr>
            <a:xfrm>
              <a:off x="1524628" y="2170842"/>
              <a:ext cx="754955" cy="754955"/>
              <a:chOff x="2084381" y="1986953"/>
              <a:chExt cx="754955" cy="754955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0306CFC9-F98C-47ED-B0BC-F139C6113DC7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2F66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7" name="Elipse 106">
                <a:extLst>
                  <a:ext uri="{FF2B5EF4-FFF2-40B4-BE49-F238E27FC236}">
                    <a16:creationId xmlns:a16="http://schemas.microsoft.com/office/drawing/2014/main" id="{72891C43-B57B-4445-9087-1D6EBAC7F411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2F668B"/>
              </a:solidFill>
              <a:ln>
                <a:solidFill>
                  <a:srgbClr val="2F66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B7F3D82B-7803-4343-8A1F-54B1768EA016}"/>
                </a:ext>
              </a:extLst>
            </p:cNvPr>
            <p:cNvSpPr txBox="1"/>
            <p:nvPr/>
          </p:nvSpPr>
          <p:spPr>
            <a:xfrm>
              <a:off x="1614708" y="2380734"/>
              <a:ext cx="57827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2013</a:t>
              </a:r>
            </a:p>
          </p:txBody>
        </p:sp>
      </p:grp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D32ABB81-DDF0-4468-A336-40B53E3D12B9}"/>
              </a:ext>
            </a:extLst>
          </p:cNvPr>
          <p:cNvCxnSpPr>
            <a:cxnSpLocks/>
          </p:cNvCxnSpPr>
          <p:nvPr/>
        </p:nvCxnSpPr>
        <p:spPr>
          <a:xfrm flipV="1">
            <a:off x="3924520" y="2634536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ipse 110">
            <a:extLst>
              <a:ext uri="{FF2B5EF4-FFF2-40B4-BE49-F238E27FC236}">
                <a16:creationId xmlns:a16="http://schemas.microsoft.com/office/drawing/2014/main" id="{3A8D7122-DDBC-440C-A446-5A8E4A758099}"/>
              </a:ext>
            </a:extLst>
          </p:cNvPr>
          <p:cNvSpPr/>
          <p:nvPr/>
        </p:nvSpPr>
        <p:spPr>
          <a:xfrm>
            <a:off x="5554815" y="3106463"/>
            <a:ext cx="76300" cy="76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2661D826-8B65-44E1-B9D6-A16E0EE08E1C}"/>
              </a:ext>
            </a:extLst>
          </p:cNvPr>
          <p:cNvSpPr txBox="1"/>
          <p:nvPr/>
        </p:nvSpPr>
        <p:spPr>
          <a:xfrm>
            <a:off x="2375238" y="2311599"/>
            <a:ext cx="12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Definición ponderaciones por dimensión 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B2F675B5-661D-4A66-95AA-B88FFD16EA4E}"/>
              </a:ext>
            </a:extLst>
          </p:cNvPr>
          <p:cNvCxnSpPr>
            <a:cxnSpLocks/>
          </p:cNvCxnSpPr>
          <p:nvPr/>
        </p:nvCxnSpPr>
        <p:spPr>
          <a:xfrm>
            <a:off x="2067339" y="5772964"/>
            <a:ext cx="8286006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3599DE8C-D64F-498A-BB12-877BE39A5ABC}"/>
              </a:ext>
            </a:extLst>
          </p:cNvPr>
          <p:cNvCxnSpPr>
            <a:cxnSpLocks/>
          </p:cNvCxnSpPr>
          <p:nvPr/>
        </p:nvCxnSpPr>
        <p:spPr>
          <a:xfrm>
            <a:off x="4572000" y="6160242"/>
            <a:ext cx="3368842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49FCB32F-7971-400A-B28E-6A563C5C7DE5}"/>
              </a:ext>
            </a:extLst>
          </p:cNvPr>
          <p:cNvCxnSpPr>
            <a:cxnSpLocks/>
          </p:cNvCxnSpPr>
          <p:nvPr/>
        </p:nvCxnSpPr>
        <p:spPr>
          <a:xfrm flipV="1">
            <a:off x="4743087" y="3143962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>
            <a:extLst>
              <a:ext uri="{FF2B5EF4-FFF2-40B4-BE49-F238E27FC236}">
                <a16:creationId xmlns:a16="http://schemas.microsoft.com/office/drawing/2014/main" id="{61725880-E2CE-4C7F-8E52-7BDB21F8C3EA}"/>
              </a:ext>
            </a:extLst>
          </p:cNvPr>
          <p:cNvGrpSpPr/>
          <p:nvPr/>
        </p:nvGrpSpPr>
        <p:grpSpPr>
          <a:xfrm>
            <a:off x="4368359" y="3664895"/>
            <a:ext cx="754955" cy="754955"/>
            <a:chOff x="2379732" y="2195249"/>
            <a:chExt cx="754955" cy="754955"/>
          </a:xfrm>
        </p:grpSpPr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9E316676-F554-4302-9C87-3E4F931978B2}"/>
                </a:ext>
              </a:extLst>
            </p:cNvPr>
            <p:cNvGrpSpPr/>
            <p:nvPr/>
          </p:nvGrpSpPr>
          <p:grpSpPr>
            <a:xfrm>
              <a:off x="2379732" y="2195249"/>
              <a:ext cx="754955" cy="754955"/>
              <a:chOff x="2939485" y="2011360"/>
              <a:chExt cx="754955" cy="754955"/>
            </a:xfrm>
          </p:grpSpPr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A1B7538D-5D29-4A86-98B0-0307E7B5025B}"/>
                  </a:ext>
                </a:extLst>
              </p:cNvPr>
              <p:cNvSpPr/>
              <p:nvPr/>
            </p:nvSpPr>
            <p:spPr>
              <a:xfrm>
                <a:off x="2939485" y="2011360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EC62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FC3EC6CD-0C54-41D7-A43F-FB8292BD6AE0}"/>
                  </a:ext>
                </a:extLst>
              </p:cNvPr>
              <p:cNvSpPr/>
              <p:nvPr/>
            </p:nvSpPr>
            <p:spPr>
              <a:xfrm>
                <a:off x="3018400" y="2090275"/>
                <a:ext cx="597124" cy="597124"/>
              </a:xfrm>
              <a:prstGeom prst="ellipse">
                <a:avLst/>
              </a:prstGeom>
              <a:solidFill>
                <a:srgbClr val="EC6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5E11507A-E6A2-4F42-A891-D0CF2E497EFA}"/>
                </a:ext>
              </a:extLst>
            </p:cNvPr>
            <p:cNvSpPr txBox="1"/>
            <p:nvPr/>
          </p:nvSpPr>
          <p:spPr>
            <a:xfrm>
              <a:off x="2469812" y="2405141"/>
              <a:ext cx="5782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2014</a:t>
              </a:r>
            </a:p>
          </p:txBody>
        </p:sp>
      </p:grp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2FE1278C-CACA-4443-96AF-96500995BF94}"/>
              </a:ext>
            </a:extLst>
          </p:cNvPr>
          <p:cNvCxnSpPr>
            <a:cxnSpLocks/>
          </p:cNvCxnSpPr>
          <p:nvPr/>
        </p:nvCxnSpPr>
        <p:spPr>
          <a:xfrm flipV="1">
            <a:off x="6467523" y="2636765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o 92">
            <a:extLst>
              <a:ext uri="{FF2B5EF4-FFF2-40B4-BE49-F238E27FC236}">
                <a16:creationId xmlns:a16="http://schemas.microsoft.com/office/drawing/2014/main" id="{A8029868-86C2-4D03-BE95-A259F5DFF729}"/>
              </a:ext>
            </a:extLst>
          </p:cNvPr>
          <p:cNvGrpSpPr/>
          <p:nvPr/>
        </p:nvGrpSpPr>
        <p:grpSpPr>
          <a:xfrm>
            <a:off x="6082337" y="1869960"/>
            <a:ext cx="754955" cy="754955"/>
            <a:chOff x="1524628" y="2170842"/>
            <a:chExt cx="754955" cy="754955"/>
          </a:xfrm>
        </p:grpSpPr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7E995FCC-D7FB-46B5-BFE8-2553047CAEB9}"/>
                </a:ext>
              </a:extLst>
            </p:cNvPr>
            <p:cNvGrpSpPr/>
            <p:nvPr/>
          </p:nvGrpSpPr>
          <p:grpSpPr>
            <a:xfrm>
              <a:off x="1524628" y="2170842"/>
              <a:ext cx="754955" cy="754955"/>
              <a:chOff x="2084381" y="1986953"/>
              <a:chExt cx="754955" cy="754955"/>
            </a:xfrm>
          </p:grpSpPr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6F5A600E-E6D4-45B6-9C6E-9CD529AF722D}"/>
                  </a:ext>
                </a:extLst>
              </p:cNvPr>
              <p:cNvSpPr/>
              <p:nvPr/>
            </p:nvSpPr>
            <p:spPr>
              <a:xfrm>
                <a:off x="2084381" y="1986953"/>
                <a:ext cx="754955" cy="754955"/>
              </a:xfrm>
              <a:prstGeom prst="ellipse">
                <a:avLst/>
              </a:prstGeom>
              <a:noFill/>
              <a:ln>
                <a:solidFill>
                  <a:srgbClr val="5897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11810F40-C984-4000-A523-AA52DCF29E9C}"/>
                  </a:ext>
                </a:extLst>
              </p:cNvPr>
              <p:cNvSpPr/>
              <p:nvPr/>
            </p:nvSpPr>
            <p:spPr>
              <a:xfrm>
                <a:off x="2163296" y="2065868"/>
                <a:ext cx="597124" cy="597124"/>
              </a:xfrm>
              <a:prstGeom prst="ellipse">
                <a:avLst/>
              </a:prstGeom>
              <a:solidFill>
                <a:srgbClr val="5897C4"/>
              </a:solidFill>
              <a:ln>
                <a:solidFill>
                  <a:srgbClr val="5897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0E7AAED9-E383-4083-B743-B5600064C2F4}"/>
                </a:ext>
              </a:extLst>
            </p:cNvPr>
            <p:cNvSpPr txBox="1"/>
            <p:nvPr/>
          </p:nvSpPr>
          <p:spPr>
            <a:xfrm>
              <a:off x="1614708" y="2380734"/>
              <a:ext cx="57827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solidFill>
                    <a:schemeClr val="bg1"/>
                  </a:solidFill>
                </a:rPr>
                <a:t>2016</a:t>
              </a:r>
            </a:p>
          </p:txBody>
        </p:sp>
      </p:grp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F9EF1C46-5AFF-4ED0-ADE9-167D86F68B96}"/>
              </a:ext>
            </a:extLst>
          </p:cNvPr>
          <p:cNvCxnSpPr>
            <a:cxnSpLocks/>
          </p:cNvCxnSpPr>
          <p:nvPr/>
        </p:nvCxnSpPr>
        <p:spPr>
          <a:xfrm flipV="1">
            <a:off x="9969428" y="2640814"/>
            <a:ext cx="1" cy="503063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DC188466-390E-4FE4-ACA5-89E9F2726B94}"/>
              </a:ext>
            </a:extLst>
          </p:cNvPr>
          <p:cNvSpPr txBox="1"/>
          <p:nvPr/>
        </p:nvSpPr>
        <p:spPr>
          <a:xfrm>
            <a:off x="4111444" y="2310081"/>
            <a:ext cx="126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Clasificación comunas según tres rangos 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65830DE6-E79C-40C0-BAAF-9316F33CB918}"/>
              </a:ext>
            </a:extLst>
          </p:cNvPr>
          <p:cNvSpPr txBox="1"/>
          <p:nvPr/>
        </p:nvSpPr>
        <p:spPr>
          <a:xfrm>
            <a:off x="1338733" y="5164996"/>
            <a:ext cx="9747034" cy="11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00"/>
              </a:spcAft>
            </a:pPr>
            <a:r>
              <a:rPr lang="es-C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Limitante: </a:t>
            </a: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s-C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Evaluación anual de variables según disponibilidad de información actualizada</a:t>
            </a: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es-C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para las 99 comunas estudiadas</a:t>
            </a:r>
            <a:endParaRPr lang="es-CL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4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C30E8A1D-8076-4EE3-894D-B1BB61B2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B033FEE-2A80-4B50-9142-C22B27261F93}"/>
              </a:ext>
            </a:extLst>
          </p:cNvPr>
          <p:cNvGrpSpPr/>
          <p:nvPr/>
        </p:nvGrpSpPr>
        <p:grpSpPr>
          <a:xfrm>
            <a:off x="1701562" y="2555791"/>
            <a:ext cx="8788877" cy="3638405"/>
            <a:chOff x="2783216" y="2387406"/>
            <a:chExt cx="7372845" cy="2733351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9857D9D-A646-40AD-B340-6850D83326C4}"/>
                </a:ext>
              </a:extLst>
            </p:cNvPr>
            <p:cNvSpPr txBox="1"/>
            <p:nvPr/>
          </p:nvSpPr>
          <p:spPr>
            <a:xfrm>
              <a:off x="7483735" y="4767192"/>
              <a:ext cx="1666876" cy="196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/>
                <a:t>99 comunas</a:t>
              </a:r>
            </a:p>
          </p:txBody>
        </p:sp>
        <p:sp>
          <p:nvSpPr>
            <p:cNvPr id="37" name="Flecha: hacia abajo 36">
              <a:extLst>
                <a:ext uri="{FF2B5EF4-FFF2-40B4-BE49-F238E27FC236}">
                  <a16:creationId xmlns:a16="http://schemas.microsoft.com/office/drawing/2014/main" id="{C01FD923-9477-45EA-AB8D-F20CDDA513CE}"/>
                </a:ext>
              </a:extLst>
            </p:cNvPr>
            <p:cNvSpPr/>
            <p:nvPr/>
          </p:nvSpPr>
          <p:spPr>
            <a:xfrm>
              <a:off x="4282941" y="4370038"/>
              <a:ext cx="706744" cy="41569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8" name="Flecha: hacia abajo 37">
              <a:extLst>
                <a:ext uri="{FF2B5EF4-FFF2-40B4-BE49-F238E27FC236}">
                  <a16:creationId xmlns:a16="http://schemas.microsoft.com/office/drawing/2014/main" id="{4D07D57D-96E0-4052-9BEF-D18364E09798}"/>
                </a:ext>
              </a:extLst>
            </p:cNvPr>
            <p:cNvSpPr/>
            <p:nvPr/>
          </p:nvSpPr>
          <p:spPr>
            <a:xfrm>
              <a:off x="7944825" y="4351494"/>
              <a:ext cx="706744" cy="415698"/>
            </a:xfrm>
            <a:prstGeom prst="downArrow">
              <a:avLst>
                <a:gd name="adj1" fmla="val 50000"/>
                <a:gd name="adj2" fmla="val 48243"/>
              </a:avLst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graphicFrame>
          <p:nvGraphicFramePr>
            <p:cNvPr id="42" name="Gráfico 41">
              <a:extLst>
                <a:ext uri="{FF2B5EF4-FFF2-40B4-BE49-F238E27FC236}">
                  <a16:creationId xmlns:a16="http://schemas.microsoft.com/office/drawing/2014/main" id="{CE87CE5A-BEE8-4F7E-990D-9E120725C1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1028730"/>
                </p:ext>
              </p:extLst>
            </p:nvPr>
          </p:nvGraphicFramePr>
          <p:xfrm>
            <a:off x="2783216" y="2387406"/>
            <a:ext cx="7372845" cy="21795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D0EC97A-4588-469A-8B8C-9B7E3C48AC2F}"/>
                </a:ext>
              </a:extLst>
            </p:cNvPr>
            <p:cNvSpPr txBox="1"/>
            <p:nvPr/>
          </p:nvSpPr>
          <p:spPr>
            <a:xfrm>
              <a:off x="3844681" y="4917281"/>
              <a:ext cx="1666876" cy="196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/>
                <a:t>+24 comunas (Censo 2012)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49C066B3-CF1D-4D3B-8924-06152F7419AD}"/>
                </a:ext>
              </a:extLst>
            </p:cNvPr>
            <p:cNvSpPr txBox="1"/>
            <p:nvPr/>
          </p:nvSpPr>
          <p:spPr>
            <a:xfrm>
              <a:off x="7483735" y="4914403"/>
              <a:ext cx="1666876" cy="196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/>
                <a:t>+6 comunas (Censo 2017)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27621C83-BD3F-421C-8838-E0C4A94EA12E}"/>
                </a:ext>
              </a:extLst>
            </p:cNvPr>
            <p:cNvSpPr txBox="1"/>
            <p:nvPr/>
          </p:nvSpPr>
          <p:spPr>
            <a:xfrm>
              <a:off x="3844681" y="4785736"/>
              <a:ext cx="1666876" cy="20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200" dirty="0"/>
                <a:t>93 comunas</a:t>
              </a: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5DC2BBDD-04F4-4351-BD42-6B12C7F76A9C}"/>
                </a:ext>
              </a:extLst>
            </p:cNvPr>
            <p:cNvSpPr/>
            <p:nvPr/>
          </p:nvSpPr>
          <p:spPr>
            <a:xfrm>
              <a:off x="7381379" y="2752200"/>
              <a:ext cx="1825428" cy="2368557"/>
            </a:xfrm>
            <a:prstGeom prst="roundRect">
              <a:avLst>
                <a:gd name="adj" fmla="val 7569"/>
              </a:avLst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6AC862-0ABE-4DD0-B7C1-86A511740133}"/>
              </a:ext>
            </a:extLst>
          </p:cNvPr>
          <p:cNvSpPr txBox="1"/>
          <p:nvPr/>
        </p:nvSpPr>
        <p:spPr>
          <a:xfrm>
            <a:off x="2966893" y="663803"/>
            <a:ext cx="625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EVOLUCIÓN METODOLÓGICA DEL ICVU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F83C84-ED72-406D-B430-9AD02E62AF96}"/>
              </a:ext>
            </a:extLst>
          </p:cNvPr>
          <p:cNvSpPr txBox="1"/>
          <p:nvPr/>
        </p:nvSpPr>
        <p:spPr>
          <a:xfrm>
            <a:off x="1223210" y="1400993"/>
            <a:ext cx="974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A lo largo de esta década, el ICVU ha logrado </a:t>
            </a:r>
            <a:r>
              <a:rPr lang="es-CL" b="1" dirty="0"/>
              <a:t>identificar de mejor forma las brechas de desigualdad  en términos de calidad de vida urbana entre comunas, </a:t>
            </a:r>
            <a:r>
              <a:rPr lang="es-CL" dirty="0"/>
              <a:t>sobre todo en los últimos años de desarrollo.</a:t>
            </a:r>
          </a:p>
        </p:txBody>
      </p:sp>
    </p:spTree>
    <p:extLst>
      <p:ext uri="{BB962C8B-B14F-4D97-AF65-F5344CB8AC3E}">
        <p14:creationId xmlns:p14="http://schemas.microsoft.com/office/powerpoint/2010/main" val="113756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72CD588-8960-46CF-9AFE-2266D1B75706}"/>
              </a:ext>
            </a:extLst>
          </p:cNvPr>
          <p:cNvCxnSpPr>
            <a:cxnSpLocks/>
          </p:cNvCxnSpPr>
          <p:nvPr/>
        </p:nvCxnSpPr>
        <p:spPr>
          <a:xfrm>
            <a:off x="1348740" y="5898965"/>
            <a:ext cx="994410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34010343-D401-41D4-BEFC-EB5BF872B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7"/>
          <a:stretch/>
        </p:blipFill>
        <p:spPr>
          <a:xfrm>
            <a:off x="0" y="-54743"/>
            <a:ext cx="12192000" cy="41909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9E2BCA-0CD7-4A1F-B217-D6E5B013BC35}"/>
              </a:ext>
            </a:extLst>
          </p:cNvPr>
          <p:cNvSpPr txBox="1"/>
          <p:nvPr/>
        </p:nvSpPr>
        <p:spPr>
          <a:xfrm>
            <a:off x="921182" y="572133"/>
            <a:ext cx="86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5896C3"/>
                </a:solidFill>
                <a:latin typeface="Arial Nova" panose="020B0504020202020204" pitchFamily="34" charset="0"/>
              </a:rPr>
              <a:t>RESULTADOS ICVU 2020  </a:t>
            </a:r>
          </a:p>
          <a:p>
            <a:r>
              <a:rPr lang="es-CL" sz="1900" dirty="0">
                <a:solidFill>
                  <a:srgbClr val="5896C3"/>
                </a:solidFill>
                <a:latin typeface="Arial Nova" panose="020B0504020202020204" pitchFamily="34" charset="0"/>
              </a:rPr>
              <a:t>TOTAL DE COMUNAS</a:t>
            </a:r>
          </a:p>
        </p:txBody>
      </p:sp>
      <p:pic>
        <p:nvPicPr>
          <p:cNvPr id="11" name="Gráfico 10" descr="Usuario">
            <a:extLst>
              <a:ext uri="{FF2B5EF4-FFF2-40B4-BE49-F238E27FC236}">
                <a16:creationId xmlns:a16="http://schemas.microsoft.com/office/drawing/2014/main" id="{4518E762-2995-471E-BC98-D45A92DF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7669" y="4136202"/>
            <a:ext cx="914400" cy="914400"/>
          </a:xfrm>
          <a:prstGeom prst="rect">
            <a:avLst/>
          </a:prstGeom>
        </p:spPr>
      </p:pic>
      <p:pic>
        <p:nvPicPr>
          <p:cNvPr id="12" name="Gráfico 11" descr="Usuario">
            <a:extLst>
              <a:ext uri="{FF2B5EF4-FFF2-40B4-BE49-F238E27FC236}">
                <a16:creationId xmlns:a16="http://schemas.microsoft.com/office/drawing/2014/main" id="{7E76F3BB-04B4-40B6-95CC-2CE26A9A8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6903" y="4136202"/>
            <a:ext cx="914400" cy="914400"/>
          </a:xfrm>
          <a:prstGeom prst="rect">
            <a:avLst/>
          </a:prstGeom>
        </p:spPr>
      </p:pic>
      <p:pic>
        <p:nvPicPr>
          <p:cNvPr id="13" name="Gráfico 12" descr="Usuario">
            <a:extLst>
              <a:ext uri="{FF2B5EF4-FFF2-40B4-BE49-F238E27FC236}">
                <a16:creationId xmlns:a16="http://schemas.microsoft.com/office/drawing/2014/main" id="{BAE0B99E-FA3A-4667-A1D1-43C29DF10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6015" y="4136202"/>
            <a:ext cx="914400" cy="914400"/>
          </a:xfrm>
          <a:prstGeom prst="rect">
            <a:avLst/>
          </a:prstGeom>
        </p:spPr>
      </p:pic>
      <p:pic>
        <p:nvPicPr>
          <p:cNvPr id="14" name="Gráfico 13" descr="Usuario">
            <a:extLst>
              <a:ext uri="{FF2B5EF4-FFF2-40B4-BE49-F238E27FC236}">
                <a16:creationId xmlns:a16="http://schemas.microsoft.com/office/drawing/2014/main" id="{F6BFEEBC-60E4-4375-8179-5C4FD3B42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5127" y="4136202"/>
            <a:ext cx="914400" cy="914400"/>
          </a:xfrm>
          <a:prstGeom prst="rect">
            <a:avLst/>
          </a:prstGeom>
        </p:spPr>
      </p:pic>
      <p:pic>
        <p:nvPicPr>
          <p:cNvPr id="15" name="Gráfico 14" descr="Usuario">
            <a:extLst>
              <a:ext uri="{FF2B5EF4-FFF2-40B4-BE49-F238E27FC236}">
                <a16:creationId xmlns:a16="http://schemas.microsoft.com/office/drawing/2014/main" id="{2DCA85E4-C648-400B-A965-8CA677F31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4300" y="4136202"/>
            <a:ext cx="914400" cy="914400"/>
          </a:xfrm>
          <a:prstGeom prst="rect">
            <a:avLst/>
          </a:prstGeom>
        </p:spPr>
      </p:pic>
      <p:pic>
        <p:nvPicPr>
          <p:cNvPr id="16" name="Gráfico 15" descr="Usuario">
            <a:extLst>
              <a:ext uri="{FF2B5EF4-FFF2-40B4-BE49-F238E27FC236}">
                <a16:creationId xmlns:a16="http://schemas.microsoft.com/office/drawing/2014/main" id="{F066FB21-D84F-4D6A-8016-002C50875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3412" y="4136202"/>
            <a:ext cx="914400" cy="914400"/>
          </a:xfrm>
          <a:prstGeom prst="rect">
            <a:avLst/>
          </a:prstGeom>
        </p:spPr>
      </p:pic>
      <p:pic>
        <p:nvPicPr>
          <p:cNvPr id="17" name="Gráfico 16" descr="Usuario">
            <a:extLst>
              <a:ext uri="{FF2B5EF4-FFF2-40B4-BE49-F238E27FC236}">
                <a16:creationId xmlns:a16="http://schemas.microsoft.com/office/drawing/2014/main" id="{D718E34C-B9D6-4374-923C-E34C19F9D1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7101"/>
          <a:stretch/>
        </p:blipFill>
        <p:spPr>
          <a:xfrm>
            <a:off x="6652585" y="4136202"/>
            <a:ext cx="483711" cy="914400"/>
          </a:xfrm>
          <a:prstGeom prst="rect">
            <a:avLst/>
          </a:prstGeom>
        </p:spPr>
      </p:pic>
      <p:pic>
        <p:nvPicPr>
          <p:cNvPr id="18" name="Gráfico 17" descr="Usuario">
            <a:extLst>
              <a:ext uri="{FF2B5EF4-FFF2-40B4-BE49-F238E27FC236}">
                <a16:creationId xmlns:a16="http://schemas.microsoft.com/office/drawing/2014/main" id="{1EEFB869-AE7E-483C-8CC6-E38116873E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4952" y="4136202"/>
            <a:ext cx="914400" cy="914400"/>
          </a:xfrm>
          <a:prstGeom prst="rect">
            <a:avLst/>
          </a:prstGeom>
        </p:spPr>
      </p:pic>
      <p:pic>
        <p:nvPicPr>
          <p:cNvPr id="19" name="Gráfico 18" descr="Usuario">
            <a:extLst>
              <a:ext uri="{FF2B5EF4-FFF2-40B4-BE49-F238E27FC236}">
                <a16:creationId xmlns:a16="http://schemas.microsoft.com/office/drawing/2014/main" id="{A6663A2F-B2EA-4326-B8BA-F0505BBD9A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6738"/>
          <a:stretch/>
        </p:blipFill>
        <p:spPr>
          <a:xfrm>
            <a:off x="7106468" y="4136202"/>
            <a:ext cx="487028" cy="914400"/>
          </a:xfrm>
          <a:prstGeom prst="rect">
            <a:avLst/>
          </a:prstGeom>
        </p:spPr>
      </p:pic>
      <p:pic>
        <p:nvPicPr>
          <p:cNvPr id="20" name="Gráfico 19" descr="Usuario">
            <a:extLst>
              <a:ext uri="{FF2B5EF4-FFF2-40B4-BE49-F238E27FC236}">
                <a16:creationId xmlns:a16="http://schemas.microsoft.com/office/drawing/2014/main" id="{2054DFE6-64F7-4CC6-A905-E040BA3D1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0808" y="4136202"/>
            <a:ext cx="914400" cy="914400"/>
          </a:xfrm>
          <a:prstGeom prst="rect">
            <a:avLst/>
          </a:prstGeom>
        </p:spPr>
      </p:pic>
      <p:pic>
        <p:nvPicPr>
          <p:cNvPr id="21" name="Gráfico 20" descr="Usuario">
            <a:extLst>
              <a:ext uri="{FF2B5EF4-FFF2-40B4-BE49-F238E27FC236}">
                <a16:creationId xmlns:a16="http://schemas.microsoft.com/office/drawing/2014/main" id="{DECF780F-F8B0-4724-964F-8CDDE7BB0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9861" y="4136202"/>
            <a:ext cx="914400" cy="914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717F8F6-AFEF-48D3-8E02-CE390236BAE3}"/>
              </a:ext>
            </a:extLst>
          </p:cNvPr>
          <p:cNvSpPr txBox="1"/>
          <p:nvPr/>
        </p:nvSpPr>
        <p:spPr>
          <a:xfrm>
            <a:off x="2524539" y="4983186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0A7E5B"/>
                </a:solidFill>
              </a:rPr>
              <a:t>20,4%</a:t>
            </a:r>
            <a:endParaRPr lang="es-CL" sz="2000" dirty="0">
              <a:solidFill>
                <a:srgbClr val="0A7E5B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D1E80D0-972C-491C-AC14-919561A05E29}"/>
              </a:ext>
            </a:extLst>
          </p:cNvPr>
          <p:cNvSpPr txBox="1"/>
          <p:nvPr/>
        </p:nvSpPr>
        <p:spPr>
          <a:xfrm>
            <a:off x="4248975" y="4997016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82AF81"/>
                </a:solidFill>
              </a:rPr>
              <a:t>30,7%</a:t>
            </a:r>
            <a:endParaRPr lang="es-CL" sz="2000" dirty="0">
              <a:solidFill>
                <a:srgbClr val="82AF8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67522E5-34C1-4B1E-B2DB-C75DAD7021E1}"/>
              </a:ext>
            </a:extLst>
          </p:cNvPr>
          <p:cNvSpPr txBox="1"/>
          <p:nvPr/>
        </p:nvSpPr>
        <p:spPr>
          <a:xfrm>
            <a:off x="5888184" y="4993551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F6B7C4"/>
                </a:solidFill>
              </a:rPr>
              <a:t>17,9%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E36A0C-3B5D-4F41-A71E-F09E6B1CC25F}"/>
              </a:ext>
            </a:extLst>
          </p:cNvPr>
          <p:cNvSpPr txBox="1"/>
          <p:nvPr/>
        </p:nvSpPr>
        <p:spPr>
          <a:xfrm>
            <a:off x="7445608" y="4991284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EC627E"/>
                </a:solidFill>
              </a:rPr>
              <a:t>31%</a:t>
            </a:r>
            <a:endParaRPr lang="es-CL" sz="2000" dirty="0">
              <a:solidFill>
                <a:srgbClr val="EC627E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BA60FB2-3815-4028-88AA-22293530C6A4}"/>
              </a:ext>
            </a:extLst>
          </p:cNvPr>
          <p:cNvSpPr txBox="1"/>
          <p:nvPr/>
        </p:nvSpPr>
        <p:spPr>
          <a:xfrm>
            <a:off x="1055950" y="5669730"/>
            <a:ext cx="157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ICVU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D697C5-9494-4BB2-A9DF-2A72700A024A}"/>
              </a:ext>
            </a:extLst>
          </p:cNvPr>
          <p:cNvSpPr/>
          <p:nvPr/>
        </p:nvSpPr>
        <p:spPr>
          <a:xfrm>
            <a:off x="2027583" y="2724861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C1773B6-3646-4A70-8E2F-53D11D8F66CA}"/>
              </a:ext>
            </a:extLst>
          </p:cNvPr>
          <p:cNvSpPr txBox="1"/>
          <p:nvPr/>
        </p:nvSpPr>
        <p:spPr>
          <a:xfrm>
            <a:off x="1772022" y="2695252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0A7E5B"/>
                </a:solidFill>
                <a:latin typeface="+mj-lt"/>
              </a:rPr>
              <a:t>17,2%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F173D8-D1B1-4A31-A96D-5ED41654ABB8}"/>
              </a:ext>
            </a:extLst>
          </p:cNvPr>
          <p:cNvSpPr/>
          <p:nvPr/>
        </p:nvSpPr>
        <p:spPr>
          <a:xfrm>
            <a:off x="4320207" y="2724861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8A4A4E8-84FD-46E3-885F-CFE0B4DB6EC2}"/>
              </a:ext>
            </a:extLst>
          </p:cNvPr>
          <p:cNvSpPr/>
          <p:nvPr/>
        </p:nvSpPr>
        <p:spPr>
          <a:xfrm>
            <a:off x="6649278" y="2722298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D7E5850-FCFB-4D77-8788-66786A472276}"/>
              </a:ext>
            </a:extLst>
          </p:cNvPr>
          <p:cNvSpPr/>
          <p:nvPr/>
        </p:nvSpPr>
        <p:spPr>
          <a:xfrm>
            <a:off x="9091904" y="2722298"/>
            <a:ext cx="1199320" cy="515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37B70F-401E-4046-8648-787AE41DFE39}"/>
              </a:ext>
            </a:extLst>
          </p:cNvPr>
          <p:cNvSpPr txBox="1"/>
          <p:nvPr/>
        </p:nvSpPr>
        <p:spPr>
          <a:xfrm>
            <a:off x="4151528" y="2698024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82AF81"/>
                </a:solidFill>
                <a:latin typeface="+mj-lt"/>
              </a:rPr>
              <a:t>25,3%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1F141A4-A366-494F-89C1-C48F0D7E15E7}"/>
              </a:ext>
            </a:extLst>
          </p:cNvPr>
          <p:cNvSpPr txBox="1"/>
          <p:nvPr/>
        </p:nvSpPr>
        <p:spPr>
          <a:xfrm>
            <a:off x="6501217" y="2700152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F6B7C4"/>
                </a:solidFill>
                <a:latin typeface="+mj-lt"/>
              </a:rPr>
              <a:t>18,2%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AF1CDED-B58B-45A8-9FA9-5EF3DE0A366D}"/>
              </a:ext>
            </a:extLst>
          </p:cNvPr>
          <p:cNvSpPr txBox="1"/>
          <p:nvPr/>
        </p:nvSpPr>
        <p:spPr>
          <a:xfrm>
            <a:off x="8845370" y="2699025"/>
            <a:ext cx="15712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100" dirty="0">
                <a:solidFill>
                  <a:srgbClr val="EC627E"/>
                </a:solidFill>
                <a:latin typeface="+mj-lt"/>
              </a:rPr>
              <a:t>39,3%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0778AF4-43BA-4EFD-83A1-E7C709D3F48B}"/>
              </a:ext>
            </a:extLst>
          </p:cNvPr>
          <p:cNvSpPr txBox="1"/>
          <p:nvPr/>
        </p:nvSpPr>
        <p:spPr>
          <a:xfrm>
            <a:off x="1738892" y="5970572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+mj-lt"/>
              </a:rPr>
              <a:t>99</a:t>
            </a:r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9888885-9E3D-426A-BC39-C6B881664470}"/>
              </a:ext>
            </a:extLst>
          </p:cNvPr>
          <p:cNvSpPr txBox="1"/>
          <p:nvPr/>
        </p:nvSpPr>
        <p:spPr>
          <a:xfrm>
            <a:off x="3226903" y="5970571"/>
            <a:ext cx="23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+mj-lt"/>
              </a:rPr>
              <a:t>13.937.760</a:t>
            </a:r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habitantes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FDAD3E4C-01E5-4BDD-BAD4-3D0368F6C0D7}"/>
              </a:ext>
            </a:extLst>
          </p:cNvPr>
          <p:cNvCxnSpPr>
            <a:cxnSpLocks/>
          </p:cNvCxnSpPr>
          <p:nvPr/>
        </p:nvCxnSpPr>
        <p:spPr>
          <a:xfrm>
            <a:off x="6966620" y="5898965"/>
            <a:ext cx="994410" cy="0"/>
          </a:xfrm>
          <a:prstGeom prst="line">
            <a:avLst/>
          </a:prstGeom>
          <a:ln w="57150">
            <a:solidFill>
              <a:srgbClr val="F5A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0A37E92-C9DC-422F-B05D-93E6C53B6A80}"/>
              </a:ext>
            </a:extLst>
          </p:cNvPr>
          <p:cNvSpPr txBox="1"/>
          <p:nvPr/>
        </p:nvSpPr>
        <p:spPr>
          <a:xfrm>
            <a:off x="6673830" y="5669730"/>
            <a:ext cx="1571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País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AB5EB4D-B5DC-450C-844C-504A18FB961B}"/>
              </a:ext>
            </a:extLst>
          </p:cNvPr>
          <p:cNvSpPr txBox="1"/>
          <p:nvPr/>
        </p:nvSpPr>
        <p:spPr>
          <a:xfrm>
            <a:off x="7418558" y="5971179"/>
            <a:ext cx="157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+mj-lt"/>
              </a:rPr>
              <a:t>346</a:t>
            </a:r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comunas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14C4345-DB00-47F3-B11D-11CF70CA7A24}"/>
              </a:ext>
            </a:extLst>
          </p:cNvPr>
          <p:cNvSpPr txBox="1"/>
          <p:nvPr/>
        </p:nvSpPr>
        <p:spPr>
          <a:xfrm>
            <a:off x="8917999" y="5971178"/>
            <a:ext cx="23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+mj-lt"/>
              </a:rPr>
              <a:t>17.574.003</a:t>
            </a:r>
            <a:r>
              <a:rPr lang="es-C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C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habitantes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8D3AF383-32E7-4256-A919-B9D77B6266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FF36E5-7BF5-4EE0-922D-69A4C3D9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" y="525516"/>
            <a:ext cx="11613931" cy="58227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534626-119F-47EC-B4B6-4AE4EF9AAE59}"/>
              </a:ext>
            </a:extLst>
          </p:cNvPr>
          <p:cNvSpPr txBox="1"/>
          <p:nvPr/>
        </p:nvSpPr>
        <p:spPr>
          <a:xfrm>
            <a:off x="5188554" y="3310779"/>
            <a:ext cx="629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700" b="1" dirty="0"/>
              <a:t>¿CÓMO HA CAMBIADO LA CALIDAD DE VIDA URBANA EN LA ÚLTIMA DÉCADA?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CC03081-5F36-4F57-867E-91E3BEAAA897}"/>
              </a:ext>
            </a:extLst>
          </p:cNvPr>
          <p:cNvGrpSpPr/>
          <p:nvPr/>
        </p:nvGrpSpPr>
        <p:grpSpPr>
          <a:xfrm>
            <a:off x="4279482" y="3429000"/>
            <a:ext cx="742950" cy="600865"/>
            <a:chOff x="567138" y="5332626"/>
            <a:chExt cx="742950" cy="60086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E61DD64-EABA-4B9B-AA84-C3774B521A14}"/>
                </a:ext>
              </a:extLst>
            </p:cNvPr>
            <p:cNvSpPr txBox="1"/>
            <p:nvPr/>
          </p:nvSpPr>
          <p:spPr>
            <a:xfrm>
              <a:off x="567138" y="5332626"/>
              <a:ext cx="742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50"/>
                </a:spcAft>
              </a:pPr>
              <a:r>
                <a:rPr lang="es-CL" sz="3200" b="1" dirty="0"/>
                <a:t>A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DDC75EC-A19C-4DFA-ADEB-FA3EE8DA8793}"/>
                </a:ext>
              </a:extLst>
            </p:cNvPr>
            <p:cNvSpPr/>
            <p:nvPr/>
          </p:nvSpPr>
          <p:spPr>
            <a:xfrm>
              <a:off x="642151" y="5340567"/>
              <a:ext cx="592924" cy="5929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47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C28445D-2325-4F0A-ADFF-F1FB4F195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2000" cy="6854385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BE8E875-813A-410B-AE93-E1126D111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25600"/>
              </p:ext>
            </p:extLst>
          </p:nvPr>
        </p:nvGraphicFramePr>
        <p:xfrm>
          <a:off x="2151919" y="2664372"/>
          <a:ext cx="7898597" cy="337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22EFDBB-DAFE-4BFD-9E2C-786A7FBED761}"/>
              </a:ext>
            </a:extLst>
          </p:cNvPr>
          <p:cNvSpPr txBox="1"/>
          <p:nvPr/>
        </p:nvSpPr>
        <p:spPr>
          <a:xfrm>
            <a:off x="2412730" y="1219353"/>
            <a:ext cx="736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0C7C5B"/>
                </a:solidFill>
                <a:latin typeface="Arial Nova" panose="020B0504020202020204" pitchFamily="34" charset="0"/>
              </a:rPr>
              <a:t>COMPARACIÓN ICVU 2011 VS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1D38E5-33D2-4F6F-AA71-B5D731C37D8F}"/>
              </a:ext>
            </a:extLst>
          </p:cNvPr>
          <p:cNvSpPr txBox="1"/>
          <p:nvPr/>
        </p:nvSpPr>
        <p:spPr>
          <a:xfrm>
            <a:off x="7722705" y="1249170"/>
            <a:ext cx="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2F668B"/>
                </a:solidFill>
              </a:rPr>
              <a:t>*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F3996F-7405-490B-A71B-FFB102E88579}"/>
              </a:ext>
            </a:extLst>
          </p:cNvPr>
          <p:cNvSpPr txBox="1"/>
          <p:nvPr/>
        </p:nvSpPr>
        <p:spPr>
          <a:xfrm>
            <a:off x="2151920" y="2600107"/>
            <a:ext cx="466145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700" b="1" dirty="0" err="1"/>
              <a:t>N°</a:t>
            </a:r>
            <a:r>
              <a:rPr lang="es-CL" sz="1700" b="1" dirty="0"/>
              <a:t> comunas según nivel ICVU 2011-2020</a:t>
            </a:r>
            <a:endParaRPr lang="es-CL" sz="1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314D56-23AF-4DF3-AE87-63A8ECB2B76D}"/>
              </a:ext>
            </a:extLst>
          </p:cNvPr>
          <p:cNvSpPr txBox="1"/>
          <p:nvPr/>
        </p:nvSpPr>
        <p:spPr>
          <a:xfrm>
            <a:off x="2960834" y="1675526"/>
            <a:ext cx="62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75000"/>
                  </a:schemeClr>
                </a:solidFill>
              </a:rPr>
              <a:t>[*Recálculo ICVU 2011 con variables 2020 para las 99 ciudades]</a:t>
            </a:r>
          </a:p>
        </p:txBody>
      </p:sp>
    </p:spTree>
    <p:extLst>
      <p:ext uri="{BB962C8B-B14F-4D97-AF65-F5344CB8AC3E}">
        <p14:creationId xmlns:p14="http://schemas.microsoft.com/office/powerpoint/2010/main" val="708677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2353</Words>
  <Application>Microsoft Office PowerPoint</Application>
  <PresentationFormat>Panorámica</PresentationFormat>
  <Paragraphs>878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San Martín</dc:creator>
  <cp:lastModifiedBy>Alejandra Eyzaguirre</cp:lastModifiedBy>
  <cp:revision>158</cp:revision>
  <dcterms:created xsi:type="dcterms:W3CDTF">2020-12-04T20:32:51Z</dcterms:created>
  <dcterms:modified xsi:type="dcterms:W3CDTF">2020-12-23T12:17:43Z</dcterms:modified>
</cp:coreProperties>
</file>