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2.xml" ContentType="application/vnd.openxmlformats-officedocument.drawingml.chartshapes+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3.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4.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5" r:id="rId3"/>
    <p:sldMasterId id="2147483707" r:id="rId4"/>
  </p:sldMasterIdLst>
  <p:notesMasterIdLst>
    <p:notesMasterId r:id="rId33"/>
  </p:notesMasterIdLst>
  <p:sldIdLst>
    <p:sldId id="10034" r:id="rId5"/>
    <p:sldId id="10016" r:id="rId6"/>
    <p:sldId id="10077" r:id="rId7"/>
    <p:sldId id="10081" r:id="rId8"/>
    <p:sldId id="10070" r:id="rId9"/>
    <p:sldId id="10073" r:id="rId10"/>
    <p:sldId id="10096" r:id="rId11"/>
    <p:sldId id="10019" r:id="rId12"/>
    <p:sldId id="10022" r:id="rId13"/>
    <p:sldId id="9898" r:id="rId14"/>
    <p:sldId id="9868" r:id="rId15"/>
    <p:sldId id="10101" r:id="rId16"/>
    <p:sldId id="10100" r:id="rId17"/>
    <p:sldId id="10055" r:id="rId18"/>
    <p:sldId id="10088" r:id="rId19"/>
    <p:sldId id="10057" r:id="rId20"/>
    <p:sldId id="10075" r:id="rId21"/>
    <p:sldId id="10027" r:id="rId22"/>
    <p:sldId id="10028" r:id="rId23"/>
    <p:sldId id="10097" r:id="rId24"/>
    <p:sldId id="10031" r:id="rId25"/>
    <p:sldId id="10089" r:id="rId26"/>
    <p:sldId id="10033" r:id="rId27"/>
    <p:sldId id="10080" r:id="rId28"/>
    <p:sldId id="10098" r:id="rId29"/>
    <p:sldId id="10042" r:id="rId30"/>
    <p:sldId id="10099" r:id="rId31"/>
    <p:sldId id="10035" r:id="rId32"/>
  </p:sldIdLst>
  <p:sldSz cx="12192000" cy="6858000"/>
  <p:notesSz cx="7010400" cy="92964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1" orient="horz" pos="391" userDrawn="1">
          <p15:clr>
            <a:srgbClr val="A4A3A4"/>
          </p15:clr>
        </p15:guide>
        <p15:guide id="12" pos="393" userDrawn="1">
          <p15:clr>
            <a:srgbClr val="A4A3A4"/>
          </p15:clr>
        </p15:guide>
        <p15:guide id="14" orient="horz" pos="164" userDrawn="1">
          <p15:clr>
            <a:srgbClr val="A4A3A4"/>
          </p15:clr>
        </p15:guide>
        <p15:guide id="17" pos="166" userDrawn="1">
          <p15:clr>
            <a:srgbClr val="A4A3A4"/>
          </p15:clr>
        </p15:guide>
        <p15:guide id="18" orient="horz" pos="1003" userDrawn="1">
          <p15:clr>
            <a:srgbClr val="A4A3A4"/>
          </p15:clr>
        </p15:guide>
        <p15:guide id="21" pos="7287" userDrawn="1">
          <p15:clr>
            <a:srgbClr val="A4A3A4"/>
          </p15:clr>
        </p15:guide>
        <p15:guide id="22" orient="horz" pos="3339" userDrawn="1">
          <p15:clr>
            <a:srgbClr val="A4A3A4"/>
          </p15:clr>
        </p15:guide>
        <p15:guide id="23" pos="7514" userDrawn="1">
          <p15:clr>
            <a:srgbClr val="A4A3A4"/>
          </p15:clr>
        </p15:guide>
        <p15:guide id="24" orient="horz" pos="3974" userDrawn="1">
          <p15:clr>
            <a:srgbClr val="A4A3A4"/>
          </p15:clr>
        </p15:guide>
        <p15:guide id="25" orient="horz" pos="3657" userDrawn="1">
          <p15:clr>
            <a:srgbClr val="A4A3A4"/>
          </p15:clr>
        </p15:guide>
        <p15:guide id="26" pos="5654" userDrawn="1">
          <p15:clr>
            <a:srgbClr val="A4A3A4"/>
          </p15:clr>
        </p15:guide>
        <p15:guide id="27" pos="3659" userDrawn="1">
          <p15:clr>
            <a:srgbClr val="A4A3A4"/>
          </p15:clr>
        </p15:guide>
        <p15:guide id="28"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milo Torres" initials="CT" lastIdx="1" clrIdx="0">
    <p:extLst>
      <p:ext uri="{19B8F6BF-5375-455C-9EA6-DF929625EA0E}">
        <p15:presenceInfo xmlns:p15="http://schemas.microsoft.com/office/powerpoint/2012/main" userId="S-1-5-21-1935655697-57989841-839522115-10645" providerId="AD"/>
      </p:ext>
    </p:extLst>
  </p:cmAuthor>
  <p:cmAuthor id="2" name="Byron Idrovo Aguirre" initials="BIA" lastIdx="4" clrIdx="1">
    <p:extLst>
      <p:ext uri="{19B8F6BF-5375-455C-9EA6-DF929625EA0E}">
        <p15:presenceInfo xmlns:p15="http://schemas.microsoft.com/office/powerpoint/2012/main" userId="S::bidrovo@cchc.cl::3a2bb6b3-93d5-4951-b8ba-47a7f2a672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290CFC"/>
    <a:srgbClr val="4170A9"/>
    <a:srgbClr val="7D7D7D"/>
    <a:srgbClr val="E9EBF5"/>
    <a:srgbClr val="3333FF"/>
    <a:srgbClr val="3E21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6374" autoAdjust="0"/>
  </p:normalViewPr>
  <p:slideViewPr>
    <p:cSldViewPr snapToGrid="0">
      <p:cViewPr varScale="1">
        <p:scale>
          <a:sx n="67" d="100"/>
          <a:sy n="67" d="100"/>
        </p:scale>
        <p:origin x="652" y="8"/>
      </p:cViewPr>
      <p:guideLst>
        <p:guide orient="horz" pos="391"/>
        <p:guide pos="393"/>
        <p:guide orient="horz" pos="164"/>
        <p:guide pos="166"/>
        <p:guide orient="horz" pos="1003"/>
        <p:guide pos="7287"/>
        <p:guide orient="horz" pos="3339"/>
        <p:guide pos="7514"/>
        <p:guide orient="horz" pos="3974"/>
        <p:guide orient="horz" pos="3657"/>
        <p:guide pos="5654"/>
        <p:guide pos="3659"/>
        <p:guide pos="3840"/>
      </p:guideLst>
    </p:cSldViewPr>
  </p:slideViewPr>
  <p:notesTextViewPr>
    <p:cViewPr>
      <p:scale>
        <a:sx n="3" d="2"/>
        <a:sy n="3" d="2"/>
      </p:scale>
      <p:origin x="0" y="0"/>
    </p:cViewPr>
  </p:notesTextViewPr>
  <p:sorterViewPr>
    <p:cViewPr varScale="1">
      <p:scale>
        <a:sx n="1" d="1"/>
        <a:sy n="1" d="1"/>
      </p:scale>
      <p:origin x="0" y="-32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33787394238707E-2"/>
          <c:y val="3.9346975958975842E-2"/>
          <c:w val="0.89521062992125988"/>
          <c:h val="0.8038063677036249"/>
        </c:manualLayout>
      </c:layout>
      <c:barChart>
        <c:barDir val="col"/>
        <c:grouping val="clustered"/>
        <c:varyColors val="0"/>
        <c:ser>
          <c:idx val="0"/>
          <c:order val="0"/>
          <c:tx>
            <c:strRef>
              <c:f>InversiónC_Trimestral!$E$36</c:f>
              <c:strCache>
                <c:ptCount val="1"/>
                <c:pt idx="0">
                  <c:v>Crecimiento anual</c:v>
                </c:pt>
              </c:strCache>
            </c:strRef>
          </c:tx>
          <c:spPr>
            <a:solidFill>
              <a:srgbClr val="0070C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InversiónC_Trimestral!$B$39:$B$41</c:f>
              <c:strCache>
                <c:ptCount val="3"/>
                <c:pt idx="0">
                  <c:v>III-21</c:v>
                </c:pt>
                <c:pt idx="1">
                  <c:v>IV-21</c:v>
                </c:pt>
                <c:pt idx="2">
                  <c:v>I-22</c:v>
                </c:pt>
              </c:strCache>
            </c:strRef>
          </c:cat>
          <c:val>
            <c:numRef>
              <c:f>InversiónC_Trimestral!$E$39:$E$41</c:f>
              <c:numCache>
                <c:formatCode>General</c:formatCode>
                <c:ptCount val="3"/>
                <c:pt idx="0">
                  <c:v>32.566027230135177</c:v>
                </c:pt>
                <c:pt idx="1">
                  <c:v>14.014875412715488</c:v>
                </c:pt>
                <c:pt idx="2">
                  <c:v>4.8967662005774182</c:v>
                </c:pt>
              </c:numCache>
            </c:numRef>
          </c:val>
          <c:extLst>
            <c:ext xmlns:c16="http://schemas.microsoft.com/office/drawing/2014/chart" uri="{C3380CC4-5D6E-409C-BE32-E72D297353CC}">
              <c16:uniqueId val="{00000000-5095-49E1-A801-C4E4E1048F6C}"/>
            </c:ext>
          </c:extLst>
        </c:ser>
        <c:ser>
          <c:idx val="1"/>
          <c:order val="1"/>
          <c:tx>
            <c:strRef>
              <c:f>InversiónC_Trimestral!$F$36</c:f>
              <c:strCache>
                <c:ptCount val="1"/>
                <c:pt idx="0">
                  <c:v>Crecimiento trimestral</c:v>
                </c:pt>
              </c:strCache>
            </c:strRef>
          </c:tx>
          <c:spPr>
            <a:solidFill>
              <a:schemeClr val="accent2"/>
            </a:solidFill>
            <a:ln>
              <a:solidFill>
                <a:srgbClr val="FFC000"/>
              </a:solidFill>
            </a:ln>
            <a:effectLst/>
          </c:spPr>
          <c:invertIfNegative val="0"/>
          <c:dLbls>
            <c:numFmt formatCode="#,##0.0"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Nova Cond Light" panose="020B030602020202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InversiónC_Trimestral!$B$39:$B$41</c:f>
              <c:strCache>
                <c:ptCount val="3"/>
                <c:pt idx="0">
                  <c:v>III-21</c:v>
                </c:pt>
                <c:pt idx="1">
                  <c:v>IV-21</c:v>
                </c:pt>
                <c:pt idx="2">
                  <c:v>I-22</c:v>
                </c:pt>
              </c:strCache>
            </c:strRef>
          </c:cat>
          <c:val>
            <c:numRef>
              <c:f>InversiónC_Trimestral!$F$39:$F$41</c:f>
              <c:numCache>
                <c:formatCode>General</c:formatCode>
                <c:ptCount val="3"/>
                <c:pt idx="0">
                  <c:v>11.291539699178422</c:v>
                </c:pt>
                <c:pt idx="1">
                  <c:v>0.49029312786108559</c:v>
                </c:pt>
                <c:pt idx="2">
                  <c:v>-7.4204931837504429</c:v>
                </c:pt>
              </c:numCache>
            </c:numRef>
          </c:val>
          <c:extLst>
            <c:ext xmlns:c16="http://schemas.microsoft.com/office/drawing/2014/chart" uri="{C3380CC4-5D6E-409C-BE32-E72D297353CC}">
              <c16:uniqueId val="{00000001-5095-49E1-A801-C4E4E1048F6C}"/>
            </c:ext>
          </c:extLst>
        </c:ser>
        <c:dLbls>
          <c:showLegendKey val="0"/>
          <c:showVal val="0"/>
          <c:showCatName val="0"/>
          <c:showSerName val="0"/>
          <c:showPercent val="0"/>
          <c:showBubbleSize val="0"/>
        </c:dLbls>
        <c:gapWidth val="219"/>
        <c:overlap val="-27"/>
        <c:axId val="1691448928"/>
        <c:axId val="2111563808"/>
      </c:barChart>
      <c:catAx>
        <c:axId val="1691448928"/>
        <c:scaling>
          <c:orientation val="minMax"/>
        </c:scaling>
        <c:delete val="0"/>
        <c:axPos val="b"/>
        <c:title>
          <c:tx>
            <c:rich>
              <a:bodyPr rot="0" spcFirstLastPara="1" vertOverflow="ellipsis" vert="horz" wrap="square" anchor="ctr" anchorCtr="1"/>
              <a:lstStyle/>
              <a:p>
                <a:pPr>
                  <a:defRPr sz="1500" b="0" i="0" u="none" strike="noStrike" kern="1200" baseline="0">
                    <a:solidFill>
                      <a:schemeClr val="tx1"/>
                    </a:solidFill>
                    <a:latin typeface="Arial Nova Cond Light" panose="020B0306020202020204" pitchFamily="34" charset="0"/>
                    <a:ea typeface="+mn-ea"/>
                    <a:cs typeface="+mn-cs"/>
                  </a:defRPr>
                </a:pPr>
                <a:r>
                  <a:rPr lang="en-US"/>
                  <a:t>Trimestres</a:t>
                </a:r>
              </a:p>
            </c:rich>
          </c:tx>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Nova Cond Light" panose="020B0306020202020204" pitchFamily="34" charset="0"/>
                  <a:ea typeface="+mn-ea"/>
                  <a:cs typeface="+mn-cs"/>
                </a:defRPr>
              </a:pPr>
              <a:endParaRPr lang="es-CL"/>
            </a:p>
          </c:txPr>
        </c:title>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crossAx val="2111563808"/>
        <c:crosses val="autoZero"/>
        <c:auto val="1"/>
        <c:lblAlgn val="ctr"/>
        <c:lblOffset val="100"/>
        <c:noMultiLvlLbl val="0"/>
      </c:catAx>
      <c:valAx>
        <c:axId val="21115638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crossAx val="1691448928"/>
        <c:crosses val="autoZero"/>
        <c:crossBetween val="between"/>
      </c:valAx>
      <c:spPr>
        <a:noFill/>
        <a:ln>
          <a:noFill/>
        </a:ln>
        <a:effectLst/>
      </c:spPr>
    </c:plotArea>
    <c:legend>
      <c:legendPos val="b"/>
      <c:layout>
        <c:manualLayout>
          <c:xMode val="edge"/>
          <c:yMode val="edge"/>
          <c:x val="0.26562423447069117"/>
          <c:y val="0.13533644677684564"/>
          <c:w val="0.56718353703755142"/>
          <c:h val="0.1887376037759061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500">
          <a:solidFill>
            <a:schemeClr val="tx1"/>
          </a:solidFill>
          <a:latin typeface="Arial Nova Cond Light" panose="020B0306020202020204" pitchFamily="34" charset="0"/>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77148335647934E-2"/>
          <c:y val="0.11624896047480864"/>
          <c:w val="0.93832279598696333"/>
          <c:h val="0.78397207741910957"/>
        </c:manualLayout>
      </c:layout>
      <c:barChart>
        <c:barDir val="col"/>
        <c:grouping val="clustered"/>
        <c:varyColors val="0"/>
        <c:ser>
          <c:idx val="0"/>
          <c:order val="0"/>
          <c:tx>
            <c:strRef>
              <c:f>'Gráfico 8'!$B$1</c:f>
              <c:strCache>
                <c:ptCount val="1"/>
                <c:pt idx="0">
                  <c:v>Abr. 2021</c:v>
                </c:pt>
              </c:strCache>
            </c:strRef>
          </c:tx>
          <c:spPr>
            <a:solidFill>
              <a:schemeClr val="accent6"/>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8'!$A$2:$A$5</c:f>
              <c:strCache>
                <c:ptCount val="4"/>
                <c:pt idx="0">
                  <c:v>Muy inseguro</c:v>
                </c:pt>
                <c:pt idx="1">
                  <c:v>Inseguro</c:v>
                </c:pt>
                <c:pt idx="2">
                  <c:v>Seguro</c:v>
                </c:pt>
                <c:pt idx="3">
                  <c:v>Muy seguro</c:v>
                </c:pt>
              </c:strCache>
            </c:strRef>
          </c:cat>
          <c:val>
            <c:numRef>
              <c:f>'Gráfico 8'!$B$2:$B$5</c:f>
              <c:numCache>
                <c:formatCode>0.0</c:formatCode>
                <c:ptCount val="4"/>
                <c:pt idx="0">
                  <c:v>3.78</c:v>
                </c:pt>
                <c:pt idx="1">
                  <c:v>56.13</c:v>
                </c:pt>
                <c:pt idx="2">
                  <c:v>34.340000000000003</c:v>
                </c:pt>
                <c:pt idx="3">
                  <c:v>5.75</c:v>
                </c:pt>
              </c:numCache>
            </c:numRef>
          </c:val>
          <c:extLst>
            <c:ext xmlns:c16="http://schemas.microsoft.com/office/drawing/2014/chart" uri="{C3380CC4-5D6E-409C-BE32-E72D297353CC}">
              <c16:uniqueId val="{00000000-A0D0-4024-92CA-B0899C16CEAC}"/>
            </c:ext>
          </c:extLst>
        </c:ser>
        <c:ser>
          <c:idx val="1"/>
          <c:order val="1"/>
          <c:tx>
            <c:strRef>
              <c:f>'Gráfico 8'!$C$1</c:f>
              <c:strCache>
                <c:ptCount val="1"/>
                <c:pt idx="0">
                  <c:v>Abr. 2022</c:v>
                </c:pt>
              </c:strCache>
            </c:strRef>
          </c:tx>
          <c:spPr>
            <a:solidFill>
              <a:srgbClr val="FFC000"/>
            </a:solidFill>
            <a:ln>
              <a:noFill/>
            </a:ln>
            <a:effectLst/>
            <a:extLst>
              <a:ext uri="{91240B29-F687-4F45-9708-019B960494DF}">
                <a14:hiddenLine xmlns:a14="http://schemas.microsoft.com/office/drawing/2010/main">
                  <a:noFill/>
                </a14:hiddenLine>
              </a:ext>
            </a:extLst>
          </c:spPr>
          <c:invertIfNegative val="0"/>
          <c:dLbls>
            <c:numFmt formatCode="#,##0" sourceLinked="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'Gráfico 8'!$A$2:$A$5</c:f>
              <c:strCache>
                <c:ptCount val="4"/>
                <c:pt idx="0">
                  <c:v>Muy inseguro</c:v>
                </c:pt>
                <c:pt idx="1">
                  <c:v>Inseguro</c:v>
                </c:pt>
                <c:pt idx="2">
                  <c:v>Seguro</c:v>
                </c:pt>
                <c:pt idx="3">
                  <c:v>Muy seguro</c:v>
                </c:pt>
              </c:strCache>
            </c:strRef>
          </c:cat>
          <c:val>
            <c:numRef>
              <c:f>'Gráfico 8'!$C$2:$C$5</c:f>
              <c:numCache>
                <c:formatCode>0.0</c:formatCode>
                <c:ptCount val="4"/>
                <c:pt idx="0">
                  <c:v>6.02</c:v>
                </c:pt>
                <c:pt idx="1">
                  <c:v>54.45</c:v>
                </c:pt>
                <c:pt idx="2">
                  <c:v>28.73</c:v>
                </c:pt>
                <c:pt idx="3">
                  <c:v>10.8</c:v>
                </c:pt>
              </c:numCache>
            </c:numRef>
          </c:val>
          <c:extLst>
            <c:ext xmlns:c16="http://schemas.microsoft.com/office/drawing/2014/chart" uri="{C3380CC4-5D6E-409C-BE32-E72D297353CC}">
              <c16:uniqueId val="{00000001-A0D0-4024-92CA-B0899C16CEAC}"/>
            </c:ext>
          </c:extLst>
        </c:ser>
        <c:dLbls>
          <c:showLegendKey val="0"/>
          <c:showVal val="0"/>
          <c:showCatName val="0"/>
          <c:showSerName val="0"/>
          <c:showPercent val="0"/>
          <c:showBubbleSize val="0"/>
        </c:dLbls>
        <c:gapWidth val="219"/>
        <c:overlap val="-10"/>
        <c:axId val="1897617184"/>
        <c:axId val="1897618432"/>
      </c:barChart>
      <c:catAx>
        <c:axId val="1897617184"/>
        <c:scaling>
          <c:orientation val="minMax"/>
        </c:scaling>
        <c:delete val="0"/>
        <c:axPos val="b"/>
        <c:numFmt formatCode="General" sourceLinked="1"/>
        <c:majorTickMark val="none"/>
        <c:minorTickMark val="none"/>
        <c:tickLblPos val="low"/>
        <c:spPr>
          <a:noFill/>
          <a:ln w="9525" cap="flat" cmpd="sng" algn="ctr">
            <a:solidFill>
              <a:sysClr val="windowText" lastClr="000000">
                <a:lumMod val="100000"/>
              </a:sys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crossAx val="1897618432"/>
        <c:crosses val="autoZero"/>
        <c:auto val="1"/>
        <c:lblAlgn val="ctr"/>
        <c:lblOffset val="100"/>
        <c:noMultiLvlLbl val="0"/>
      </c:catAx>
      <c:valAx>
        <c:axId val="1897618432"/>
        <c:scaling>
          <c:orientation val="minMax"/>
        </c:scaling>
        <c:delete val="0"/>
        <c:axPos val="l"/>
        <c:numFmt formatCode="0" sourceLinked="0"/>
        <c:majorTickMark val="out"/>
        <c:minorTickMark val="none"/>
        <c:tickLblPos val="nextTo"/>
        <c:spPr>
          <a:noFill/>
          <a:ln w="9525" cap="flat" cmpd="sng" algn="ctr">
            <a:solidFill>
              <a:sysClr val="windowText" lastClr="000000">
                <a:lumMod val="100000"/>
              </a:sysClr>
            </a:solidFill>
            <a:prstDash val="solid"/>
            <a:round/>
            <a:headEnd type="none" w="med" len="med"/>
            <a:tailEnd type="none" w="med" len="med"/>
          </a:ln>
          <a:effectLst/>
        </c:spPr>
        <c:txPr>
          <a:bodyPr rot="-6000000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crossAx val="1897617184"/>
        <c:crosses val="autoZero"/>
        <c:crossBetween val="between"/>
      </c:valAx>
      <c:spPr>
        <a:noFill/>
        <a:ln w="25400">
          <a:noFill/>
        </a:ln>
        <a:effectLst/>
        <a:extLst>
          <a:ext uri="{909E8E84-426E-40DD-AFC4-6F175D3DCCD1}">
            <a14:hiddenFill xmlns:a14="http://schemas.microsoft.com/office/drawing/2010/main">
              <a:noFill/>
            </a14:hiddenFill>
          </a:ext>
        </a:extLst>
      </c:spPr>
    </c:plotArea>
    <c:legend>
      <c:legendPos val="b"/>
      <c:layout>
        <c:manualLayout>
          <c:xMode val="edge"/>
          <c:yMode val="edge"/>
          <c:x val="0"/>
          <c:y val="6.0350030175015086E-3"/>
          <c:w val="0.99958764046982684"/>
          <c:h val="4.6728971962616821E-2"/>
        </c:manualLayout>
      </c:layout>
      <c:overlay val="0"/>
      <c:spPr>
        <a:noFill/>
        <a:ln w="25400">
          <a:noFill/>
        </a:ln>
        <a:effectLst/>
      </c:spPr>
      <c:txPr>
        <a:bodyPr rot="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5400" cap="flat" cmpd="sng" algn="ctr">
      <a:noFill/>
      <a:round/>
    </a:ln>
    <a:effectLst/>
    <a:extLst>
      <a:ext uri="{909E8E84-426E-40DD-AFC4-6F175D3DCCD1}">
        <a14:hiddenFill xmlns:a14="http://schemas.microsoft.com/office/drawing/2010/main">
          <a:solidFill>
            <a:sysClr val="window" lastClr="FFFFFF"/>
          </a:solidFill>
        </a14:hiddenFill>
      </a:ext>
    </a:extLst>
  </c:spPr>
  <c:txPr>
    <a:bodyPr/>
    <a:lstStyle/>
    <a:p>
      <a:pPr>
        <a:defRPr sz="1200">
          <a:solidFill>
            <a:schemeClr val="tx1"/>
          </a:solidFill>
          <a:latin typeface="Arial Nova Cond Light" panose="020B0306020202020204" pitchFamily="34" charset="0"/>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96132511497261E-2"/>
          <c:y val="6.8480948221673305E-2"/>
          <c:w val="0.8717408919943157"/>
          <c:h val="0.83709750206141431"/>
        </c:manualLayout>
      </c:layout>
      <c:lineChart>
        <c:grouping val="standard"/>
        <c:varyColors val="0"/>
        <c:ser>
          <c:idx val="0"/>
          <c:order val="0"/>
          <c:tx>
            <c:strRef>
              <c:f>'Gráfico 4.1_2'!$G$2</c:f>
              <c:strCache>
                <c:ptCount val="1"/>
                <c:pt idx="0">
                  <c:v>ICE Construcción</c:v>
                </c:pt>
              </c:strCache>
            </c:strRef>
          </c:tx>
          <c:spPr>
            <a:ln>
              <a:solidFill>
                <a:schemeClr val="accent1"/>
              </a:solidFill>
              <a:headEnd type="none"/>
            </a:ln>
          </c:spPr>
          <c:marker>
            <c:symbol val="none"/>
          </c:marker>
          <c:cat>
            <c:strRef>
              <c:f>'Gráfico 4.1_2'!$A$166:$B$218</c:f>
              <c:strCache>
                <c:ptCount val="49"/>
                <c:pt idx="0">
                  <c:v>18</c:v>
                </c:pt>
                <c:pt idx="12">
                  <c:v>19</c:v>
                </c:pt>
                <c:pt idx="24">
                  <c:v>20</c:v>
                </c:pt>
                <c:pt idx="36">
                  <c:v>21</c:v>
                </c:pt>
                <c:pt idx="48">
                  <c:v>2022</c:v>
                </c:pt>
              </c:strCache>
            </c:strRef>
          </c:cat>
          <c:val>
            <c:numRef>
              <c:f>'Gráfico 4.1_2'!$G$166:$G$218</c:f>
              <c:numCache>
                <c:formatCode>0.0</c:formatCode>
                <c:ptCount val="53"/>
                <c:pt idx="0">
                  <c:v>25.9</c:v>
                </c:pt>
                <c:pt idx="1">
                  <c:v>10.5</c:v>
                </c:pt>
                <c:pt idx="2">
                  <c:v>35.1</c:v>
                </c:pt>
                <c:pt idx="3">
                  <c:v>36</c:v>
                </c:pt>
                <c:pt idx="4">
                  <c:v>37.5</c:v>
                </c:pt>
                <c:pt idx="5">
                  <c:v>38.299999999999997</c:v>
                </c:pt>
                <c:pt idx="6">
                  <c:v>-13.4</c:v>
                </c:pt>
                <c:pt idx="7">
                  <c:v>38.799999999999997</c:v>
                </c:pt>
                <c:pt idx="8">
                  <c:v>27.3</c:v>
                </c:pt>
                <c:pt idx="9">
                  <c:v>1.7</c:v>
                </c:pt>
                <c:pt idx="10">
                  <c:v>16</c:v>
                </c:pt>
                <c:pt idx="11">
                  <c:v>9.8000000000000007</c:v>
                </c:pt>
                <c:pt idx="12">
                  <c:v>7.2</c:v>
                </c:pt>
                <c:pt idx="13">
                  <c:v>16.399999999999999</c:v>
                </c:pt>
                <c:pt idx="14">
                  <c:v>10.199999999999999</c:v>
                </c:pt>
                <c:pt idx="15">
                  <c:v>15.9</c:v>
                </c:pt>
                <c:pt idx="16">
                  <c:v>20.399999999999999</c:v>
                </c:pt>
                <c:pt idx="17">
                  <c:v>18.899999999999999</c:v>
                </c:pt>
                <c:pt idx="18">
                  <c:v>12.4</c:v>
                </c:pt>
                <c:pt idx="19">
                  <c:v>9.5</c:v>
                </c:pt>
                <c:pt idx="20">
                  <c:v>22</c:v>
                </c:pt>
                <c:pt idx="21">
                  <c:v>5.4</c:v>
                </c:pt>
                <c:pt idx="22">
                  <c:v>-33.4</c:v>
                </c:pt>
                <c:pt idx="23">
                  <c:v>-24.6</c:v>
                </c:pt>
                <c:pt idx="24">
                  <c:v>-34.9</c:v>
                </c:pt>
                <c:pt idx="25">
                  <c:v>-31.2</c:v>
                </c:pt>
                <c:pt idx="26">
                  <c:v>-37.299999999999997</c:v>
                </c:pt>
                <c:pt idx="27">
                  <c:v>-38.4</c:v>
                </c:pt>
                <c:pt idx="28">
                  <c:v>-35</c:v>
                </c:pt>
                <c:pt idx="29">
                  <c:v>-47.3</c:v>
                </c:pt>
                <c:pt idx="30">
                  <c:v>-26.7</c:v>
                </c:pt>
                <c:pt idx="31">
                  <c:v>-16.8</c:v>
                </c:pt>
                <c:pt idx="32">
                  <c:v>-2.8</c:v>
                </c:pt>
                <c:pt idx="33">
                  <c:v>-10.8</c:v>
                </c:pt>
                <c:pt idx="34">
                  <c:v>-9.1</c:v>
                </c:pt>
                <c:pt idx="35">
                  <c:v>2.2999999999999998</c:v>
                </c:pt>
                <c:pt idx="36">
                  <c:v>-21.2</c:v>
                </c:pt>
                <c:pt idx="37">
                  <c:v>-5.5</c:v>
                </c:pt>
                <c:pt idx="38">
                  <c:v>12</c:v>
                </c:pt>
                <c:pt idx="39">
                  <c:v>12.2</c:v>
                </c:pt>
                <c:pt idx="40">
                  <c:v>-6.2</c:v>
                </c:pt>
                <c:pt idx="41">
                  <c:v>-4.2</c:v>
                </c:pt>
                <c:pt idx="42">
                  <c:v>11.4</c:v>
                </c:pt>
                <c:pt idx="43">
                  <c:v>4.8</c:v>
                </c:pt>
                <c:pt idx="44">
                  <c:v>-11.7</c:v>
                </c:pt>
                <c:pt idx="45">
                  <c:v>-11.6</c:v>
                </c:pt>
                <c:pt idx="46">
                  <c:v>-33.9</c:v>
                </c:pt>
                <c:pt idx="47">
                  <c:v>-35.1</c:v>
                </c:pt>
                <c:pt idx="48">
                  <c:v>-34.6</c:v>
                </c:pt>
                <c:pt idx="49">
                  <c:v>-34.799999999999997</c:v>
                </c:pt>
                <c:pt idx="50">
                  <c:v>-36.299999999999997</c:v>
                </c:pt>
                <c:pt idx="51">
                  <c:v>-34.9</c:v>
                </c:pt>
                <c:pt idx="52">
                  <c:v>-36</c:v>
                </c:pt>
              </c:numCache>
            </c:numRef>
          </c:val>
          <c:smooth val="0"/>
          <c:extLst>
            <c:ext xmlns:c16="http://schemas.microsoft.com/office/drawing/2014/chart" uri="{C3380CC4-5D6E-409C-BE32-E72D297353CC}">
              <c16:uniqueId val="{00000000-64ED-4AF8-BEED-A4400AEC1CDC}"/>
            </c:ext>
          </c:extLst>
        </c:ser>
        <c:ser>
          <c:idx val="7"/>
          <c:order val="1"/>
          <c:spPr>
            <a:ln w="12700">
              <a:solidFill>
                <a:schemeClr val="accent1"/>
              </a:solidFill>
              <a:prstDash val="dash"/>
            </a:ln>
          </c:spPr>
          <c:marker>
            <c:symbol val="none"/>
          </c:marker>
          <c:cat>
            <c:strRef>
              <c:f>'Gráfico 4.1_2'!$A$166:$B$218</c:f>
              <c:strCache>
                <c:ptCount val="49"/>
                <c:pt idx="0">
                  <c:v>18</c:v>
                </c:pt>
                <c:pt idx="12">
                  <c:v>19</c:v>
                </c:pt>
                <c:pt idx="24">
                  <c:v>20</c:v>
                </c:pt>
                <c:pt idx="36">
                  <c:v>21</c:v>
                </c:pt>
                <c:pt idx="48">
                  <c:v>2022</c:v>
                </c:pt>
              </c:strCache>
            </c:strRef>
          </c:cat>
          <c:val>
            <c:numRef>
              <c:f>'Gráfico 4.1_2'!$L$166:$L$218</c:f>
              <c:numCache>
                <c:formatCode>General</c:formatCode>
                <c:ptCount val="5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numCache>
            </c:numRef>
          </c:val>
          <c:smooth val="0"/>
          <c:extLst>
            <c:ext xmlns:c16="http://schemas.microsoft.com/office/drawing/2014/chart" uri="{C3380CC4-5D6E-409C-BE32-E72D297353CC}">
              <c16:uniqueId val="{00000001-64ED-4AF8-BEED-A4400AEC1CDC}"/>
            </c:ext>
          </c:extLst>
        </c:ser>
        <c:dLbls>
          <c:showLegendKey val="0"/>
          <c:showVal val="0"/>
          <c:showCatName val="0"/>
          <c:showSerName val="0"/>
          <c:showPercent val="0"/>
          <c:showBubbleSize val="0"/>
        </c:dLbls>
        <c:marker val="1"/>
        <c:smooth val="0"/>
        <c:axId val="380090576"/>
        <c:axId val="1"/>
      </c:lineChart>
      <c:lineChart>
        <c:grouping val="standard"/>
        <c:varyColors val="0"/>
        <c:ser>
          <c:idx val="1"/>
          <c:order val="2"/>
          <c:tx>
            <c:strRef>
              <c:f>'Gráfico 4.1_2'!$M$2</c:f>
              <c:strCache>
                <c:ptCount val="1"/>
                <c:pt idx="0">
                  <c:v>IMCE Construcción (eje derecho)</c:v>
                </c:pt>
              </c:strCache>
            </c:strRef>
          </c:tx>
          <c:marker>
            <c:symbol val="none"/>
          </c:marker>
          <c:cat>
            <c:numRef>
              <c:f>'Gráfico 4.1_2'!$A$166:$A$218</c:f>
              <c:numCache>
                <c:formatCode>General</c:formatCode>
                <c:ptCount val="53"/>
                <c:pt idx="0">
                  <c:v>18</c:v>
                </c:pt>
                <c:pt idx="12">
                  <c:v>19</c:v>
                </c:pt>
                <c:pt idx="24">
                  <c:v>20</c:v>
                </c:pt>
                <c:pt idx="36">
                  <c:v>21</c:v>
                </c:pt>
                <c:pt idx="48">
                  <c:v>2022</c:v>
                </c:pt>
              </c:numCache>
            </c:numRef>
          </c:cat>
          <c:val>
            <c:numRef>
              <c:f>'Gráfico 4.1_2'!$M$166:$M$218</c:f>
              <c:numCache>
                <c:formatCode>0.00</c:formatCode>
                <c:ptCount val="53"/>
                <c:pt idx="0">
                  <c:v>43.181818181818201</c:v>
                </c:pt>
                <c:pt idx="1">
                  <c:v>48.461538461538503</c:v>
                </c:pt>
                <c:pt idx="2">
                  <c:v>51.153846153846203</c:v>
                </c:pt>
                <c:pt idx="3">
                  <c:v>48.387096774193601</c:v>
                </c:pt>
                <c:pt idx="4">
                  <c:v>46.774193548387103</c:v>
                </c:pt>
                <c:pt idx="5">
                  <c:v>43.076923076923102</c:v>
                </c:pt>
                <c:pt idx="6">
                  <c:v>46.186440677966097</c:v>
                </c:pt>
                <c:pt idx="7">
                  <c:v>45.089285714285701</c:v>
                </c:pt>
                <c:pt idx="8">
                  <c:v>46.052631578947398</c:v>
                </c:pt>
                <c:pt idx="9">
                  <c:v>47.9838709677419</c:v>
                </c:pt>
                <c:pt idx="10">
                  <c:v>45.338983050847503</c:v>
                </c:pt>
                <c:pt idx="11">
                  <c:v>48.3333333333333</c:v>
                </c:pt>
                <c:pt idx="12">
                  <c:v>49.5762711864407</c:v>
                </c:pt>
                <c:pt idx="13">
                  <c:v>47.857142857142897</c:v>
                </c:pt>
                <c:pt idx="14">
                  <c:v>54.577464788732399</c:v>
                </c:pt>
                <c:pt idx="15">
                  <c:v>52.238805970149301</c:v>
                </c:pt>
                <c:pt idx="16">
                  <c:v>46.575342465753401</c:v>
                </c:pt>
                <c:pt idx="17">
                  <c:v>46.6216216216216</c:v>
                </c:pt>
                <c:pt idx="18">
                  <c:v>45.8333333333333</c:v>
                </c:pt>
                <c:pt idx="19">
                  <c:v>47.602739726027401</c:v>
                </c:pt>
                <c:pt idx="20">
                  <c:v>42.647058823529399</c:v>
                </c:pt>
                <c:pt idx="21">
                  <c:v>45.895522388059703</c:v>
                </c:pt>
                <c:pt idx="22">
                  <c:v>26.086956521739101</c:v>
                </c:pt>
                <c:pt idx="23">
                  <c:v>21.428571428571399</c:v>
                </c:pt>
                <c:pt idx="24">
                  <c:v>20.175438596491201</c:v>
                </c:pt>
                <c:pt idx="25">
                  <c:v>25.6944444444444</c:v>
                </c:pt>
                <c:pt idx="26">
                  <c:v>24.264705882352899</c:v>
                </c:pt>
                <c:pt idx="27">
                  <c:v>6.4285714285714297</c:v>
                </c:pt>
                <c:pt idx="28">
                  <c:v>8.8028169014084501</c:v>
                </c:pt>
                <c:pt idx="29">
                  <c:v>11.397058823529401</c:v>
                </c:pt>
                <c:pt idx="30">
                  <c:v>12.6760563380282</c:v>
                </c:pt>
                <c:pt idx="31">
                  <c:v>25.7246376811594</c:v>
                </c:pt>
                <c:pt idx="32">
                  <c:v>33.1967213114754</c:v>
                </c:pt>
                <c:pt idx="33">
                  <c:v>37.692307692307701</c:v>
                </c:pt>
                <c:pt idx="34">
                  <c:v>46.031746031746003</c:v>
                </c:pt>
                <c:pt idx="35">
                  <c:v>41.6666666666667</c:v>
                </c:pt>
                <c:pt idx="36">
                  <c:v>40.079365079365097</c:v>
                </c:pt>
                <c:pt idx="37">
                  <c:v>44.230769230769198</c:v>
                </c:pt>
                <c:pt idx="38">
                  <c:v>48.550724637681199</c:v>
                </c:pt>
                <c:pt idx="39">
                  <c:v>44.7916666666667</c:v>
                </c:pt>
                <c:pt idx="40">
                  <c:v>40</c:v>
                </c:pt>
                <c:pt idx="41">
                  <c:v>42.3913043478261</c:v>
                </c:pt>
                <c:pt idx="42">
                  <c:v>43.359375</c:v>
                </c:pt>
                <c:pt idx="43">
                  <c:v>51.515151515151501</c:v>
                </c:pt>
                <c:pt idx="44">
                  <c:v>56.439393939393902</c:v>
                </c:pt>
                <c:pt idx="45">
                  <c:v>48.106060606060602</c:v>
                </c:pt>
                <c:pt idx="46">
                  <c:v>37.307692307692299</c:v>
                </c:pt>
                <c:pt idx="47">
                  <c:v>32.758620689655203</c:v>
                </c:pt>
                <c:pt idx="48">
                  <c:v>34.482758620689701</c:v>
                </c:pt>
                <c:pt idx="49">
                  <c:v>35.546875</c:v>
                </c:pt>
                <c:pt idx="50">
                  <c:v>32.54</c:v>
                </c:pt>
                <c:pt idx="51" formatCode="General">
                  <c:v>30.86</c:v>
                </c:pt>
                <c:pt idx="52" formatCode="General">
                  <c:v>26.23</c:v>
                </c:pt>
              </c:numCache>
            </c:numRef>
          </c:val>
          <c:smooth val="0"/>
          <c:extLst>
            <c:ext xmlns:c16="http://schemas.microsoft.com/office/drawing/2014/chart" uri="{C3380CC4-5D6E-409C-BE32-E72D297353CC}">
              <c16:uniqueId val="{00000002-64ED-4AF8-BEED-A4400AEC1CDC}"/>
            </c:ext>
          </c:extLst>
        </c:ser>
        <c:ser>
          <c:idx val="2"/>
          <c:order val="3"/>
          <c:spPr>
            <a:ln w="12700">
              <a:solidFill>
                <a:schemeClr val="accent2">
                  <a:lumMod val="75000"/>
                </a:schemeClr>
              </a:solidFill>
              <a:prstDash val="dash"/>
            </a:ln>
          </c:spPr>
          <c:marker>
            <c:symbol val="none"/>
          </c:marker>
          <c:cat>
            <c:numRef>
              <c:f>'Gráfico 4.1_2'!$A$166:$A$218</c:f>
              <c:numCache>
                <c:formatCode>General</c:formatCode>
                <c:ptCount val="53"/>
                <c:pt idx="0">
                  <c:v>18</c:v>
                </c:pt>
                <c:pt idx="12">
                  <c:v>19</c:v>
                </c:pt>
                <c:pt idx="24">
                  <c:v>20</c:v>
                </c:pt>
                <c:pt idx="36">
                  <c:v>21</c:v>
                </c:pt>
                <c:pt idx="48">
                  <c:v>2022</c:v>
                </c:pt>
              </c:numCache>
            </c:numRef>
          </c:cat>
          <c:val>
            <c:numRef>
              <c:f>'Gráfico 4.1_2'!$N$166:$N$218</c:f>
              <c:numCache>
                <c:formatCode>General</c:formatCode>
                <c:ptCount val="53"/>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pt idx="18">
                  <c:v>50</c:v>
                </c:pt>
                <c:pt idx="19">
                  <c:v>50</c:v>
                </c:pt>
                <c:pt idx="20">
                  <c:v>50</c:v>
                </c:pt>
                <c:pt idx="21">
                  <c:v>50</c:v>
                </c:pt>
                <c:pt idx="22">
                  <c:v>50</c:v>
                </c:pt>
                <c:pt idx="23">
                  <c:v>50</c:v>
                </c:pt>
                <c:pt idx="24">
                  <c:v>50</c:v>
                </c:pt>
                <c:pt idx="25">
                  <c:v>50</c:v>
                </c:pt>
                <c:pt idx="26">
                  <c:v>50</c:v>
                </c:pt>
                <c:pt idx="27">
                  <c:v>50</c:v>
                </c:pt>
                <c:pt idx="28">
                  <c:v>50</c:v>
                </c:pt>
                <c:pt idx="29">
                  <c:v>50</c:v>
                </c:pt>
                <c:pt idx="30">
                  <c:v>50</c:v>
                </c:pt>
                <c:pt idx="31">
                  <c:v>50</c:v>
                </c:pt>
                <c:pt idx="32">
                  <c:v>50</c:v>
                </c:pt>
                <c:pt idx="33">
                  <c:v>50</c:v>
                </c:pt>
                <c:pt idx="34">
                  <c:v>50</c:v>
                </c:pt>
                <c:pt idx="35">
                  <c:v>50</c:v>
                </c:pt>
                <c:pt idx="36">
                  <c:v>50</c:v>
                </c:pt>
                <c:pt idx="37">
                  <c:v>50</c:v>
                </c:pt>
                <c:pt idx="38">
                  <c:v>50</c:v>
                </c:pt>
                <c:pt idx="39">
                  <c:v>50</c:v>
                </c:pt>
                <c:pt idx="40">
                  <c:v>50</c:v>
                </c:pt>
                <c:pt idx="41">
                  <c:v>50</c:v>
                </c:pt>
                <c:pt idx="42">
                  <c:v>50</c:v>
                </c:pt>
                <c:pt idx="43">
                  <c:v>50</c:v>
                </c:pt>
                <c:pt idx="44">
                  <c:v>50</c:v>
                </c:pt>
                <c:pt idx="45">
                  <c:v>50</c:v>
                </c:pt>
                <c:pt idx="46">
                  <c:v>50</c:v>
                </c:pt>
                <c:pt idx="47">
                  <c:v>50</c:v>
                </c:pt>
                <c:pt idx="48">
                  <c:v>50</c:v>
                </c:pt>
                <c:pt idx="49">
                  <c:v>50</c:v>
                </c:pt>
                <c:pt idx="50">
                  <c:v>50</c:v>
                </c:pt>
                <c:pt idx="51">
                  <c:v>50</c:v>
                </c:pt>
                <c:pt idx="52">
                  <c:v>50</c:v>
                </c:pt>
              </c:numCache>
            </c:numRef>
          </c:val>
          <c:smooth val="0"/>
          <c:extLst>
            <c:ext xmlns:c16="http://schemas.microsoft.com/office/drawing/2014/chart" uri="{C3380CC4-5D6E-409C-BE32-E72D297353CC}">
              <c16:uniqueId val="{00000003-64ED-4AF8-BEED-A4400AEC1CDC}"/>
            </c:ext>
          </c:extLst>
        </c:ser>
        <c:dLbls>
          <c:showLegendKey val="0"/>
          <c:showVal val="0"/>
          <c:showCatName val="0"/>
          <c:showSerName val="0"/>
          <c:showPercent val="0"/>
          <c:showBubbleSize val="0"/>
        </c:dLbls>
        <c:marker val="1"/>
        <c:smooth val="0"/>
        <c:axId val="3"/>
        <c:axId val="4"/>
      </c:lineChart>
      <c:catAx>
        <c:axId val="380090576"/>
        <c:scaling>
          <c:orientation val="minMax"/>
        </c:scaling>
        <c:delete val="0"/>
        <c:axPos val="b"/>
        <c:numFmt formatCode="mmm/yy" sourceLinked="0"/>
        <c:majorTickMark val="none"/>
        <c:minorTickMark val="none"/>
        <c:tickLblPos val="low"/>
        <c:spPr>
          <a:ln>
            <a:solidFill>
              <a:schemeClr val="tx1">
                <a:lumMod val="50000"/>
                <a:lumOff val="50000"/>
                <a:alpha val="70000"/>
              </a:schemeClr>
            </a:solidFill>
          </a:ln>
        </c:spPr>
        <c:txPr>
          <a:bodyPr rot="0" vert="horz"/>
          <a:lstStyle/>
          <a:p>
            <a:pPr>
              <a:defRPr sz="1200"/>
            </a:pPr>
            <a:endParaRPr lang="es-CL"/>
          </a:p>
        </c:txPr>
        <c:crossAx val="1"/>
        <c:crossesAt val="-60"/>
        <c:auto val="1"/>
        <c:lblAlgn val="ctr"/>
        <c:lblOffset val="100"/>
        <c:noMultiLvlLbl val="0"/>
      </c:catAx>
      <c:valAx>
        <c:axId val="1"/>
        <c:scaling>
          <c:orientation val="minMax"/>
          <c:max val="60"/>
        </c:scaling>
        <c:delete val="0"/>
        <c:axPos val="l"/>
        <c:numFmt formatCode="0" sourceLinked="0"/>
        <c:majorTickMark val="out"/>
        <c:minorTickMark val="none"/>
        <c:tickLblPos val="nextTo"/>
        <c:spPr>
          <a:ln>
            <a:solidFill>
              <a:schemeClr val="tx1">
                <a:lumMod val="50000"/>
                <a:lumOff val="50000"/>
                <a:alpha val="70000"/>
              </a:schemeClr>
            </a:solidFill>
          </a:ln>
        </c:spPr>
        <c:txPr>
          <a:bodyPr rot="0" vert="horz"/>
          <a:lstStyle/>
          <a:p>
            <a:pPr>
              <a:defRPr sz="1200"/>
            </a:pPr>
            <a:endParaRPr lang="es-CL"/>
          </a:p>
        </c:txPr>
        <c:crossAx val="3800905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0"/>
        <c:majorTickMark val="out"/>
        <c:minorTickMark val="none"/>
        <c:tickLblPos val="nextTo"/>
        <c:spPr>
          <a:ln>
            <a:solidFill>
              <a:schemeClr val="tx1">
                <a:lumMod val="50000"/>
                <a:lumOff val="50000"/>
                <a:alpha val="70000"/>
              </a:schemeClr>
            </a:solidFill>
          </a:ln>
        </c:spPr>
        <c:txPr>
          <a:bodyPr rot="0" vert="horz"/>
          <a:lstStyle/>
          <a:p>
            <a:pPr>
              <a:defRPr sz="1200"/>
            </a:pPr>
            <a:endParaRPr lang="es-CL"/>
          </a:p>
        </c:txPr>
        <c:crossAx val="3"/>
        <c:crosses val="max"/>
        <c:crossBetween val="between"/>
      </c:valAx>
      <c:spPr>
        <a:noFill/>
        <a:ln w="25400">
          <a:noFill/>
        </a:ln>
      </c:spPr>
    </c:plotArea>
    <c:legend>
      <c:legendPos val="r"/>
      <c:legendEntry>
        <c:idx val="0"/>
        <c:txPr>
          <a:bodyPr/>
          <a:lstStyle/>
          <a:p>
            <a:pPr>
              <a:defRPr sz="1200"/>
            </a:pPr>
            <a:endParaRPr lang="es-CL"/>
          </a:p>
        </c:txPr>
      </c:legendEntry>
      <c:legendEntry>
        <c:idx val="1"/>
        <c:delete val="1"/>
      </c:legendEntry>
      <c:legendEntry>
        <c:idx val="2"/>
        <c:txPr>
          <a:bodyPr/>
          <a:lstStyle/>
          <a:p>
            <a:pPr>
              <a:defRPr sz="1200"/>
            </a:pPr>
            <a:endParaRPr lang="es-CL"/>
          </a:p>
        </c:txPr>
      </c:legendEntry>
      <c:legendEntry>
        <c:idx val="3"/>
        <c:delete val="1"/>
      </c:legendEntry>
      <c:layout>
        <c:manualLayout>
          <c:xMode val="edge"/>
          <c:yMode val="edge"/>
          <c:x val="0.10862798472696714"/>
          <c:y val="3.5362490588565498E-2"/>
          <c:w val="0.78279365314080962"/>
          <c:h val="0.10350185642173119"/>
        </c:manualLayout>
      </c:layout>
      <c:overlay val="0"/>
      <c:txPr>
        <a:bodyPr/>
        <a:lstStyle/>
        <a:p>
          <a:pPr>
            <a:defRPr sz="1200"/>
          </a:pPr>
          <a:endParaRPr lang="es-CL"/>
        </a:p>
      </c:txPr>
    </c:legend>
    <c:plotVisOnly val="1"/>
    <c:dispBlanksAs val="gap"/>
    <c:showDLblsOverMax val="0"/>
  </c:chart>
  <c:spPr>
    <a:noFill/>
    <a:ln>
      <a:noFill/>
    </a:ln>
  </c:spPr>
  <c:txPr>
    <a:bodyPr/>
    <a:lstStyle/>
    <a:p>
      <a:pPr>
        <a:defRPr sz="1400" b="0" i="0" u="none" strike="noStrike" baseline="0">
          <a:solidFill>
            <a:srgbClr val="000000"/>
          </a:solidFill>
          <a:latin typeface="Arial Nova Cond Light" panose="020B0306020202020204" pitchFamily="34" charset="0"/>
          <a:ea typeface="Calibri"/>
          <a:cs typeface="Calibri"/>
        </a:defRPr>
      </a:pPr>
      <a:endParaRPr lang="es-CL"/>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71202236203492E-2"/>
          <c:y val="2.0665582023956085E-2"/>
          <c:w val="0.96035823178995705"/>
          <c:h val="0.88519135108111491"/>
        </c:manualLayout>
      </c:layout>
      <c:lineChart>
        <c:grouping val="standard"/>
        <c:varyColors val="0"/>
        <c:ser>
          <c:idx val="0"/>
          <c:order val="0"/>
          <c:tx>
            <c:strRef>
              <c:f>'Gráfico 4.4'!$D$2</c:f>
              <c:strCache>
                <c:ptCount val="1"/>
                <c:pt idx="0">
                  <c:v>Índice corto plazo</c:v>
                </c:pt>
              </c:strCache>
            </c:strRef>
          </c:tx>
          <c:marker>
            <c:symbol val="none"/>
          </c:marker>
          <c:cat>
            <c:numRef>
              <c:f>'Gráfico 4.4'!$B$50:$B$67</c:f>
              <c:numCache>
                <c:formatCode>General</c:formatCode>
                <c:ptCount val="18"/>
                <c:pt idx="0">
                  <c:v>2018</c:v>
                </c:pt>
                <c:pt idx="4">
                  <c:v>2019</c:v>
                </c:pt>
                <c:pt idx="8">
                  <c:v>2020</c:v>
                </c:pt>
                <c:pt idx="12">
                  <c:v>2021</c:v>
                </c:pt>
                <c:pt idx="16">
                  <c:v>2022</c:v>
                </c:pt>
              </c:numCache>
            </c:numRef>
          </c:cat>
          <c:val>
            <c:numRef>
              <c:f>'Gráfico 4.4'!$D$50:$D$67</c:f>
              <c:numCache>
                <c:formatCode>0.0</c:formatCode>
                <c:ptCount val="18"/>
                <c:pt idx="0">
                  <c:v>77.374301675977662</c:v>
                </c:pt>
                <c:pt idx="1">
                  <c:v>70.243902439024396</c:v>
                </c:pt>
                <c:pt idx="2">
                  <c:v>70.526315789473699</c:v>
                </c:pt>
                <c:pt idx="3">
                  <c:v>68.055555555555557</c:v>
                </c:pt>
                <c:pt idx="4">
                  <c:v>69.666666666666671</c:v>
                </c:pt>
                <c:pt idx="5">
                  <c:v>59.547738693467338</c:v>
                </c:pt>
                <c:pt idx="6">
                  <c:v>66.878980891719749</c:v>
                </c:pt>
                <c:pt idx="7">
                  <c:v>30.654761904761905</c:v>
                </c:pt>
                <c:pt idx="8">
                  <c:v>15.384615384615385</c:v>
                </c:pt>
                <c:pt idx="9">
                  <c:v>23.202614379084967</c:v>
                </c:pt>
                <c:pt idx="10">
                  <c:v>56.182795698924735</c:v>
                </c:pt>
                <c:pt idx="11">
                  <c:v>66.793893129770993</c:v>
                </c:pt>
                <c:pt idx="12">
                  <c:v>66.15384615384616</c:v>
                </c:pt>
                <c:pt idx="13">
                  <c:v>53.333333333333343</c:v>
                </c:pt>
                <c:pt idx="14">
                  <c:v>60.199004975124382</c:v>
                </c:pt>
                <c:pt idx="15">
                  <c:v>50</c:v>
                </c:pt>
                <c:pt idx="16">
                  <c:v>45.454545454545453</c:v>
                </c:pt>
                <c:pt idx="17">
                  <c:v>38.546255506607928</c:v>
                </c:pt>
              </c:numCache>
            </c:numRef>
          </c:val>
          <c:smooth val="0"/>
          <c:extLst>
            <c:ext xmlns:c16="http://schemas.microsoft.com/office/drawing/2014/chart" uri="{C3380CC4-5D6E-409C-BE32-E72D297353CC}">
              <c16:uniqueId val="{00000000-8340-481F-ACB9-FC255CDCF3C5}"/>
            </c:ext>
          </c:extLst>
        </c:ser>
        <c:ser>
          <c:idx val="1"/>
          <c:order val="1"/>
          <c:tx>
            <c:strRef>
              <c:f>'Gráfico 4.4'!$E$2</c:f>
              <c:strCache>
                <c:ptCount val="1"/>
                <c:pt idx="0">
                  <c:v>Índice mediano plazo</c:v>
                </c:pt>
              </c:strCache>
            </c:strRef>
          </c:tx>
          <c:marker>
            <c:symbol val="none"/>
          </c:marker>
          <c:cat>
            <c:numRef>
              <c:f>'Gráfico 4.4'!$B$50:$B$67</c:f>
              <c:numCache>
                <c:formatCode>General</c:formatCode>
                <c:ptCount val="18"/>
                <c:pt idx="0">
                  <c:v>2018</c:v>
                </c:pt>
                <c:pt idx="4">
                  <c:v>2019</c:v>
                </c:pt>
                <c:pt idx="8">
                  <c:v>2020</c:v>
                </c:pt>
                <c:pt idx="12">
                  <c:v>2021</c:v>
                </c:pt>
                <c:pt idx="16">
                  <c:v>2022</c:v>
                </c:pt>
              </c:numCache>
            </c:numRef>
          </c:cat>
          <c:val>
            <c:numRef>
              <c:f>'Gráfico 4.4'!$E$50:$E$67</c:f>
              <c:numCache>
                <c:formatCode>0.0</c:formatCode>
                <c:ptCount val="18"/>
                <c:pt idx="0">
                  <c:v>85.082872928176798</c:v>
                </c:pt>
                <c:pt idx="1">
                  <c:v>80.731707317073173</c:v>
                </c:pt>
                <c:pt idx="2">
                  <c:v>80.526315789473685</c:v>
                </c:pt>
                <c:pt idx="3">
                  <c:v>79.55801104972376</c:v>
                </c:pt>
                <c:pt idx="4">
                  <c:v>75.816993464052274</c:v>
                </c:pt>
                <c:pt idx="5">
                  <c:v>69.696969696969688</c:v>
                </c:pt>
                <c:pt idx="6">
                  <c:v>69.620253164556971</c:v>
                </c:pt>
                <c:pt idx="7">
                  <c:v>38.988095238095241</c:v>
                </c:pt>
                <c:pt idx="8">
                  <c:v>29.230769230769234</c:v>
                </c:pt>
                <c:pt idx="9">
                  <c:v>41.233766233766232</c:v>
                </c:pt>
                <c:pt idx="10">
                  <c:v>63.36898395721925</c:v>
                </c:pt>
                <c:pt idx="11">
                  <c:v>74.621212121212125</c:v>
                </c:pt>
                <c:pt idx="12">
                  <c:v>75.510204081632651</c:v>
                </c:pt>
                <c:pt idx="13">
                  <c:v>59.111111111111114</c:v>
                </c:pt>
                <c:pt idx="14">
                  <c:v>61.881188118811878</c:v>
                </c:pt>
                <c:pt idx="15">
                  <c:v>50.280898876404493</c:v>
                </c:pt>
                <c:pt idx="16">
                  <c:v>45.424836601307192</c:v>
                </c:pt>
                <c:pt idx="17">
                  <c:v>39.867841409691628</c:v>
                </c:pt>
              </c:numCache>
            </c:numRef>
          </c:val>
          <c:smooth val="0"/>
          <c:extLst>
            <c:ext xmlns:c16="http://schemas.microsoft.com/office/drawing/2014/chart" uri="{C3380CC4-5D6E-409C-BE32-E72D297353CC}">
              <c16:uniqueId val="{00000001-8340-481F-ACB9-FC255CDCF3C5}"/>
            </c:ext>
          </c:extLst>
        </c:ser>
        <c:dLbls>
          <c:showLegendKey val="0"/>
          <c:showVal val="0"/>
          <c:showCatName val="0"/>
          <c:showSerName val="0"/>
          <c:showPercent val="0"/>
          <c:showBubbleSize val="0"/>
        </c:dLbls>
        <c:marker val="1"/>
        <c:smooth val="0"/>
        <c:axId val="380092576"/>
        <c:axId val="1"/>
      </c:lineChart>
      <c:lineChart>
        <c:grouping val="standard"/>
        <c:varyColors val="0"/>
        <c:ser>
          <c:idx val="2"/>
          <c:order val="2"/>
          <c:tx>
            <c:strRef>
              <c:f>'Gráfico 4.4'!$F$2</c:f>
              <c:strCache>
                <c:ptCount val="1"/>
                <c:pt idx="0">
                  <c:v>Umbral</c:v>
                </c:pt>
              </c:strCache>
            </c:strRef>
          </c:tx>
          <c:spPr>
            <a:ln w="22225">
              <a:solidFill>
                <a:schemeClr val="tx1"/>
              </a:solidFill>
              <a:prstDash val="sysDot"/>
            </a:ln>
          </c:spPr>
          <c:marker>
            <c:symbol val="none"/>
          </c:marker>
          <c:cat>
            <c:numRef>
              <c:f>'Gráfico 4.4'!$B$50:$B$67</c:f>
              <c:numCache>
                <c:formatCode>General</c:formatCode>
                <c:ptCount val="18"/>
                <c:pt idx="0">
                  <c:v>2018</c:v>
                </c:pt>
                <c:pt idx="4">
                  <c:v>2019</c:v>
                </c:pt>
                <c:pt idx="8">
                  <c:v>2020</c:v>
                </c:pt>
                <c:pt idx="12">
                  <c:v>2021</c:v>
                </c:pt>
                <c:pt idx="16">
                  <c:v>2022</c:v>
                </c:pt>
              </c:numCache>
            </c:numRef>
          </c:cat>
          <c:val>
            <c:numRef>
              <c:f>'Gráfico 4.4'!$F$50:$F$67</c:f>
              <c:numCache>
                <c:formatCode>General</c:formatCode>
                <c:ptCount val="18"/>
                <c:pt idx="0">
                  <c:v>50</c:v>
                </c:pt>
                <c:pt idx="1">
                  <c:v>50</c:v>
                </c:pt>
                <c:pt idx="2">
                  <c:v>50</c:v>
                </c:pt>
                <c:pt idx="3">
                  <c:v>50</c:v>
                </c:pt>
                <c:pt idx="4">
                  <c:v>50</c:v>
                </c:pt>
                <c:pt idx="5">
                  <c:v>50</c:v>
                </c:pt>
                <c:pt idx="6">
                  <c:v>50</c:v>
                </c:pt>
                <c:pt idx="7">
                  <c:v>50</c:v>
                </c:pt>
                <c:pt idx="8">
                  <c:v>50</c:v>
                </c:pt>
                <c:pt idx="9">
                  <c:v>50</c:v>
                </c:pt>
                <c:pt idx="10">
                  <c:v>50</c:v>
                </c:pt>
                <c:pt idx="11">
                  <c:v>50</c:v>
                </c:pt>
                <c:pt idx="12">
                  <c:v>50</c:v>
                </c:pt>
                <c:pt idx="13">
                  <c:v>50</c:v>
                </c:pt>
                <c:pt idx="14">
                  <c:v>50</c:v>
                </c:pt>
                <c:pt idx="15">
                  <c:v>50</c:v>
                </c:pt>
                <c:pt idx="16">
                  <c:v>50</c:v>
                </c:pt>
                <c:pt idx="17">
                  <c:v>50</c:v>
                </c:pt>
              </c:numCache>
            </c:numRef>
          </c:val>
          <c:smooth val="0"/>
          <c:extLst>
            <c:ext xmlns:c16="http://schemas.microsoft.com/office/drawing/2014/chart" uri="{C3380CC4-5D6E-409C-BE32-E72D297353CC}">
              <c16:uniqueId val="{00000002-8340-481F-ACB9-FC255CDCF3C5}"/>
            </c:ext>
          </c:extLst>
        </c:ser>
        <c:dLbls>
          <c:showLegendKey val="0"/>
          <c:showVal val="0"/>
          <c:showCatName val="0"/>
          <c:showSerName val="0"/>
          <c:showPercent val="0"/>
          <c:showBubbleSize val="0"/>
        </c:dLbls>
        <c:marker val="1"/>
        <c:smooth val="0"/>
        <c:axId val="3"/>
        <c:axId val="4"/>
      </c:lineChart>
      <c:catAx>
        <c:axId val="380092576"/>
        <c:scaling>
          <c:orientation val="minMax"/>
        </c:scaling>
        <c:delete val="0"/>
        <c:axPos val="b"/>
        <c:numFmt formatCode="General" sourceLinked="1"/>
        <c:majorTickMark val="none"/>
        <c:minorTickMark val="none"/>
        <c:tickLblPos val="low"/>
        <c:spPr>
          <a:ln>
            <a:noFill/>
          </a:ln>
        </c:spPr>
        <c:txPr>
          <a:bodyPr rot="0" vert="horz"/>
          <a:lstStyle/>
          <a:p>
            <a:pPr>
              <a:defRPr/>
            </a:pPr>
            <a:endParaRPr lang="es-CL"/>
          </a:p>
        </c:txPr>
        <c:crossAx val="1"/>
        <c:crossesAt val="30"/>
        <c:auto val="1"/>
        <c:lblAlgn val="ctr"/>
        <c:lblOffset val="100"/>
        <c:noMultiLvlLbl val="0"/>
      </c:catAx>
      <c:valAx>
        <c:axId val="1"/>
        <c:scaling>
          <c:orientation val="minMax"/>
          <c:max val="90"/>
          <c:min val="10"/>
        </c:scaling>
        <c:delete val="0"/>
        <c:axPos val="l"/>
        <c:numFmt formatCode="0" sourceLinked="0"/>
        <c:majorTickMark val="out"/>
        <c:minorTickMark val="none"/>
        <c:tickLblPos val="nextTo"/>
        <c:spPr>
          <a:ln>
            <a:solidFill>
              <a:schemeClr val="tx1">
                <a:lumMod val="50000"/>
                <a:lumOff val="50000"/>
                <a:alpha val="70000"/>
              </a:schemeClr>
            </a:solidFill>
          </a:ln>
        </c:spPr>
        <c:txPr>
          <a:bodyPr rot="0" vert="horz"/>
          <a:lstStyle/>
          <a:p>
            <a:pPr>
              <a:defRPr sz="1200"/>
            </a:pPr>
            <a:endParaRPr lang="es-CL"/>
          </a:p>
        </c:txPr>
        <c:crossAx val="3800925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90"/>
          <c:min val="10"/>
        </c:scaling>
        <c:delete val="0"/>
        <c:axPos val="r"/>
        <c:numFmt formatCode="General" sourceLinked="1"/>
        <c:majorTickMark val="out"/>
        <c:minorTickMark val="none"/>
        <c:tickLblPos val="nextTo"/>
        <c:spPr>
          <a:ln>
            <a:solidFill>
              <a:schemeClr val="tx1">
                <a:lumMod val="50000"/>
                <a:lumOff val="50000"/>
                <a:alpha val="70000"/>
              </a:schemeClr>
            </a:solidFill>
          </a:ln>
        </c:spPr>
        <c:txPr>
          <a:bodyPr rot="0" vert="horz"/>
          <a:lstStyle/>
          <a:p>
            <a:pPr>
              <a:defRPr/>
            </a:pPr>
            <a:endParaRPr lang="es-CL"/>
          </a:p>
        </c:txPr>
        <c:crossAx val="3"/>
        <c:crosses val="max"/>
        <c:crossBetween val="between"/>
      </c:valAx>
      <c:spPr>
        <a:noFill/>
        <a:ln w="25400">
          <a:noFill/>
        </a:ln>
      </c:spPr>
    </c:plotArea>
    <c:legend>
      <c:legendPos val="r"/>
      <c:legendEntry>
        <c:idx val="2"/>
        <c:delete val="1"/>
      </c:legendEntry>
      <c:layout>
        <c:manualLayout>
          <c:xMode val="edge"/>
          <c:yMode val="edge"/>
          <c:x val="0.23410974161660969"/>
          <c:y val="5.6405680133918886E-3"/>
          <c:w val="0.65606490162562603"/>
          <c:h val="0.10095552251071802"/>
        </c:manualLayout>
      </c:layout>
      <c:overlay val="0"/>
      <c:txPr>
        <a:bodyPr/>
        <a:lstStyle/>
        <a:p>
          <a:pPr>
            <a:defRPr sz="1200"/>
          </a:pPr>
          <a:endParaRPr lang="es-CL"/>
        </a:p>
      </c:txPr>
    </c:legend>
    <c:plotVisOnly val="1"/>
    <c:dispBlanksAs val="gap"/>
    <c:showDLblsOverMax val="0"/>
  </c:chart>
  <c:spPr>
    <a:noFill/>
    <a:ln>
      <a:noFill/>
    </a:ln>
  </c:spPr>
  <c:txPr>
    <a:bodyPr/>
    <a:lstStyle/>
    <a:p>
      <a:pPr>
        <a:defRPr sz="1000" b="0" i="0" u="none" strike="noStrike" baseline="0">
          <a:solidFill>
            <a:srgbClr val="000000"/>
          </a:solidFill>
          <a:latin typeface="Arial Nova Cond Light" panose="020B0306020202020204" pitchFamily="34" charset="0"/>
          <a:ea typeface="Calibri"/>
          <a:cs typeface="Calibri"/>
        </a:defRPr>
      </a:pPr>
      <a:endParaRPr lang="es-CL"/>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896038385826773E-2"/>
          <c:y val="4.0558683528624288E-2"/>
          <c:w val="0.93635396161417328"/>
          <c:h val="0.94232013150097615"/>
        </c:manualLayout>
      </c:layout>
      <c:barChart>
        <c:barDir val="col"/>
        <c:grouping val="clustered"/>
        <c:varyColors val="0"/>
        <c:ser>
          <c:idx val="0"/>
          <c:order val="0"/>
          <c:tx>
            <c:strRef>
              <c:f>Hoja1!$B$1</c:f>
              <c:strCache>
                <c:ptCount val="1"/>
                <c:pt idx="0">
                  <c:v>Serie 1</c:v>
                </c:pt>
              </c:strCache>
            </c:strRef>
          </c:tx>
          <c:spPr>
            <a:solidFill>
              <a:schemeClr val="accent1"/>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0-690E-49C7-A9BF-10427900CBD1}"/>
              </c:ext>
            </c:extLst>
          </c:dPt>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12.3</c:v>
                </c:pt>
                <c:pt idx="1">
                  <c:v>-1.9</c:v>
                </c:pt>
                <c:pt idx="2">
                  <c:v>-3</c:v>
                </c:pt>
                <c:pt idx="3">
                  <c:v>-4</c:v>
                </c:pt>
              </c:numCache>
            </c:numRef>
          </c:val>
          <c:extLst>
            <c:ext xmlns:c16="http://schemas.microsoft.com/office/drawing/2014/chart" uri="{C3380CC4-5D6E-409C-BE32-E72D297353CC}">
              <c16:uniqueId val="{00000000-F69A-48D0-B4CB-76000F4D3A83}"/>
            </c:ext>
          </c:extLst>
        </c:ser>
        <c:dLbls>
          <c:showLegendKey val="0"/>
          <c:showVal val="0"/>
          <c:showCatName val="0"/>
          <c:showSerName val="0"/>
          <c:showPercent val="0"/>
          <c:showBubbleSize val="0"/>
        </c:dLbls>
        <c:gapWidth val="219"/>
        <c:overlap val="-27"/>
        <c:axId val="1181165151"/>
        <c:axId val="1181163903"/>
      </c:barChart>
      <c:catAx>
        <c:axId val="1181165151"/>
        <c:scaling>
          <c:orientation val="minMax"/>
        </c:scaling>
        <c:delete val="1"/>
        <c:axPos val="b"/>
        <c:numFmt formatCode="General" sourceLinked="1"/>
        <c:majorTickMark val="none"/>
        <c:minorTickMark val="none"/>
        <c:tickLblPos val="nextTo"/>
        <c:crossAx val="1181163903"/>
        <c:crosses val="autoZero"/>
        <c:auto val="1"/>
        <c:lblAlgn val="ctr"/>
        <c:lblOffset val="100"/>
        <c:noMultiLvlLbl val="0"/>
      </c:catAx>
      <c:valAx>
        <c:axId val="11811639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1811651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33814523184602E-2"/>
          <c:y val="5.0925925925925923E-2"/>
          <c:w val="0.85019816272965887"/>
          <c:h val="0.8416746864975212"/>
        </c:manualLayout>
      </c:layout>
      <c:barChart>
        <c:barDir val="col"/>
        <c:grouping val="clustered"/>
        <c:varyColors val="0"/>
        <c:ser>
          <c:idx val="0"/>
          <c:order val="0"/>
          <c:tx>
            <c:strRef>
              <c:f>Gráfico_4!$P$6</c:f>
              <c:strCache>
                <c:ptCount val="1"/>
                <c:pt idx="0">
                  <c:v>Variación absoluta (miles de personas)</c:v>
                </c:pt>
              </c:strCache>
            </c:strRef>
          </c:tx>
          <c:spPr>
            <a:solidFill>
              <a:srgbClr val="4170A9"/>
            </a:solidFill>
            <a:ln>
              <a:solidFill>
                <a:srgbClr val="4170A9"/>
              </a:solidFill>
            </a:ln>
            <a:effectLst/>
          </c:spPr>
          <c:invertIfNegative val="0"/>
          <c:cat>
            <c:strRef>
              <c:f>Gráfico_4!$N$11:$N$70</c:f>
              <c:strCache>
                <c:ptCount val="57"/>
                <c:pt idx="0">
                  <c:v>08</c:v>
                </c:pt>
                <c:pt idx="4">
                  <c:v>09</c:v>
                </c:pt>
                <c:pt idx="8">
                  <c:v>10</c:v>
                </c:pt>
                <c:pt idx="12">
                  <c:v>11</c:v>
                </c:pt>
                <c:pt idx="16">
                  <c:v>12</c:v>
                </c:pt>
                <c:pt idx="20">
                  <c:v>13</c:v>
                </c:pt>
                <c:pt idx="24">
                  <c:v>14</c:v>
                </c:pt>
                <c:pt idx="28">
                  <c:v>15</c:v>
                </c:pt>
                <c:pt idx="32">
                  <c:v>16</c:v>
                </c:pt>
                <c:pt idx="36">
                  <c:v>17</c:v>
                </c:pt>
                <c:pt idx="40">
                  <c:v>18</c:v>
                </c:pt>
                <c:pt idx="44">
                  <c:v>19</c:v>
                </c:pt>
                <c:pt idx="48">
                  <c:v>20</c:v>
                </c:pt>
                <c:pt idx="52">
                  <c:v>21</c:v>
                </c:pt>
                <c:pt idx="56">
                  <c:v>22</c:v>
                </c:pt>
              </c:strCache>
            </c:strRef>
          </c:cat>
          <c:val>
            <c:numRef>
              <c:f>Gráfico_4!$P$11:$P$70</c:f>
              <c:numCache>
                <c:formatCode>0.0</c:formatCode>
                <c:ptCount val="60"/>
                <c:pt idx="0">
                  <c:v>41.592924348847021</c:v>
                </c:pt>
                <c:pt idx="1">
                  <c:v>31.001108100702027</c:v>
                </c:pt>
                <c:pt idx="2">
                  <c:v>54.549269216152027</c:v>
                </c:pt>
                <c:pt idx="3">
                  <c:v>32.152048406368976</c:v>
                </c:pt>
                <c:pt idx="4">
                  <c:v>-20.715052417536015</c:v>
                </c:pt>
                <c:pt idx="5">
                  <c:v>2.7786442434299943</c:v>
                </c:pt>
                <c:pt idx="6">
                  <c:v>-60.515157669103019</c:v>
                </c:pt>
                <c:pt idx="7">
                  <c:v>-22.610464706759956</c:v>
                </c:pt>
                <c:pt idx="8">
                  <c:v>40.540612302000056</c:v>
                </c:pt>
                <c:pt idx="9">
                  <c:v>59.077300000000037</c:v>
                </c:pt>
                <c:pt idx="10">
                  <c:v>84.720400000001064</c:v>
                </c:pt>
                <c:pt idx="11">
                  <c:v>106.16410000000093</c:v>
                </c:pt>
                <c:pt idx="12">
                  <c:v>34.884387697999955</c:v>
                </c:pt>
                <c:pt idx="13">
                  <c:v>28.900399999999991</c:v>
                </c:pt>
                <c:pt idx="14">
                  <c:v>44.687999999999988</c:v>
                </c:pt>
                <c:pt idx="15">
                  <c:v>18.722800000000007</c:v>
                </c:pt>
                <c:pt idx="16">
                  <c:v>34.880899999999997</c:v>
                </c:pt>
                <c:pt idx="17">
                  <c:v>34.080499999999915</c:v>
                </c:pt>
                <c:pt idx="18">
                  <c:v>34.563200000000052</c:v>
                </c:pt>
                <c:pt idx="19">
                  <c:v>47.226400000000012</c:v>
                </c:pt>
                <c:pt idx="20">
                  <c:v>60.207208450140797</c:v>
                </c:pt>
                <c:pt idx="21">
                  <c:v>57.556001301204333</c:v>
                </c:pt>
                <c:pt idx="22">
                  <c:v>32.61173703823863</c:v>
                </c:pt>
                <c:pt idx="23">
                  <c:v>20.733632762334196</c:v>
                </c:pt>
                <c:pt idx="24">
                  <c:v>-4.0080704302539516</c:v>
                </c:pt>
                <c:pt idx="25">
                  <c:v>-10.533633376290936</c:v>
                </c:pt>
                <c:pt idx="26">
                  <c:v>-6.000744123800132</c:v>
                </c:pt>
                <c:pt idx="27">
                  <c:v>-12.323239266155497</c:v>
                </c:pt>
                <c:pt idx="28">
                  <c:v>0.9687953231012898</c:v>
                </c:pt>
                <c:pt idx="29">
                  <c:v>36.434693731555399</c:v>
                </c:pt>
                <c:pt idx="30">
                  <c:v>57.660182312175266</c:v>
                </c:pt>
                <c:pt idx="31">
                  <c:v>73.948035185276353</c:v>
                </c:pt>
                <c:pt idx="32">
                  <c:v>58.660587912011692</c:v>
                </c:pt>
                <c:pt idx="33">
                  <c:v>27.567235727177717</c:v>
                </c:pt>
                <c:pt idx="34">
                  <c:v>18.272923369071236</c:v>
                </c:pt>
                <c:pt idx="35">
                  <c:v>-43.691141133907763</c:v>
                </c:pt>
                <c:pt idx="36">
                  <c:v>12.654034226094382</c:v>
                </c:pt>
                <c:pt idx="37">
                  <c:v>-29.976558144789806</c:v>
                </c:pt>
                <c:pt idx="38">
                  <c:v>-44.59330158207797</c:v>
                </c:pt>
                <c:pt idx="39">
                  <c:v>-2.6547536892651351</c:v>
                </c:pt>
                <c:pt idx="40">
                  <c:v>-19.373221757953274</c:v>
                </c:pt>
                <c:pt idx="41">
                  <c:v>14.54780319285635</c:v>
                </c:pt>
                <c:pt idx="42">
                  <c:v>37.053995071941813</c:v>
                </c:pt>
                <c:pt idx="43">
                  <c:v>58.429378544323754</c:v>
                </c:pt>
                <c:pt idx="44">
                  <c:v>20.979862680611632</c:v>
                </c:pt>
                <c:pt idx="45">
                  <c:v>22.022397983790484</c:v>
                </c:pt>
                <c:pt idx="46">
                  <c:v>44.996936115106564</c:v>
                </c:pt>
                <c:pt idx="47">
                  <c:v>18.13067601352634</c:v>
                </c:pt>
                <c:pt idx="48">
                  <c:v>3.6949035962473999</c:v>
                </c:pt>
                <c:pt idx="49">
                  <c:v>-160.57614041550357</c:v>
                </c:pt>
                <c:pt idx="50">
                  <c:v>-283.06332820065552</c:v>
                </c:pt>
                <c:pt idx="51">
                  <c:v>-165.34688841613217</c:v>
                </c:pt>
                <c:pt idx="52">
                  <c:v>-70.831000000000017</c:v>
                </c:pt>
                <c:pt idx="53">
                  <c:v>130.45900000000006</c:v>
                </c:pt>
                <c:pt idx="54">
                  <c:v>246.53899999999999</c:v>
                </c:pt>
                <c:pt idx="55">
                  <c:v>170.07299999999998</c:v>
                </c:pt>
                <c:pt idx="56">
                  <c:v>103.67700000000002</c:v>
                </c:pt>
                <c:pt idx="57">
                  <c:v>39.764553251440134</c:v>
                </c:pt>
                <c:pt idx="58">
                  <c:v>11.870521544535791</c:v>
                </c:pt>
                <c:pt idx="59">
                  <c:v>-18.833145153840746</c:v>
                </c:pt>
              </c:numCache>
            </c:numRef>
          </c:val>
          <c:extLst>
            <c:ext xmlns:c16="http://schemas.microsoft.com/office/drawing/2014/chart" uri="{C3380CC4-5D6E-409C-BE32-E72D297353CC}">
              <c16:uniqueId val="{00000000-6509-41C1-B021-BAF87C02CE63}"/>
            </c:ext>
          </c:extLst>
        </c:ser>
        <c:dLbls>
          <c:showLegendKey val="0"/>
          <c:showVal val="0"/>
          <c:showCatName val="0"/>
          <c:showSerName val="0"/>
          <c:showPercent val="0"/>
          <c:showBubbleSize val="0"/>
        </c:dLbls>
        <c:gapWidth val="50"/>
        <c:axId val="1261029279"/>
        <c:axId val="1183293855"/>
      </c:barChart>
      <c:lineChart>
        <c:grouping val="standard"/>
        <c:varyColors val="0"/>
        <c:ser>
          <c:idx val="4"/>
          <c:order val="2"/>
          <c:spPr>
            <a:ln w="28575" cap="rnd">
              <a:solidFill>
                <a:schemeClr val="accent5"/>
              </a:solidFill>
              <a:round/>
            </a:ln>
            <a:effectLst/>
          </c:spPr>
          <c:marker>
            <c:symbol val="none"/>
          </c:marker>
          <c:dPt>
            <c:idx val="51"/>
            <c:marker>
              <c:symbol val="none"/>
            </c:marker>
            <c:bubble3D val="0"/>
            <c:spPr>
              <a:ln w="28575" cap="rnd">
                <a:solidFill>
                  <a:schemeClr val="tx1">
                    <a:lumMod val="50000"/>
                    <a:lumOff val="50000"/>
                  </a:schemeClr>
                </a:solidFill>
                <a:prstDash val="sysDash"/>
                <a:round/>
              </a:ln>
              <a:effectLst/>
            </c:spPr>
            <c:extLst>
              <c:ext xmlns:c16="http://schemas.microsoft.com/office/drawing/2014/chart" uri="{C3380CC4-5D6E-409C-BE32-E72D297353CC}">
                <c16:uniqueId val="{00000002-6509-41C1-B021-BAF87C02CE63}"/>
              </c:ext>
            </c:extLst>
          </c:dPt>
          <c:cat>
            <c:strRef>
              <c:f>Gráfico_4!$N$11:$N$70</c:f>
              <c:strCache>
                <c:ptCount val="57"/>
                <c:pt idx="0">
                  <c:v>08</c:v>
                </c:pt>
                <c:pt idx="4">
                  <c:v>09</c:v>
                </c:pt>
                <c:pt idx="8">
                  <c:v>10</c:v>
                </c:pt>
                <c:pt idx="12">
                  <c:v>11</c:v>
                </c:pt>
                <c:pt idx="16">
                  <c:v>12</c:v>
                </c:pt>
                <c:pt idx="20">
                  <c:v>13</c:v>
                </c:pt>
                <c:pt idx="24">
                  <c:v>14</c:v>
                </c:pt>
                <c:pt idx="28">
                  <c:v>15</c:v>
                </c:pt>
                <c:pt idx="32">
                  <c:v>16</c:v>
                </c:pt>
                <c:pt idx="36">
                  <c:v>17</c:v>
                </c:pt>
                <c:pt idx="40">
                  <c:v>18</c:v>
                </c:pt>
                <c:pt idx="44">
                  <c:v>19</c:v>
                </c:pt>
                <c:pt idx="48">
                  <c:v>20</c:v>
                </c:pt>
                <c:pt idx="52">
                  <c:v>21</c:v>
                </c:pt>
                <c:pt idx="56">
                  <c:v>22</c:v>
                </c:pt>
              </c:strCache>
            </c:strRef>
          </c:cat>
          <c:val>
            <c:numRef>
              <c:f>Gráfico_4!$V$11:$V$70</c:f>
              <c:numCache>
                <c:formatCode>General</c:formatCode>
                <c:ptCount val="60"/>
              </c:numCache>
            </c:numRef>
          </c:val>
          <c:smooth val="0"/>
          <c:extLst>
            <c:ext xmlns:c16="http://schemas.microsoft.com/office/drawing/2014/chart" uri="{C3380CC4-5D6E-409C-BE32-E72D297353CC}">
              <c16:uniqueId val="{00000003-6509-41C1-B021-BAF87C02CE63}"/>
            </c:ext>
          </c:extLst>
        </c:ser>
        <c:dLbls>
          <c:showLegendKey val="0"/>
          <c:showVal val="0"/>
          <c:showCatName val="0"/>
          <c:showSerName val="0"/>
          <c:showPercent val="0"/>
          <c:showBubbleSize val="0"/>
        </c:dLbls>
        <c:marker val="1"/>
        <c:smooth val="0"/>
        <c:axId val="1261029279"/>
        <c:axId val="1183293855"/>
      </c:lineChart>
      <c:lineChart>
        <c:grouping val="standard"/>
        <c:varyColors val="0"/>
        <c:ser>
          <c:idx val="1"/>
          <c:order val="1"/>
          <c:tx>
            <c:strRef>
              <c:f>Gráfico_4!$R$6</c:f>
              <c:strCache>
                <c:ptCount val="1"/>
                <c:pt idx="0">
                  <c:v>Crecimiento anual (en %, eje secundario)</c:v>
                </c:pt>
              </c:strCache>
            </c:strRef>
          </c:tx>
          <c:spPr>
            <a:ln w="28575" cap="rnd">
              <a:solidFill>
                <a:srgbClr val="C00000"/>
              </a:solidFill>
              <a:round/>
            </a:ln>
            <a:effectLst/>
          </c:spPr>
          <c:marker>
            <c:symbol val="none"/>
          </c:marker>
          <c:cat>
            <c:strRef>
              <c:f>Gráfico_4!$N$11:$N$70</c:f>
              <c:strCache>
                <c:ptCount val="57"/>
                <c:pt idx="0">
                  <c:v>08</c:v>
                </c:pt>
                <c:pt idx="4">
                  <c:v>09</c:v>
                </c:pt>
                <c:pt idx="8">
                  <c:v>10</c:v>
                </c:pt>
                <c:pt idx="12">
                  <c:v>11</c:v>
                </c:pt>
                <c:pt idx="16">
                  <c:v>12</c:v>
                </c:pt>
                <c:pt idx="20">
                  <c:v>13</c:v>
                </c:pt>
                <c:pt idx="24">
                  <c:v>14</c:v>
                </c:pt>
                <c:pt idx="28">
                  <c:v>15</c:v>
                </c:pt>
                <c:pt idx="32">
                  <c:v>16</c:v>
                </c:pt>
                <c:pt idx="36">
                  <c:v>17</c:v>
                </c:pt>
                <c:pt idx="40">
                  <c:v>18</c:v>
                </c:pt>
                <c:pt idx="44">
                  <c:v>19</c:v>
                </c:pt>
                <c:pt idx="48">
                  <c:v>20</c:v>
                </c:pt>
                <c:pt idx="52">
                  <c:v>21</c:v>
                </c:pt>
                <c:pt idx="56">
                  <c:v>22</c:v>
                </c:pt>
              </c:strCache>
            </c:strRef>
          </c:cat>
          <c:val>
            <c:numRef>
              <c:f>Gráfico_4!$R$11:$R$70</c:f>
              <c:numCache>
                <c:formatCode>0.0</c:formatCode>
                <c:ptCount val="60"/>
                <c:pt idx="0">
                  <c:v>8.4705097632692414</c:v>
                </c:pt>
                <c:pt idx="1">
                  <c:v>6.3864472589284738</c:v>
                </c:pt>
                <c:pt idx="2">
                  <c:v>11.144879549527719</c:v>
                </c:pt>
                <c:pt idx="3">
                  <c:v>6.5168436697806476</c:v>
                </c:pt>
                <c:pt idx="4">
                  <c:v>-3.8892373393839219</c:v>
                </c:pt>
                <c:pt idx="5">
                  <c:v>0.53805757884648475</c:v>
                </c:pt>
                <c:pt idx="6">
                  <c:v>-11.124004398853904</c:v>
                </c:pt>
                <c:pt idx="7">
                  <c:v>-4.3024898601002342</c:v>
                </c:pt>
                <c:pt idx="8">
                  <c:v>7.9194804364048466</c:v>
                </c:pt>
                <c:pt idx="9">
                  <c:v>11.378524653312795</c:v>
                </c:pt>
                <c:pt idx="10">
                  <c:v>17.522678855819397</c:v>
                </c:pt>
                <c:pt idx="11">
                  <c:v>21.109960032610431</c:v>
                </c:pt>
                <c:pt idx="12">
                  <c:v>6.3144807737004038</c:v>
                </c:pt>
                <c:pt idx="13">
                  <c:v>4.9976715323253984</c:v>
                </c:pt>
                <c:pt idx="14">
                  <c:v>7.8646923745147923</c:v>
                </c:pt>
                <c:pt idx="15">
                  <c:v>3.0739773699127948</c:v>
                </c:pt>
                <c:pt idx="16">
                  <c:v>5.9388423982905891</c:v>
                </c:pt>
                <c:pt idx="17">
                  <c:v>5.6129367069969627</c:v>
                </c:pt>
                <c:pt idx="18">
                  <c:v>5.6393033494621658</c:v>
                </c:pt>
                <c:pt idx="19">
                  <c:v>7.5225602420145865</c:v>
                </c:pt>
                <c:pt idx="20">
                  <c:v>9.6762568185963627</c:v>
                </c:pt>
                <c:pt idx="21">
                  <c:v>8.9754799706583519</c:v>
                </c:pt>
                <c:pt idx="22">
                  <c:v>5.036860415851474</c:v>
                </c:pt>
                <c:pt idx="23">
                  <c:v>3.0715432730002323</c:v>
                </c:pt>
                <c:pt idx="24">
                  <c:v>-0.58732923616211519</c:v>
                </c:pt>
                <c:pt idx="25">
                  <c:v>-1.507358230081346</c:v>
                </c:pt>
                <c:pt idx="26">
                  <c:v>-0.8823672090915613</c:v>
                </c:pt>
                <c:pt idx="27">
                  <c:v>-1.7711989181665833</c:v>
                </c:pt>
                <c:pt idx="28">
                  <c:v>0.1428027488790562</c:v>
                </c:pt>
                <c:pt idx="29">
                  <c:v>5.2935816336355135</c:v>
                </c:pt>
                <c:pt idx="30">
                  <c:v>8.5540018861876668</c:v>
                </c:pt>
                <c:pt idx="31">
                  <c:v>10.820074557194737</c:v>
                </c:pt>
                <c:pt idx="32">
                  <c:v>8.6343808953129439</c:v>
                </c:pt>
                <c:pt idx="33">
                  <c:v>3.8038712837601629</c:v>
                </c:pt>
                <c:pt idx="34">
                  <c:v>2.4972126420621521</c:v>
                </c:pt>
                <c:pt idx="35">
                  <c:v>-5.7687081004674905</c:v>
                </c:pt>
                <c:pt idx="36">
                  <c:v>1.7145355837223208</c:v>
                </c:pt>
                <c:pt idx="37">
                  <c:v>-3.9847475182587466</c:v>
                </c:pt>
                <c:pt idx="38">
                  <c:v>-5.94572836787437</c:v>
                </c:pt>
                <c:pt idx="39">
                  <c:v>-0.37197543803788591</c:v>
                </c:pt>
                <c:pt idx="40">
                  <c:v>-2.5806929022569647</c:v>
                </c:pt>
                <c:pt idx="41">
                  <c:v>2.0140777477458238</c:v>
                </c:pt>
                <c:pt idx="42">
                  <c:v>5.2528131386422316</c:v>
                </c:pt>
                <c:pt idx="43">
                  <c:v>8.2175012512758059</c:v>
                </c:pt>
                <c:pt idx="44">
                  <c:v>2.8687459030784623</c:v>
                </c:pt>
                <c:pt idx="45">
                  <c:v>2.9887068105420411</c:v>
                </c:pt>
                <c:pt idx="46">
                  <c:v>6.0604677322447564</c:v>
                </c:pt>
                <c:pt idx="47">
                  <c:v>2.3562697469992733</c:v>
                </c:pt>
                <c:pt idx="48">
                  <c:v>0.4911442995548132</c:v>
                </c:pt>
                <c:pt idx="49">
                  <c:v>-21.159729745566136</c:v>
                </c:pt>
                <c:pt idx="50">
                  <c:v>-35.946223533666242</c:v>
                </c:pt>
                <c:pt idx="51">
                  <c:v>-20.993873996555191</c:v>
                </c:pt>
                <c:pt idx="52">
                  <c:v>-9.3691798941798901</c:v>
                </c:pt>
                <c:pt idx="53">
                  <c:v>21.804947350827362</c:v>
                </c:pt>
                <c:pt idx="54">
                  <c:v>48.877676447264086</c:v>
                </c:pt>
                <c:pt idx="55">
                  <c:v>27.331984462811509</c:v>
                </c:pt>
                <c:pt idx="56">
                  <c:v>15.131595270655861</c:v>
                </c:pt>
                <c:pt idx="57">
                  <c:v>5.4564750831811448</c:v>
                </c:pt>
                <c:pt idx="58">
                  <c:v>1.5807570980513441</c:v>
                </c:pt>
                <c:pt idx="59">
                  <c:v>-2.3769559792408579</c:v>
                </c:pt>
              </c:numCache>
            </c:numRef>
          </c:val>
          <c:smooth val="1"/>
          <c:extLst>
            <c:ext xmlns:c16="http://schemas.microsoft.com/office/drawing/2014/chart" uri="{C3380CC4-5D6E-409C-BE32-E72D297353CC}">
              <c16:uniqueId val="{00000004-6509-41C1-B021-BAF87C02CE63}"/>
            </c:ext>
          </c:extLst>
        </c:ser>
        <c:dLbls>
          <c:showLegendKey val="0"/>
          <c:showVal val="0"/>
          <c:showCatName val="0"/>
          <c:showSerName val="0"/>
          <c:showPercent val="0"/>
          <c:showBubbleSize val="0"/>
        </c:dLbls>
        <c:marker val="1"/>
        <c:smooth val="0"/>
        <c:axId val="1266534831"/>
        <c:axId val="1183303423"/>
      </c:lineChart>
      <c:catAx>
        <c:axId val="12610292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183293855"/>
        <c:crosses val="autoZero"/>
        <c:auto val="1"/>
        <c:lblAlgn val="ctr"/>
        <c:lblOffset val="100"/>
        <c:noMultiLvlLbl val="0"/>
      </c:catAx>
      <c:valAx>
        <c:axId val="1183293855"/>
        <c:scaling>
          <c:orientation val="minMax"/>
          <c:max val="270"/>
          <c:min val="-30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261029279"/>
        <c:crosses val="autoZero"/>
        <c:crossBetween val="between"/>
      </c:valAx>
      <c:valAx>
        <c:axId val="1183303423"/>
        <c:scaling>
          <c:orientation val="minMax"/>
          <c:max val="6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266534831"/>
        <c:crosses val="max"/>
        <c:crossBetween val="between"/>
      </c:valAx>
      <c:catAx>
        <c:axId val="1266534831"/>
        <c:scaling>
          <c:orientation val="minMax"/>
        </c:scaling>
        <c:delete val="1"/>
        <c:axPos val="b"/>
        <c:numFmt formatCode="General" sourceLinked="1"/>
        <c:majorTickMark val="out"/>
        <c:minorTickMark val="none"/>
        <c:tickLblPos val="nextTo"/>
        <c:crossAx val="1183303423"/>
        <c:crosses val="autoZero"/>
        <c:auto val="1"/>
        <c:lblAlgn val="ctr"/>
        <c:lblOffset val="100"/>
        <c:noMultiLvlLbl val="0"/>
      </c:catAx>
      <c:spPr>
        <a:noFill/>
        <a:ln>
          <a:noFill/>
        </a:ln>
        <a:effectLst/>
      </c:spPr>
    </c:plotArea>
    <c:legend>
      <c:legendPos val="r"/>
      <c:legendEntry>
        <c:idx val="1"/>
        <c:delete val="1"/>
      </c:legendEntry>
      <c:layout>
        <c:manualLayout>
          <c:xMode val="edge"/>
          <c:yMode val="edge"/>
          <c:x val="7.4497572770050702E-2"/>
          <c:y val="0.61751865137319017"/>
          <c:w val="0.64984622758592347"/>
          <c:h val="0.1998751111102863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200">
          <a:latin typeface="Arial Nova Cond Light" panose="020B0306020202020204" pitchFamily="34" charset="0"/>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081528871391079E-2"/>
          <c:y val="0.10320815100025404"/>
          <c:w val="0.90200180446194222"/>
          <c:h val="0.74272752759911098"/>
        </c:manualLayout>
      </c:layout>
      <c:lineChart>
        <c:grouping val="standard"/>
        <c:varyColors val="0"/>
        <c:ser>
          <c:idx val="1"/>
          <c:order val="1"/>
          <c:tx>
            <c:strRef>
              <c:f>Gráfico_IMACON_insumos!$S$1</c:f>
              <c:strCache>
                <c:ptCount val="1"/>
                <c:pt idx="0">
                  <c:v>Ventas de materiales construcción al por mayor</c:v>
                </c:pt>
              </c:strCache>
            </c:strRef>
          </c:tx>
          <c:spPr>
            <a:ln w="12700" cap="rnd">
              <a:solidFill>
                <a:schemeClr val="accent2"/>
              </a:solidFill>
              <a:round/>
            </a:ln>
            <a:effectLst/>
          </c:spPr>
          <c:marker>
            <c:symbol val="none"/>
          </c:marker>
          <c:cat>
            <c:numRef>
              <c:f>Gráfico_IMACON_insumos!$A$276:$A$375</c:f>
              <c:numCache>
                <c:formatCode>General</c:formatCode>
                <c:ptCount val="100"/>
                <c:pt idx="0">
                  <c:v>14</c:v>
                </c:pt>
                <c:pt idx="12">
                  <c:v>15</c:v>
                </c:pt>
                <c:pt idx="24">
                  <c:v>16</c:v>
                </c:pt>
                <c:pt idx="36">
                  <c:v>17</c:v>
                </c:pt>
                <c:pt idx="48">
                  <c:v>18</c:v>
                </c:pt>
                <c:pt idx="60">
                  <c:v>19</c:v>
                </c:pt>
                <c:pt idx="72">
                  <c:v>20</c:v>
                </c:pt>
                <c:pt idx="84">
                  <c:v>21</c:v>
                </c:pt>
                <c:pt idx="96">
                  <c:v>22</c:v>
                </c:pt>
              </c:numCache>
            </c:numRef>
          </c:cat>
          <c:val>
            <c:numRef>
              <c:f>Gráfico_IMACON_insumos!$S$276:$S$375</c:f>
              <c:numCache>
                <c:formatCode>0.0</c:formatCode>
                <c:ptCount val="100"/>
                <c:pt idx="0">
                  <c:v>-0.68868800813304265</c:v>
                </c:pt>
                <c:pt idx="1">
                  <c:v>-3.046414855200974</c:v>
                </c:pt>
                <c:pt idx="2">
                  <c:v>-3.2458639090041985</c:v>
                </c:pt>
                <c:pt idx="3">
                  <c:v>-2.7539005240163394</c:v>
                </c:pt>
                <c:pt idx="4">
                  <c:v>-0.94434795303492969</c:v>
                </c:pt>
                <c:pt idx="5">
                  <c:v>-4.0936791449321719</c:v>
                </c:pt>
                <c:pt idx="6">
                  <c:v>-5.2511469522672938</c:v>
                </c:pt>
                <c:pt idx="7">
                  <c:v>-7.6911999236335742</c:v>
                </c:pt>
                <c:pt idx="8">
                  <c:v>-7.4320566938341104</c:v>
                </c:pt>
                <c:pt idx="9">
                  <c:v>-7.3407215931132423</c:v>
                </c:pt>
                <c:pt idx="10">
                  <c:v>-4.3904005812234974</c:v>
                </c:pt>
                <c:pt idx="11">
                  <c:v>-0.83428062022359306</c:v>
                </c:pt>
                <c:pt idx="12">
                  <c:v>1.4328041748697062</c:v>
                </c:pt>
                <c:pt idx="13">
                  <c:v>2.8305039415262412</c:v>
                </c:pt>
                <c:pt idx="14">
                  <c:v>4.369910367124219</c:v>
                </c:pt>
                <c:pt idx="15">
                  <c:v>5.9468321174390493</c:v>
                </c:pt>
                <c:pt idx="16">
                  <c:v>5.5804712967584269</c:v>
                </c:pt>
                <c:pt idx="17">
                  <c:v>8.0115223568599134</c:v>
                </c:pt>
                <c:pt idx="18">
                  <c:v>9.1710456180678293</c:v>
                </c:pt>
                <c:pt idx="19">
                  <c:v>9.9207054238524606</c:v>
                </c:pt>
                <c:pt idx="20">
                  <c:v>9.7301471976146026</c:v>
                </c:pt>
                <c:pt idx="21">
                  <c:v>6.1905293501555381</c:v>
                </c:pt>
                <c:pt idx="22">
                  <c:v>3.894954838493625</c:v>
                </c:pt>
                <c:pt idx="23">
                  <c:v>2.8703473230931476</c:v>
                </c:pt>
                <c:pt idx="24">
                  <c:v>2.2475981011506718</c:v>
                </c:pt>
                <c:pt idx="25">
                  <c:v>6.1848118997777313</c:v>
                </c:pt>
                <c:pt idx="26">
                  <c:v>6.2110373496234939</c:v>
                </c:pt>
                <c:pt idx="27">
                  <c:v>5.3101639986537608</c:v>
                </c:pt>
                <c:pt idx="28">
                  <c:v>2.6900719633803138</c:v>
                </c:pt>
                <c:pt idx="29">
                  <c:v>-0.83767710595479272</c:v>
                </c:pt>
                <c:pt idx="30">
                  <c:v>-1.8538680683575226</c:v>
                </c:pt>
                <c:pt idx="31">
                  <c:v>-1.3626166482518132</c:v>
                </c:pt>
                <c:pt idx="32">
                  <c:v>1.9445783641294012</c:v>
                </c:pt>
                <c:pt idx="33">
                  <c:v>6.7598150863946271</c:v>
                </c:pt>
                <c:pt idx="34">
                  <c:v>8.1520401990486278</c:v>
                </c:pt>
                <c:pt idx="35">
                  <c:v>7.8449280836677682</c:v>
                </c:pt>
                <c:pt idx="36">
                  <c:v>5.2501975099194631</c:v>
                </c:pt>
                <c:pt idx="37">
                  <c:v>0.95030858684885811</c:v>
                </c:pt>
                <c:pt idx="38">
                  <c:v>-0.9086310471803194</c:v>
                </c:pt>
                <c:pt idx="39">
                  <c:v>-3.3662942661859097</c:v>
                </c:pt>
                <c:pt idx="40">
                  <c:v>-2.2455247881758678</c:v>
                </c:pt>
                <c:pt idx="41">
                  <c:v>-1.3032365896124443</c:v>
                </c:pt>
                <c:pt idx="42">
                  <c:v>2.275519751359889</c:v>
                </c:pt>
                <c:pt idx="43">
                  <c:v>2.7651968950670014</c:v>
                </c:pt>
                <c:pt idx="44">
                  <c:v>0.86608099460379062</c:v>
                </c:pt>
                <c:pt idx="45">
                  <c:v>-1.1505208389608446</c:v>
                </c:pt>
                <c:pt idx="46">
                  <c:v>-1.1106763607785286</c:v>
                </c:pt>
                <c:pt idx="47">
                  <c:v>1.6358962490188089</c:v>
                </c:pt>
                <c:pt idx="48">
                  <c:v>5.0778169263623107</c:v>
                </c:pt>
                <c:pt idx="49">
                  <c:v>5.6231026604159906</c:v>
                </c:pt>
                <c:pt idx="50">
                  <c:v>3.7714516014486277</c:v>
                </c:pt>
                <c:pt idx="51">
                  <c:v>6.4976032978111276</c:v>
                </c:pt>
                <c:pt idx="52">
                  <c:v>7.9448038314180902</c:v>
                </c:pt>
                <c:pt idx="53">
                  <c:v>10.770570372660249</c:v>
                </c:pt>
                <c:pt idx="54">
                  <c:v>6.1339863054984622</c:v>
                </c:pt>
                <c:pt idx="55">
                  <c:v>5.0359265640534501</c:v>
                </c:pt>
                <c:pt idx="56">
                  <c:v>1.1663154242791407</c:v>
                </c:pt>
                <c:pt idx="57">
                  <c:v>2.2326889708314201</c:v>
                </c:pt>
                <c:pt idx="58">
                  <c:v>0.60399477942769675</c:v>
                </c:pt>
                <c:pt idx="59">
                  <c:v>7.0129628663195831E-2</c:v>
                </c:pt>
                <c:pt idx="60">
                  <c:v>-0.97662769935118465</c:v>
                </c:pt>
                <c:pt idx="61">
                  <c:v>0.65639936647172714</c:v>
                </c:pt>
                <c:pt idx="62">
                  <c:v>3.8271308452673125</c:v>
                </c:pt>
                <c:pt idx="63">
                  <c:v>3.227222955860154</c:v>
                </c:pt>
                <c:pt idx="64">
                  <c:v>2.8811939701301137</c:v>
                </c:pt>
                <c:pt idx="65">
                  <c:v>0.88149470876106584</c:v>
                </c:pt>
                <c:pt idx="66">
                  <c:v>1.1213559401814122</c:v>
                </c:pt>
                <c:pt idx="67">
                  <c:v>0.75494753757856525</c:v>
                </c:pt>
                <c:pt idx="68">
                  <c:v>3.5532647882587476</c:v>
                </c:pt>
                <c:pt idx="69">
                  <c:v>2.0463510061876855</c:v>
                </c:pt>
                <c:pt idx="70">
                  <c:v>3.2305147001991275</c:v>
                </c:pt>
                <c:pt idx="71">
                  <c:v>1.5634515051431652</c:v>
                </c:pt>
                <c:pt idx="72">
                  <c:v>2.3496565771905287</c:v>
                </c:pt>
                <c:pt idx="73">
                  <c:v>-4.778554584650152E-2</c:v>
                </c:pt>
                <c:pt idx="74">
                  <c:v>-2.3109758644958789</c:v>
                </c:pt>
                <c:pt idx="75">
                  <c:v>-8.6718657621709276</c:v>
                </c:pt>
                <c:pt idx="76">
                  <c:v>-15.227613225082381</c:v>
                </c:pt>
                <c:pt idx="77">
                  <c:v>-19.186882538081374</c:v>
                </c:pt>
                <c:pt idx="78">
                  <c:v>-16.198271563291243</c:v>
                </c:pt>
                <c:pt idx="79">
                  <c:v>-10.522910983566735</c:v>
                </c:pt>
                <c:pt idx="80">
                  <c:v>-0.67842271237583684</c:v>
                </c:pt>
                <c:pt idx="81">
                  <c:v>8.0696515301378788</c:v>
                </c:pt>
                <c:pt idx="82">
                  <c:v>14.457951773873656</c:v>
                </c:pt>
                <c:pt idx="83">
                  <c:v>14.058749087497713</c:v>
                </c:pt>
                <c:pt idx="84">
                  <c:v>13.642664166150364</c:v>
                </c:pt>
                <c:pt idx="85">
                  <c:v>16.104415114673397</c:v>
                </c:pt>
                <c:pt idx="86">
                  <c:v>20.158366090845092</c:v>
                </c:pt>
                <c:pt idx="87">
                  <c:v>29.342222350417412</c:v>
                </c:pt>
                <c:pt idx="88">
                  <c:v>39.772190598811832</c:v>
                </c:pt>
                <c:pt idx="89">
                  <c:v>49.501670584035409</c:v>
                </c:pt>
                <c:pt idx="90">
                  <c:v>47.369642451335594</c:v>
                </c:pt>
                <c:pt idx="91">
                  <c:v>37.214549752272276</c:v>
                </c:pt>
                <c:pt idx="92">
                  <c:v>21.105717271849645</c:v>
                </c:pt>
                <c:pt idx="93">
                  <c:v>7.4348542505331405</c:v>
                </c:pt>
                <c:pt idx="94">
                  <c:v>-1.6573490467944874</c:v>
                </c:pt>
                <c:pt idx="95">
                  <c:v>-5.8348915002142343</c:v>
                </c:pt>
                <c:pt idx="96">
                  <c:v>-7.9378412255490467</c:v>
                </c:pt>
                <c:pt idx="97">
                  <c:v>-12.372676461023035</c:v>
                </c:pt>
                <c:pt idx="98">
                  <c:v>-14.213600544590211</c:v>
                </c:pt>
                <c:pt idx="99">
                  <c:v>-16.123257391470936</c:v>
                </c:pt>
              </c:numCache>
            </c:numRef>
          </c:val>
          <c:smooth val="0"/>
          <c:extLst>
            <c:ext xmlns:c16="http://schemas.microsoft.com/office/drawing/2014/chart" uri="{C3380CC4-5D6E-409C-BE32-E72D297353CC}">
              <c16:uniqueId val="{00000000-D56B-491C-8EE2-7C26857C6086}"/>
            </c:ext>
          </c:extLst>
        </c:ser>
        <c:ser>
          <c:idx val="2"/>
          <c:order val="2"/>
          <c:tx>
            <c:strRef>
              <c:f>Gráfico_IMACON_insumos!$T$1</c:f>
              <c:strCache>
                <c:ptCount val="1"/>
                <c:pt idx="0">
                  <c:v>Superficie autorizada para edificación </c:v>
                </c:pt>
              </c:strCache>
            </c:strRef>
          </c:tx>
          <c:spPr>
            <a:ln w="12700" cap="rnd">
              <a:solidFill>
                <a:schemeClr val="accent3"/>
              </a:solidFill>
              <a:round/>
            </a:ln>
            <a:effectLst/>
          </c:spPr>
          <c:marker>
            <c:symbol val="none"/>
          </c:marker>
          <c:cat>
            <c:numRef>
              <c:f>Gráfico_IMACON_insumos!$A$276:$A$375</c:f>
              <c:numCache>
                <c:formatCode>General</c:formatCode>
                <c:ptCount val="100"/>
                <c:pt idx="0">
                  <c:v>14</c:v>
                </c:pt>
                <c:pt idx="12">
                  <c:v>15</c:v>
                </c:pt>
                <c:pt idx="24">
                  <c:v>16</c:v>
                </c:pt>
                <c:pt idx="36">
                  <c:v>17</c:v>
                </c:pt>
                <c:pt idx="48">
                  <c:v>18</c:v>
                </c:pt>
                <c:pt idx="60">
                  <c:v>19</c:v>
                </c:pt>
                <c:pt idx="72">
                  <c:v>20</c:v>
                </c:pt>
                <c:pt idx="84">
                  <c:v>21</c:v>
                </c:pt>
                <c:pt idx="96">
                  <c:v>22</c:v>
                </c:pt>
              </c:numCache>
            </c:numRef>
          </c:cat>
          <c:val>
            <c:numRef>
              <c:f>Gráfico_IMACON_insumos!$T$276:$T$375</c:f>
              <c:numCache>
                <c:formatCode>0.0</c:formatCode>
                <c:ptCount val="100"/>
                <c:pt idx="0">
                  <c:v>-7.8947846803868575</c:v>
                </c:pt>
                <c:pt idx="1">
                  <c:v>-9.735018390988726</c:v>
                </c:pt>
                <c:pt idx="2">
                  <c:v>-7.3945165715484258</c:v>
                </c:pt>
                <c:pt idx="3">
                  <c:v>-1.8084871442505257</c:v>
                </c:pt>
                <c:pt idx="4">
                  <c:v>-1.3563255737084723</c:v>
                </c:pt>
                <c:pt idx="5">
                  <c:v>-2.5539447077016497E-2</c:v>
                </c:pt>
                <c:pt idx="6">
                  <c:v>2.2765592130364221</c:v>
                </c:pt>
                <c:pt idx="7">
                  <c:v>3.7626203954900239</c:v>
                </c:pt>
                <c:pt idx="8">
                  <c:v>8.4665621617671771</c:v>
                </c:pt>
                <c:pt idx="9">
                  <c:v>14.722171206126866</c:v>
                </c:pt>
                <c:pt idx="10">
                  <c:v>21.215616523546043</c:v>
                </c:pt>
                <c:pt idx="11">
                  <c:v>24.303878293739544</c:v>
                </c:pt>
                <c:pt idx="12">
                  <c:v>19.553603420134792</c:v>
                </c:pt>
                <c:pt idx="13">
                  <c:v>22.886236833690333</c:v>
                </c:pt>
                <c:pt idx="14">
                  <c:v>18.160583920772979</c:v>
                </c:pt>
                <c:pt idx="15">
                  <c:v>13.311995996299842</c:v>
                </c:pt>
                <c:pt idx="16">
                  <c:v>13.080254150953818</c:v>
                </c:pt>
                <c:pt idx="17">
                  <c:v>9.2674805102504152</c:v>
                </c:pt>
                <c:pt idx="18">
                  <c:v>10.850229247153242</c:v>
                </c:pt>
                <c:pt idx="19">
                  <c:v>10.286578008293112</c:v>
                </c:pt>
                <c:pt idx="20">
                  <c:v>4.4297756329280791</c:v>
                </c:pt>
                <c:pt idx="21">
                  <c:v>2.2874495671649786</c:v>
                </c:pt>
                <c:pt idx="22">
                  <c:v>1.9039350932640531</c:v>
                </c:pt>
                <c:pt idx="23">
                  <c:v>4.7986201572435272</c:v>
                </c:pt>
                <c:pt idx="24">
                  <c:v>5.7128582029694286</c:v>
                </c:pt>
                <c:pt idx="25">
                  <c:v>1.7918805213416933</c:v>
                </c:pt>
                <c:pt idx="26">
                  <c:v>4.8734365278860325</c:v>
                </c:pt>
                <c:pt idx="27">
                  <c:v>5.7735099375741283</c:v>
                </c:pt>
                <c:pt idx="28">
                  <c:v>2.6643510454494868</c:v>
                </c:pt>
                <c:pt idx="29">
                  <c:v>4.3755968737694939</c:v>
                </c:pt>
                <c:pt idx="30">
                  <c:v>-2.5035545979782414</c:v>
                </c:pt>
                <c:pt idx="31">
                  <c:v>-6.0888271585516911</c:v>
                </c:pt>
                <c:pt idx="32">
                  <c:v>-6.3933978164974476</c:v>
                </c:pt>
                <c:pt idx="33">
                  <c:v>-8.1102074655929997</c:v>
                </c:pt>
                <c:pt idx="34">
                  <c:v>-12.781231052142205</c:v>
                </c:pt>
                <c:pt idx="35">
                  <c:v>-23.233861824624501</c:v>
                </c:pt>
                <c:pt idx="36">
                  <c:v>-22.78841886881996</c:v>
                </c:pt>
                <c:pt idx="37">
                  <c:v>-20.219435077122583</c:v>
                </c:pt>
                <c:pt idx="38">
                  <c:v>-21.224064873213401</c:v>
                </c:pt>
                <c:pt idx="39">
                  <c:v>-21.494276111844389</c:v>
                </c:pt>
                <c:pt idx="40">
                  <c:v>-18.358708388555868</c:v>
                </c:pt>
                <c:pt idx="41">
                  <c:v>-16.689418558472259</c:v>
                </c:pt>
                <c:pt idx="42">
                  <c:v>-10.614490579004055</c:v>
                </c:pt>
                <c:pt idx="43">
                  <c:v>-6.4320408401942313</c:v>
                </c:pt>
                <c:pt idx="44">
                  <c:v>-4.4918534441934499</c:v>
                </c:pt>
                <c:pt idx="45">
                  <c:v>-4.6959491961482858</c:v>
                </c:pt>
                <c:pt idx="46">
                  <c:v>-2.1798449034887812</c:v>
                </c:pt>
                <c:pt idx="47">
                  <c:v>3.0088828984344618</c:v>
                </c:pt>
                <c:pt idx="48">
                  <c:v>2.3080714576016792</c:v>
                </c:pt>
                <c:pt idx="49">
                  <c:v>5.6589327821474855</c:v>
                </c:pt>
                <c:pt idx="50">
                  <c:v>6.7239909352335481</c:v>
                </c:pt>
                <c:pt idx="51">
                  <c:v>10.554763795363131</c:v>
                </c:pt>
                <c:pt idx="52">
                  <c:v>9.2809786177801001</c:v>
                </c:pt>
                <c:pt idx="53">
                  <c:v>6.1824772095155245</c:v>
                </c:pt>
                <c:pt idx="54">
                  <c:v>2.4232387105712627</c:v>
                </c:pt>
                <c:pt idx="55">
                  <c:v>0.40262544096054675</c:v>
                </c:pt>
                <c:pt idx="56">
                  <c:v>0.19975343068332485</c:v>
                </c:pt>
                <c:pt idx="57">
                  <c:v>7.9821309220950765</c:v>
                </c:pt>
                <c:pt idx="58">
                  <c:v>7.9822050334207306</c:v>
                </c:pt>
                <c:pt idx="59">
                  <c:v>10.253807840032803</c:v>
                </c:pt>
                <c:pt idx="60">
                  <c:v>13.381957051324722</c:v>
                </c:pt>
                <c:pt idx="61">
                  <c:v>6.9025275737718106</c:v>
                </c:pt>
                <c:pt idx="62">
                  <c:v>5.0837455712855251</c:v>
                </c:pt>
                <c:pt idx="63">
                  <c:v>3.2162951257186378E-3</c:v>
                </c:pt>
                <c:pt idx="64">
                  <c:v>0.69206867956501661</c:v>
                </c:pt>
                <c:pt idx="65">
                  <c:v>2.3386857807685235</c:v>
                </c:pt>
                <c:pt idx="66">
                  <c:v>6.6246753406939085</c:v>
                </c:pt>
                <c:pt idx="67">
                  <c:v>6.3199424831898554</c:v>
                </c:pt>
                <c:pt idx="68">
                  <c:v>10.198649041269015</c:v>
                </c:pt>
                <c:pt idx="69">
                  <c:v>3.3138420987954831E-2</c:v>
                </c:pt>
                <c:pt idx="70">
                  <c:v>2.699764729850096</c:v>
                </c:pt>
                <c:pt idx="71">
                  <c:v>4.8416689763834064</c:v>
                </c:pt>
                <c:pt idx="72">
                  <c:v>2.0143237781056422</c:v>
                </c:pt>
                <c:pt idx="73">
                  <c:v>2.8275792139719202</c:v>
                </c:pt>
                <c:pt idx="74">
                  <c:v>1.5067526439021206</c:v>
                </c:pt>
                <c:pt idx="75">
                  <c:v>-0.30390392286573364</c:v>
                </c:pt>
                <c:pt idx="76">
                  <c:v>-3.9736894410270396</c:v>
                </c:pt>
                <c:pt idx="77">
                  <c:v>-8.5268843265792764</c:v>
                </c:pt>
                <c:pt idx="78">
                  <c:v>-16.668903621879604</c:v>
                </c:pt>
                <c:pt idx="79">
                  <c:v>-15.557098696683013</c:v>
                </c:pt>
                <c:pt idx="80">
                  <c:v>-19.244106795579754</c:v>
                </c:pt>
                <c:pt idx="81">
                  <c:v>-19.391143923004417</c:v>
                </c:pt>
                <c:pt idx="82">
                  <c:v>-23.140953254431949</c:v>
                </c:pt>
                <c:pt idx="83">
                  <c:v>-26.968084484841825</c:v>
                </c:pt>
                <c:pt idx="84">
                  <c:v>-29.524007858809178</c:v>
                </c:pt>
                <c:pt idx="85">
                  <c:v>-30.833055788815379</c:v>
                </c:pt>
                <c:pt idx="86">
                  <c:v>-27.822259747415824</c:v>
                </c:pt>
                <c:pt idx="87">
                  <c:v>-22.237340134191776</c:v>
                </c:pt>
                <c:pt idx="88">
                  <c:v>-21.514552901203743</c:v>
                </c:pt>
                <c:pt idx="89">
                  <c:v>-16.597695384305954</c:v>
                </c:pt>
                <c:pt idx="90">
                  <c:v>-5.9265517353427217</c:v>
                </c:pt>
                <c:pt idx="91">
                  <c:v>-6.0954328296865645</c:v>
                </c:pt>
                <c:pt idx="92">
                  <c:v>-10.057409047805111</c:v>
                </c:pt>
                <c:pt idx="93">
                  <c:v>-5.6455891030335881</c:v>
                </c:pt>
                <c:pt idx="94">
                  <c:v>-3.2647783146447784</c:v>
                </c:pt>
                <c:pt idx="95">
                  <c:v>0.12256615254453429</c:v>
                </c:pt>
                <c:pt idx="96">
                  <c:v>2.1515193833007151</c:v>
                </c:pt>
                <c:pt idx="97">
                  <c:v>6.6772749795399156</c:v>
                </c:pt>
                <c:pt idx="98">
                  <c:v>3.2071381363982354</c:v>
                </c:pt>
                <c:pt idx="99">
                  <c:v>0.31307905206678921</c:v>
                </c:pt>
              </c:numCache>
            </c:numRef>
          </c:val>
          <c:smooth val="0"/>
          <c:extLst>
            <c:ext xmlns:c16="http://schemas.microsoft.com/office/drawing/2014/chart" uri="{C3380CC4-5D6E-409C-BE32-E72D297353CC}">
              <c16:uniqueId val="{00000001-D56B-491C-8EE2-7C26857C6086}"/>
            </c:ext>
          </c:extLst>
        </c:ser>
        <c:ser>
          <c:idx val="3"/>
          <c:order val="3"/>
          <c:tx>
            <c:strRef>
              <c:f>Gráfico_IMACON_insumos!$U$1</c:f>
              <c:strCache>
                <c:ptCount val="1"/>
                <c:pt idx="0">
                  <c:v>Consumo aparente de cemento</c:v>
                </c:pt>
              </c:strCache>
            </c:strRef>
          </c:tx>
          <c:spPr>
            <a:ln w="12700" cap="rnd">
              <a:solidFill>
                <a:schemeClr val="accent4"/>
              </a:solidFill>
              <a:round/>
            </a:ln>
            <a:effectLst/>
          </c:spPr>
          <c:marker>
            <c:symbol val="none"/>
          </c:marker>
          <c:cat>
            <c:numRef>
              <c:f>Gráfico_IMACON_insumos!$A$276:$A$375</c:f>
              <c:numCache>
                <c:formatCode>General</c:formatCode>
                <c:ptCount val="100"/>
                <c:pt idx="0">
                  <c:v>14</c:v>
                </c:pt>
                <c:pt idx="12">
                  <c:v>15</c:v>
                </c:pt>
                <c:pt idx="24">
                  <c:v>16</c:v>
                </c:pt>
                <c:pt idx="36">
                  <c:v>17</c:v>
                </c:pt>
                <c:pt idx="48">
                  <c:v>18</c:v>
                </c:pt>
                <c:pt idx="60">
                  <c:v>19</c:v>
                </c:pt>
                <c:pt idx="72">
                  <c:v>20</c:v>
                </c:pt>
                <c:pt idx="84">
                  <c:v>21</c:v>
                </c:pt>
                <c:pt idx="96">
                  <c:v>22</c:v>
                </c:pt>
              </c:numCache>
            </c:numRef>
          </c:cat>
          <c:val>
            <c:numRef>
              <c:f>Gráfico_IMACON_insumos!$U$276:$U$375</c:f>
              <c:numCache>
                <c:formatCode>0.0</c:formatCode>
                <c:ptCount val="100"/>
                <c:pt idx="0">
                  <c:v>-12.644244898987878</c:v>
                </c:pt>
                <c:pt idx="1">
                  <c:v>-11.885280833775836</c:v>
                </c:pt>
                <c:pt idx="2">
                  <c:v>-13.564095348492289</c:v>
                </c:pt>
                <c:pt idx="3">
                  <c:v>-11.422711758507653</c:v>
                </c:pt>
                <c:pt idx="4">
                  <c:v>-13.272464022871445</c:v>
                </c:pt>
                <c:pt idx="5">
                  <c:v>-16.091318994548654</c:v>
                </c:pt>
                <c:pt idx="6">
                  <c:v>-14.199373396033055</c:v>
                </c:pt>
                <c:pt idx="7">
                  <c:v>-14.962395359061453</c:v>
                </c:pt>
                <c:pt idx="8">
                  <c:v>-11.619223913704058</c:v>
                </c:pt>
                <c:pt idx="9">
                  <c:v>-14.250461623605338</c:v>
                </c:pt>
                <c:pt idx="10">
                  <c:v>-12.175363038016895</c:v>
                </c:pt>
                <c:pt idx="11">
                  <c:v>-10.274989277344037</c:v>
                </c:pt>
                <c:pt idx="12">
                  <c:v>-1.3433953704933832</c:v>
                </c:pt>
                <c:pt idx="13">
                  <c:v>7.0340203892375941</c:v>
                </c:pt>
                <c:pt idx="14">
                  <c:v>12.460572698394735</c:v>
                </c:pt>
                <c:pt idx="15">
                  <c:v>12.991654410088982</c:v>
                </c:pt>
                <c:pt idx="16">
                  <c:v>11.023653355883223</c:v>
                </c:pt>
                <c:pt idx="17">
                  <c:v>10.989093826322428</c:v>
                </c:pt>
                <c:pt idx="18">
                  <c:v>5.982849301896298</c:v>
                </c:pt>
                <c:pt idx="19">
                  <c:v>9.7403828971350137</c:v>
                </c:pt>
                <c:pt idx="20">
                  <c:v>12.554928467949033</c:v>
                </c:pt>
                <c:pt idx="21">
                  <c:v>16.903051507499733</c:v>
                </c:pt>
                <c:pt idx="22">
                  <c:v>16.001028295383545</c:v>
                </c:pt>
                <c:pt idx="23">
                  <c:v>14.84275538558817</c:v>
                </c:pt>
                <c:pt idx="24">
                  <c:v>15.692235953391819</c:v>
                </c:pt>
                <c:pt idx="25">
                  <c:v>8.3490338047550683</c:v>
                </c:pt>
                <c:pt idx="26">
                  <c:v>0.58718154424208802</c:v>
                </c:pt>
                <c:pt idx="27">
                  <c:v>-5.6479915151285471</c:v>
                </c:pt>
                <c:pt idx="28">
                  <c:v>-3.0985081710592</c:v>
                </c:pt>
                <c:pt idx="29">
                  <c:v>3.7222788809115004</c:v>
                </c:pt>
                <c:pt idx="30">
                  <c:v>4.899022874832859</c:v>
                </c:pt>
                <c:pt idx="31">
                  <c:v>0.41595961755875877</c:v>
                </c:pt>
                <c:pt idx="32">
                  <c:v>-5.4741987209934955</c:v>
                </c:pt>
                <c:pt idx="33">
                  <c:v>-5.4126140505604603</c:v>
                </c:pt>
                <c:pt idx="34">
                  <c:v>-6.1772125346531652</c:v>
                </c:pt>
                <c:pt idx="35">
                  <c:v>-8.7559436302832587</c:v>
                </c:pt>
                <c:pt idx="36">
                  <c:v>-12.523706814244251</c:v>
                </c:pt>
                <c:pt idx="37">
                  <c:v>-11.890570200137285</c:v>
                </c:pt>
                <c:pt idx="38">
                  <c:v>-5.4738055644443779</c:v>
                </c:pt>
                <c:pt idx="39">
                  <c:v>0.46463018437241654</c:v>
                </c:pt>
                <c:pt idx="40">
                  <c:v>-3.4323486078321919</c:v>
                </c:pt>
                <c:pt idx="41">
                  <c:v>-11.088888293414879</c:v>
                </c:pt>
                <c:pt idx="42">
                  <c:v>-11.760875167178476</c:v>
                </c:pt>
                <c:pt idx="43">
                  <c:v>-7.2432326564015881</c:v>
                </c:pt>
                <c:pt idx="44">
                  <c:v>3.2399566623864118E-2</c:v>
                </c:pt>
                <c:pt idx="45">
                  <c:v>-4.016688362252852</c:v>
                </c:pt>
                <c:pt idx="46">
                  <c:v>-1.0166457389055417</c:v>
                </c:pt>
                <c:pt idx="47">
                  <c:v>-1.1465445513513361</c:v>
                </c:pt>
                <c:pt idx="48">
                  <c:v>4.4593562727041514</c:v>
                </c:pt>
                <c:pt idx="49">
                  <c:v>0.98656416186710949</c:v>
                </c:pt>
                <c:pt idx="50">
                  <c:v>0.11663822140002278</c:v>
                </c:pt>
                <c:pt idx="51">
                  <c:v>-1.782846032091967</c:v>
                </c:pt>
                <c:pt idx="52">
                  <c:v>5.9951011716689928</c:v>
                </c:pt>
                <c:pt idx="53">
                  <c:v>12.303588013111488</c:v>
                </c:pt>
                <c:pt idx="54">
                  <c:v>13.07522336700757</c:v>
                </c:pt>
                <c:pt idx="55">
                  <c:v>11.49890633764905</c:v>
                </c:pt>
                <c:pt idx="56">
                  <c:v>4.5122645941811923</c:v>
                </c:pt>
                <c:pt idx="57">
                  <c:v>13.292297883116632</c:v>
                </c:pt>
                <c:pt idx="58">
                  <c:v>11.888693935664186</c:v>
                </c:pt>
                <c:pt idx="59">
                  <c:v>17.730134730269075</c:v>
                </c:pt>
                <c:pt idx="60">
                  <c:v>9.2107416832266651</c:v>
                </c:pt>
                <c:pt idx="61">
                  <c:v>9.936570190068327</c:v>
                </c:pt>
                <c:pt idx="62">
                  <c:v>6.7970049367663599</c:v>
                </c:pt>
                <c:pt idx="63">
                  <c:v>6.7839439210944041</c:v>
                </c:pt>
                <c:pt idx="64">
                  <c:v>0.68819723969832935</c:v>
                </c:pt>
                <c:pt idx="65">
                  <c:v>-5.5402671558093308</c:v>
                </c:pt>
                <c:pt idx="66">
                  <c:v>-4.463408077502562</c:v>
                </c:pt>
                <c:pt idx="67">
                  <c:v>-2.2650120798967555</c:v>
                </c:pt>
                <c:pt idx="68">
                  <c:v>2.451139657329926</c:v>
                </c:pt>
                <c:pt idx="69">
                  <c:v>-7.0999106676819856</c:v>
                </c:pt>
                <c:pt idx="70">
                  <c:v>-9.1889495594521975</c:v>
                </c:pt>
                <c:pt idx="71">
                  <c:v>-11.158012122027694</c:v>
                </c:pt>
                <c:pt idx="72">
                  <c:v>-3.5814817544943089</c:v>
                </c:pt>
                <c:pt idx="73">
                  <c:v>-3.3678218660164627</c:v>
                </c:pt>
                <c:pt idx="74">
                  <c:v>-4.4646351694087922</c:v>
                </c:pt>
                <c:pt idx="75">
                  <c:v>-7.3880986765270329</c:v>
                </c:pt>
                <c:pt idx="76">
                  <c:v>-6.8033043444780557</c:v>
                </c:pt>
                <c:pt idx="77">
                  <c:v>-11.602288830485197</c:v>
                </c:pt>
                <c:pt idx="78">
                  <c:v>-19.36422634458248</c:v>
                </c:pt>
                <c:pt idx="79">
                  <c:v>-25.071238334993716</c:v>
                </c:pt>
                <c:pt idx="80">
                  <c:v>-23.162402384702485</c:v>
                </c:pt>
                <c:pt idx="81">
                  <c:v>-13.936759865328174</c:v>
                </c:pt>
                <c:pt idx="82">
                  <c:v>-8.0188250997138226</c:v>
                </c:pt>
                <c:pt idx="83">
                  <c:v>-6.5036794839225536</c:v>
                </c:pt>
                <c:pt idx="84">
                  <c:v>-3.5555611140091314</c:v>
                </c:pt>
                <c:pt idx="85">
                  <c:v>3.5905460982595283</c:v>
                </c:pt>
                <c:pt idx="86">
                  <c:v>14.037196081275184</c:v>
                </c:pt>
                <c:pt idx="87">
                  <c:v>21.511534162575142</c:v>
                </c:pt>
                <c:pt idx="88">
                  <c:v>23.5122759724274</c:v>
                </c:pt>
                <c:pt idx="89">
                  <c:v>35.531112599878156</c:v>
                </c:pt>
                <c:pt idx="90">
                  <c:v>43.450530760374285</c:v>
                </c:pt>
                <c:pt idx="91">
                  <c:v>48.557123499466393</c:v>
                </c:pt>
                <c:pt idx="92">
                  <c:v>41.966474099187458</c:v>
                </c:pt>
                <c:pt idx="93">
                  <c:v>37.108729157531407</c:v>
                </c:pt>
                <c:pt idx="94">
                  <c:v>28.986919830831948</c:v>
                </c:pt>
                <c:pt idx="95">
                  <c:v>22.491498533357991</c:v>
                </c:pt>
                <c:pt idx="96">
                  <c:v>8.8969676333940271</c:v>
                </c:pt>
                <c:pt idx="97">
                  <c:v>1.0370306447809563</c:v>
                </c:pt>
                <c:pt idx="98">
                  <c:v>-6.9736664471789052</c:v>
                </c:pt>
                <c:pt idx="99">
                  <c:v>-9.9642474861909349</c:v>
                </c:pt>
              </c:numCache>
            </c:numRef>
          </c:val>
          <c:smooth val="0"/>
          <c:extLst>
            <c:ext xmlns:c16="http://schemas.microsoft.com/office/drawing/2014/chart" uri="{C3380CC4-5D6E-409C-BE32-E72D297353CC}">
              <c16:uniqueId val="{00000002-D56B-491C-8EE2-7C26857C6086}"/>
            </c:ext>
          </c:extLst>
        </c:ser>
        <c:ser>
          <c:idx val="4"/>
          <c:order val="4"/>
          <c:tx>
            <c:strRef>
              <c:f>Gráfico_IMACON_insumos!$V$1</c:f>
              <c:strCache>
                <c:ptCount val="1"/>
                <c:pt idx="0">
                  <c:v>Empleo construcción</c:v>
                </c:pt>
              </c:strCache>
            </c:strRef>
          </c:tx>
          <c:spPr>
            <a:ln w="12700" cap="rnd">
              <a:solidFill>
                <a:schemeClr val="accent5"/>
              </a:solidFill>
              <a:round/>
            </a:ln>
            <a:effectLst/>
          </c:spPr>
          <c:marker>
            <c:symbol val="none"/>
          </c:marker>
          <c:cat>
            <c:numRef>
              <c:f>Gráfico_IMACON_insumos!$A$276:$A$375</c:f>
              <c:numCache>
                <c:formatCode>General</c:formatCode>
                <c:ptCount val="100"/>
                <c:pt idx="0">
                  <c:v>14</c:v>
                </c:pt>
                <c:pt idx="12">
                  <c:v>15</c:v>
                </c:pt>
                <c:pt idx="24">
                  <c:v>16</c:v>
                </c:pt>
                <c:pt idx="36">
                  <c:v>17</c:v>
                </c:pt>
                <c:pt idx="48">
                  <c:v>18</c:v>
                </c:pt>
                <c:pt idx="60">
                  <c:v>19</c:v>
                </c:pt>
                <c:pt idx="72">
                  <c:v>20</c:v>
                </c:pt>
                <c:pt idx="84">
                  <c:v>21</c:v>
                </c:pt>
                <c:pt idx="96">
                  <c:v>22</c:v>
                </c:pt>
              </c:numCache>
            </c:numRef>
          </c:cat>
          <c:val>
            <c:numRef>
              <c:f>Gráfico_IMACON_insumos!$V$276:$V$375</c:f>
              <c:numCache>
                <c:formatCode>0.0</c:formatCode>
                <c:ptCount val="100"/>
                <c:pt idx="0">
                  <c:v>3.6487829586466347</c:v>
                </c:pt>
                <c:pt idx="1">
                  <c:v>2.2926143708015045</c:v>
                </c:pt>
                <c:pt idx="2">
                  <c:v>-0.76475444213771615</c:v>
                </c:pt>
                <c:pt idx="3">
                  <c:v>-5.1580720704270551</c:v>
                </c:pt>
                <c:pt idx="4">
                  <c:v>-2.4059134517263159</c:v>
                </c:pt>
                <c:pt idx="5">
                  <c:v>-1.5900938580341584</c:v>
                </c:pt>
                <c:pt idx="6">
                  <c:v>-0.33852794466981972</c:v>
                </c:pt>
                <c:pt idx="7">
                  <c:v>-1.5413746529222894</c:v>
                </c:pt>
                <c:pt idx="8">
                  <c:v>-1.0955045371186189</c:v>
                </c:pt>
                <c:pt idx="9">
                  <c:v>0.9983579169859258</c:v>
                </c:pt>
                <c:pt idx="10">
                  <c:v>1.1502210979564609</c:v>
                </c:pt>
                <c:pt idx="11">
                  <c:v>-1.5037862370306909</c:v>
                </c:pt>
                <c:pt idx="12">
                  <c:v>-4.5104082618393164</c:v>
                </c:pt>
                <c:pt idx="13">
                  <c:v>-4.5704910253252296</c:v>
                </c:pt>
                <c:pt idx="14">
                  <c:v>-0.26693934609672842</c:v>
                </c:pt>
                <c:pt idx="15">
                  <c:v>3.1395370828431801</c:v>
                </c:pt>
                <c:pt idx="16">
                  <c:v>5.2071131022778605</c:v>
                </c:pt>
                <c:pt idx="17">
                  <c:v>5.4366702885636276</c:v>
                </c:pt>
                <c:pt idx="18">
                  <c:v>5.7492708137911519</c:v>
                </c:pt>
                <c:pt idx="19">
                  <c:v>5.897732935293698</c:v>
                </c:pt>
                <c:pt idx="20">
                  <c:v>8.8301530304316209</c:v>
                </c:pt>
                <c:pt idx="21">
                  <c:v>9.3911516931362691</c:v>
                </c:pt>
                <c:pt idx="22">
                  <c:v>9.3519400077245471</c:v>
                </c:pt>
                <c:pt idx="23">
                  <c:v>10.729910565403177</c:v>
                </c:pt>
                <c:pt idx="24">
                  <c:v>13.755773357318702</c:v>
                </c:pt>
                <c:pt idx="25">
                  <c:v>15.560201379626438</c:v>
                </c:pt>
                <c:pt idx="26">
                  <c:v>8.0224901240580451</c:v>
                </c:pt>
                <c:pt idx="27">
                  <c:v>8.3025594295973004</c:v>
                </c:pt>
                <c:pt idx="28">
                  <c:v>5.023480039928141</c:v>
                </c:pt>
                <c:pt idx="29">
                  <c:v>4.4594228562649718</c:v>
                </c:pt>
                <c:pt idx="30">
                  <c:v>3.0476393118758605</c:v>
                </c:pt>
                <c:pt idx="31">
                  <c:v>5.2829932480105146</c:v>
                </c:pt>
                <c:pt idx="32">
                  <c:v>2.6953015570744698</c:v>
                </c:pt>
                <c:pt idx="33">
                  <c:v>-0.61449132028048581</c:v>
                </c:pt>
                <c:pt idx="34">
                  <c:v>-6.7579756075659141</c:v>
                </c:pt>
                <c:pt idx="35">
                  <c:v>-5.9913034576767892</c:v>
                </c:pt>
                <c:pt idx="36">
                  <c:v>-3.9125207403197915</c:v>
                </c:pt>
                <c:pt idx="37">
                  <c:v>-3.9317145065972059</c:v>
                </c:pt>
                <c:pt idx="38">
                  <c:v>1.0774063316728588</c:v>
                </c:pt>
                <c:pt idx="39">
                  <c:v>-2.0896645791461665</c:v>
                </c:pt>
                <c:pt idx="40">
                  <c:v>-2.0750873119350755</c:v>
                </c:pt>
                <c:pt idx="41">
                  <c:v>-3.4708486293353769</c:v>
                </c:pt>
                <c:pt idx="42">
                  <c:v>-3.1304065015647642</c:v>
                </c:pt>
                <c:pt idx="43">
                  <c:v>-5.1129829285888935</c:v>
                </c:pt>
                <c:pt idx="44">
                  <c:v>-5.6705595305861056</c:v>
                </c:pt>
                <c:pt idx="45">
                  <c:v>-4.9039024860234148</c:v>
                </c:pt>
                <c:pt idx="46">
                  <c:v>0.95573812301306127</c:v>
                </c:pt>
                <c:pt idx="47">
                  <c:v>-0.38938095168336018</c:v>
                </c:pt>
                <c:pt idx="48">
                  <c:v>-0.88156659049474229</c:v>
                </c:pt>
                <c:pt idx="49">
                  <c:v>-1.9274282822774214</c:v>
                </c:pt>
                <c:pt idx="50">
                  <c:v>-3.1994102913451949</c:v>
                </c:pt>
                <c:pt idx="51">
                  <c:v>-3.9281853521217824</c:v>
                </c:pt>
                <c:pt idx="52">
                  <c:v>-0.79822893061878286</c:v>
                </c:pt>
                <c:pt idx="53">
                  <c:v>2.5801102932064168</c:v>
                </c:pt>
                <c:pt idx="54">
                  <c:v>5.9199452966774979</c:v>
                </c:pt>
                <c:pt idx="55">
                  <c:v>5.4150581053354241</c:v>
                </c:pt>
                <c:pt idx="56">
                  <c:v>5.8651049565018543</c:v>
                </c:pt>
                <c:pt idx="57">
                  <c:v>6.0578423679835236</c:v>
                </c:pt>
                <c:pt idx="58">
                  <c:v>6.0474898072065297</c:v>
                </c:pt>
                <c:pt idx="59">
                  <c:v>7.222493295777288</c:v>
                </c:pt>
                <c:pt idx="60">
                  <c:v>1.6689208642053588</c:v>
                </c:pt>
                <c:pt idx="61">
                  <c:v>3.6694900224343296</c:v>
                </c:pt>
                <c:pt idx="62">
                  <c:v>2.7460197965324173</c:v>
                </c:pt>
                <c:pt idx="63">
                  <c:v>5.3962892146328434</c:v>
                </c:pt>
                <c:pt idx="64">
                  <c:v>4.8437992382929451</c:v>
                </c:pt>
                <c:pt idx="65">
                  <c:v>3.8065451247361271</c:v>
                </c:pt>
                <c:pt idx="66">
                  <c:v>2.1862683771054936</c:v>
                </c:pt>
                <c:pt idx="67">
                  <c:v>2.9108670787114432</c:v>
                </c:pt>
                <c:pt idx="68">
                  <c:v>6.1675770622620085</c:v>
                </c:pt>
                <c:pt idx="69">
                  <c:v>6.5764355231952454</c:v>
                </c:pt>
                <c:pt idx="70">
                  <c:v>5.6037958995378556</c:v>
                </c:pt>
                <c:pt idx="71">
                  <c:v>1.7999563722572276</c:v>
                </c:pt>
                <c:pt idx="72">
                  <c:v>3.4150246389418992</c:v>
                </c:pt>
                <c:pt idx="73">
                  <c:v>2.322729294205983</c:v>
                </c:pt>
                <c:pt idx="74">
                  <c:v>0.23846490398851117</c:v>
                </c:pt>
                <c:pt idx="75">
                  <c:v>-10.143860454739585</c:v>
                </c:pt>
                <c:pt idx="76">
                  <c:v>-22.717260175661924</c:v>
                </c:pt>
                <c:pt idx="77">
                  <c:v>-30.594019121185333</c:v>
                </c:pt>
                <c:pt idx="78">
                  <c:v>-34.428682922536694</c:v>
                </c:pt>
                <c:pt idx="79">
                  <c:v>-34.633397617912834</c:v>
                </c:pt>
                <c:pt idx="80">
                  <c:v>-33.774510486113329</c:v>
                </c:pt>
                <c:pt idx="81">
                  <c:v>-25.550960704438008</c:v>
                </c:pt>
                <c:pt idx="82">
                  <c:v>-23.110540317329974</c:v>
                </c:pt>
                <c:pt idx="83">
                  <c:v>-16.863910874462618</c:v>
                </c:pt>
                <c:pt idx="84">
                  <c:v>-14.742572293336742</c:v>
                </c:pt>
                <c:pt idx="85">
                  <c:v>-11.011125253398003</c:v>
                </c:pt>
                <c:pt idx="86">
                  <c:v>-7.1885890498080034</c:v>
                </c:pt>
                <c:pt idx="87">
                  <c:v>5.124667779840375</c:v>
                </c:pt>
                <c:pt idx="88">
                  <c:v>24.172467522418415</c:v>
                </c:pt>
                <c:pt idx="89">
                  <c:v>40.571967067198081</c:v>
                </c:pt>
                <c:pt idx="90">
                  <c:v>48.879523361125507</c:v>
                </c:pt>
                <c:pt idx="91">
                  <c:v>52.682917493596463</c:v>
                </c:pt>
                <c:pt idx="92">
                  <c:v>45.560275675970942</c:v>
                </c:pt>
                <c:pt idx="93">
                  <c:v>32.249856510996942</c:v>
                </c:pt>
                <c:pt idx="94">
                  <c:v>28.483748450916391</c:v>
                </c:pt>
                <c:pt idx="95">
                  <c:v>21.960734873528786</c:v>
                </c:pt>
                <c:pt idx="96">
                  <c:v>21.288622166919737</c:v>
                </c:pt>
                <c:pt idx="97">
                  <c:v>13.020795362327121</c:v>
                </c:pt>
                <c:pt idx="98">
                  <c:v>11.716231548324775</c:v>
                </c:pt>
                <c:pt idx="99">
                  <c:v>7.0939126120552753</c:v>
                </c:pt>
              </c:numCache>
            </c:numRef>
          </c:val>
          <c:smooth val="0"/>
          <c:extLst>
            <c:ext xmlns:c16="http://schemas.microsoft.com/office/drawing/2014/chart" uri="{C3380CC4-5D6E-409C-BE32-E72D297353CC}">
              <c16:uniqueId val="{00000003-D56B-491C-8EE2-7C26857C6086}"/>
            </c:ext>
          </c:extLst>
        </c:ser>
        <c:dLbls>
          <c:showLegendKey val="0"/>
          <c:showVal val="0"/>
          <c:showCatName val="0"/>
          <c:showSerName val="0"/>
          <c:showPercent val="0"/>
          <c:showBubbleSize val="0"/>
        </c:dLbls>
        <c:marker val="1"/>
        <c:smooth val="0"/>
        <c:axId val="2120122736"/>
        <c:axId val="1"/>
      </c:lineChart>
      <c:lineChart>
        <c:grouping val="standard"/>
        <c:varyColors val="0"/>
        <c:ser>
          <c:idx val="0"/>
          <c:order val="0"/>
          <c:tx>
            <c:strRef>
              <c:f>Gráfico_IMACON_insumos!$R$1</c:f>
              <c:strCache>
                <c:ptCount val="1"/>
                <c:pt idx="0">
                  <c:v>Ventas de materiales construcción al por menor</c:v>
                </c:pt>
              </c:strCache>
            </c:strRef>
          </c:tx>
          <c:spPr>
            <a:ln w="12700" cap="rnd">
              <a:solidFill>
                <a:schemeClr val="accent1"/>
              </a:solidFill>
              <a:round/>
            </a:ln>
            <a:effectLst/>
          </c:spPr>
          <c:marker>
            <c:symbol val="none"/>
          </c:marker>
          <c:cat>
            <c:numRef>
              <c:f>Gráfico_IMACON_insumos!$A$276:$A$375</c:f>
              <c:numCache>
                <c:formatCode>General</c:formatCode>
                <c:ptCount val="100"/>
                <c:pt idx="0">
                  <c:v>14</c:v>
                </c:pt>
                <c:pt idx="12">
                  <c:v>15</c:v>
                </c:pt>
                <c:pt idx="24">
                  <c:v>16</c:v>
                </c:pt>
                <c:pt idx="36">
                  <c:v>17</c:v>
                </c:pt>
                <c:pt idx="48">
                  <c:v>18</c:v>
                </c:pt>
                <c:pt idx="60">
                  <c:v>19</c:v>
                </c:pt>
                <c:pt idx="72">
                  <c:v>20</c:v>
                </c:pt>
                <c:pt idx="84">
                  <c:v>21</c:v>
                </c:pt>
                <c:pt idx="96">
                  <c:v>22</c:v>
                </c:pt>
              </c:numCache>
            </c:numRef>
          </c:cat>
          <c:val>
            <c:numRef>
              <c:f>Gráfico_IMACON_insumos!$R$276:$R$375</c:f>
              <c:numCache>
                <c:formatCode>0.0</c:formatCode>
                <c:ptCount val="100"/>
                <c:pt idx="0">
                  <c:v>4.2850917829717172</c:v>
                </c:pt>
                <c:pt idx="1">
                  <c:v>6.8132527505964324</c:v>
                </c:pt>
                <c:pt idx="2">
                  <c:v>9.469668404060716</c:v>
                </c:pt>
                <c:pt idx="3">
                  <c:v>9.2514628948378039</c:v>
                </c:pt>
                <c:pt idx="4">
                  <c:v>10.279623352618671</c:v>
                </c:pt>
                <c:pt idx="5">
                  <c:v>8.3928093266541168</c:v>
                </c:pt>
                <c:pt idx="6">
                  <c:v>7.9452163508872076</c:v>
                </c:pt>
                <c:pt idx="7">
                  <c:v>6.356805542124655</c:v>
                </c:pt>
                <c:pt idx="8">
                  <c:v>5.2906970993984448</c:v>
                </c:pt>
                <c:pt idx="9">
                  <c:v>4.1663482036772281</c:v>
                </c:pt>
                <c:pt idx="10">
                  <c:v>4.0913536531126837</c:v>
                </c:pt>
                <c:pt idx="11">
                  <c:v>4.617427493034798</c:v>
                </c:pt>
                <c:pt idx="12">
                  <c:v>4.3638984012184689</c:v>
                </c:pt>
                <c:pt idx="13">
                  <c:v>3.1872633390566785</c:v>
                </c:pt>
                <c:pt idx="14">
                  <c:v>2.6340938631992827</c:v>
                </c:pt>
                <c:pt idx="15">
                  <c:v>2.8507160246912466</c:v>
                </c:pt>
                <c:pt idx="16">
                  <c:v>2.5222533366154209</c:v>
                </c:pt>
                <c:pt idx="17">
                  <c:v>4.9195300353379601</c:v>
                </c:pt>
                <c:pt idx="18">
                  <c:v>3.6707161823033241</c:v>
                </c:pt>
                <c:pt idx="19">
                  <c:v>3.051399603553695</c:v>
                </c:pt>
                <c:pt idx="20">
                  <c:v>1.6289265089774796</c:v>
                </c:pt>
                <c:pt idx="21">
                  <c:v>1.5706632572199286</c:v>
                </c:pt>
                <c:pt idx="22">
                  <c:v>1.5807001012055233</c:v>
                </c:pt>
                <c:pt idx="23">
                  <c:v>1.4473300118096333</c:v>
                </c:pt>
                <c:pt idx="24">
                  <c:v>1.8322567094002151</c:v>
                </c:pt>
                <c:pt idx="25">
                  <c:v>2.2755782534461977</c:v>
                </c:pt>
                <c:pt idx="26">
                  <c:v>1.0626881078713346</c:v>
                </c:pt>
                <c:pt idx="27">
                  <c:v>-0.58449180961933633</c:v>
                </c:pt>
                <c:pt idx="28">
                  <c:v>-1.7227011567873873</c:v>
                </c:pt>
                <c:pt idx="29">
                  <c:v>-2.0744262920924572</c:v>
                </c:pt>
                <c:pt idx="30">
                  <c:v>-0.29122345155774276</c:v>
                </c:pt>
                <c:pt idx="31">
                  <c:v>-6.5405806059726235E-2</c:v>
                </c:pt>
                <c:pt idx="32">
                  <c:v>1.1881729030189581</c:v>
                </c:pt>
                <c:pt idx="33">
                  <c:v>-0.29415178477526505</c:v>
                </c:pt>
                <c:pt idx="34">
                  <c:v>0.91379644501095036</c:v>
                </c:pt>
                <c:pt idx="35">
                  <c:v>-1.6253509423356904</c:v>
                </c:pt>
                <c:pt idx="36">
                  <c:v>-2.5253363476554491</c:v>
                </c:pt>
                <c:pt idx="37">
                  <c:v>-5.0902241773122086</c:v>
                </c:pt>
                <c:pt idx="38">
                  <c:v>-4.3097297674323798</c:v>
                </c:pt>
                <c:pt idx="39">
                  <c:v>-3.9225237088544418</c:v>
                </c:pt>
                <c:pt idx="40">
                  <c:v>-3.3497182109312185</c:v>
                </c:pt>
                <c:pt idx="41">
                  <c:v>-3.5140505510160458</c:v>
                </c:pt>
                <c:pt idx="42">
                  <c:v>-3.3515119371221203</c:v>
                </c:pt>
                <c:pt idx="43">
                  <c:v>-2.3637752583202776</c:v>
                </c:pt>
                <c:pt idx="44">
                  <c:v>-1.2888129817606897</c:v>
                </c:pt>
                <c:pt idx="45">
                  <c:v>0.42947764303171709</c:v>
                </c:pt>
                <c:pt idx="46">
                  <c:v>1.4735426422224807</c:v>
                </c:pt>
                <c:pt idx="47">
                  <c:v>4.1736332575978974</c:v>
                </c:pt>
                <c:pt idx="48">
                  <c:v>4.8271616969384645</c:v>
                </c:pt>
                <c:pt idx="49">
                  <c:v>6.0288004298266751</c:v>
                </c:pt>
                <c:pt idx="50">
                  <c:v>5.7612318432817</c:v>
                </c:pt>
                <c:pt idx="51">
                  <c:v>5.8491200590427006</c:v>
                </c:pt>
                <c:pt idx="52">
                  <c:v>5.5381825692046638</c:v>
                </c:pt>
                <c:pt idx="53">
                  <c:v>4.2242224279491314</c:v>
                </c:pt>
                <c:pt idx="54">
                  <c:v>2.6230336693135792</c:v>
                </c:pt>
                <c:pt idx="55">
                  <c:v>1.9484968241932243</c:v>
                </c:pt>
                <c:pt idx="56">
                  <c:v>0.5729239766456562</c:v>
                </c:pt>
                <c:pt idx="57">
                  <c:v>1.2018342557660766</c:v>
                </c:pt>
                <c:pt idx="58">
                  <c:v>-1.6407957890602232</c:v>
                </c:pt>
                <c:pt idx="59">
                  <c:v>-2.7090531847303811</c:v>
                </c:pt>
                <c:pt idx="60">
                  <c:v>-4.2303614312099942</c:v>
                </c:pt>
                <c:pt idx="61">
                  <c:v>-3.1347550372798683</c:v>
                </c:pt>
                <c:pt idx="62">
                  <c:v>-2.1132880486339878</c:v>
                </c:pt>
                <c:pt idx="63">
                  <c:v>-0.56161574736154352</c:v>
                </c:pt>
                <c:pt idx="64">
                  <c:v>0.7147928188995234</c:v>
                </c:pt>
                <c:pt idx="65">
                  <c:v>0.41016249793797144</c:v>
                </c:pt>
                <c:pt idx="66">
                  <c:v>0.11380417675981302</c:v>
                </c:pt>
                <c:pt idx="67">
                  <c:v>-3.5860879690730041E-2</c:v>
                </c:pt>
                <c:pt idx="68">
                  <c:v>0.96249580385896483</c:v>
                </c:pt>
                <c:pt idx="69">
                  <c:v>-2.8137332257663017</c:v>
                </c:pt>
                <c:pt idx="70">
                  <c:v>-4.3514472409452161</c:v>
                </c:pt>
                <c:pt idx="71">
                  <c:v>-4.4819282890573575</c:v>
                </c:pt>
                <c:pt idx="72">
                  <c:v>0.1502212242421308</c:v>
                </c:pt>
                <c:pt idx="73">
                  <c:v>2.0835482142609552</c:v>
                </c:pt>
                <c:pt idx="74">
                  <c:v>-1.0950122264890005</c:v>
                </c:pt>
                <c:pt idx="75">
                  <c:v>-7.3076266585771599</c:v>
                </c:pt>
                <c:pt idx="76">
                  <c:v>-10.162058284804154</c:v>
                </c:pt>
                <c:pt idx="77">
                  <c:v>-8.4189745642264455</c:v>
                </c:pt>
                <c:pt idx="78">
                  <c:v>-2.7336668131191066</c:v>
                </c:pt>
                <c:pt idx="79">
                  <c:v>12.77207851119595</c:v>
                </c:pt>
                <c:pt idx="80">
                  <c:v>27.098774300056938</c:v>
                </c:pt>
                <c:pt idx="81">
                  <c:v>43.307210216642545</c:v>
                </c:pt>
                <c:pt idx="82">
                  <c:v>45.175167083850518</c:v>
                </c:pt>
                <c:pt idx="83">
                  <c:v>43.37478364908938</c:v>
                </c:pt>
                <c:pt idx="84">
                  <c:v>38.108165935640258</c:v>
                </c:pt>
                <c:pt idx="85">
                  <c:v>35.745589434640657</c:v>
                </c:pt>
                <c:pt idx="86">
                  <c:v>39.3992819450254</c:v>
                </c:pt>
                <c:pt idx="87">
                  <c:v>46.388503736209998</c:v>
                </c:pt>
                <c:pt idx="88">
                  <c:v>55.674121329360119</c:v>
                </c:pt>
                <c:pt idx="89">
                  <c:v>59.721223530083691</c:v>
                </c:pt>
                <c:pt idx="90">
                  <c:v>58.34992916110884</c:v>
                </c:pt>
                <c:pt idx="91">
                  <c:v>34.637834530645463</c:v>
                </c:pt>
                <c:pt idx="92">
                  <c:v>17.412245409753812</c:v>
                </c:pt>
                <c:pt idx="93">
                  <c:v>5.0486989632468449</c:v>
                </c:pt>
                <c:pt idx="94">
                  <c:v>5.2219291607346729</c:v>
                </c:pt>
                <c:pt idx="95">
                  <c:v>4.3717541877137611</c:v>
                </c:pt>
                <c:pt idx="96">
                  <c:v>2.3324224268413962</c:v>
                </c:pt>
                <c:pt idx="97">
                  <c:v>-1.9052226790259086</c:v>
                </c:pt>
                <c:pt idx="98">
                  <c:v>-4.1385322748221043</c:v>
                </c:pt>
                <c:pt idx="99">
                  <c:v>-7.1883181384727601</c:v>
                </c:pt>
              </c:numCache>
            </c:numRef>
          </c:val>
          <c:smooth val="0"/>
          <c:extLst>
            <c:ext xmlns:c16="http://schemas.microsoft.com/office/drawing/2014/chart" uri="{C3380CC4-5D6E-409C-BE32-E72D297353CC}">
              <c16:uniqueId val="{00000005-D56B-491C-8EE2-7C26857C6086}"/>
            </c:ext>
          </c:extLst>
        </c:ser>
        <c:ser>
          <c:idx val="6"/>
          <c:order val="5"/>
          <c:tx>
            <c:strRef>
              <c:f>Gráfico_IMACON_insumos!$X$1</c:f>
              <c:strCache>
                <c:ptCount val="1"/>
                <c:pt idx="0">
                  <c:v>IMACON</c:v>
                </c:pt>
              </c:strCache>
            </c:strRef>
          </c:tx>
          <c:spPr>
            <a:ln w="50800">
              <a:solidFill>
                <a:srgbClr val="C00000"/>
              </a:solidFill>
            </a:ln>
          </c:spPr>
          <c:marker>
            <c:symbol val="none"/>
          </c:marker>
          <c:cat>
            <c:numRef>
              <c:f>Gráfico_IMACON_insumos!$A$276:$A$375</c:f>
              <c:numCache>
                <c:formatCode>General</c:formatCode>
                <c:ptCount val="100"/>
                <c:pt idx="0">
                  <c:v>14</c:v>
                </c:pt>
                <c:pt idx="12">
                  <c:v>15</c:v>
                </c:pt>
                <c:pt idx="24">
                  <c:v>16</c:v>
                </c:pt>
                <c:pt idx="36">
                  <c:v>17</c:v>
                </c:pt>
                <c:pt idx="48">
                  <c:v>18</c:v>
                </c:pt>
                <c:pt idx="60">
                  <c:v>19</c:v>
                </c:pt>
                <c:pt idx="72">
                  <c:v>20</c:v>
                </c:pt>
                <c:pt idx="84">
                  <c:v>21</c:v>
                </c:pt>
                <c:pt idx="96">
                  <c:v>22</c:v>
                </c:pt>
              </c:numCache>
            </c:numRef>
          </c:cat>
          <c:val>
            <c:numRef>
              <c:f>Gráfico_IMACON_insumos!$X$276:$X$375</c:f>
              <c:numCache>
                <c:formatCode>0.0</c:formatCode>
                <c:ptCount val="100"/>
                <c:pt idx="0">
                  <c:v>1.6334702715528948</c:v>
                </c:pt>
                <c:pt idx="1">
                  <c:v>0.47473499382195694</c:v>
                </c:pt>
                <c:pt idx="2">
                  <c:v>0.37975469127566885</c:v>
                </c:pt>
                <c:pt idx="3">
                  <c:v>5.5220824342749886E-2</c:v>
                </c:pt>
                <c:pt idx="4">
                  <c:v>0.63225624316280982</c:v>
                </c:pt>
                <c:pt idx="5">
                  <c:v>-1.4931580515245013</c:v>
                </c:pt>
                <c:pt idx="6">
                  <c:v>-2.028402848580213</c:v>
                </c:pt>
                <c:pt idx="7">
                  <c:v>-3.7398623793242769</c:v>
                </c:pt>
                <c:pt idx="8">
                  <c:v>-3.3150864397105573</c:v>
                </c:pt>
                <c:pt idx="9">
                  <c:v>-2.836503470053231</c:v>
                </c:pt>
                <c:pt idx="10">
                  <c:v>-1.6618876517101477</c:v>
                </c:pt>
                <c:pt idx="11">
                  <c:v>-0.39157027889846763</c:v>
                </c:pt>
                <c:pt idx="12">
                  <c:v>0.32327229781132782</c:v>
                </c:pt>
                <c:pt idx="13">
                  <c:v>1.5227027557124462</c:v>
                </c:pt>
                <c:pt idx="14">
                  <c:v>2.2926758418189364</c:v>
                </c:pt>
                <c:pt idx="15">
                  <c:v>4.3045525162673792</c:v>
                </c:pt>
                <c:pt idx="16">
                  <c:v>3.8114914582614734</c:v>
                </c:pt>
                <c:pt idx="17">
                  <c:v>5.6782768012662022</c:v>
                </c:pt>
                <c:pt idx="18">
                  <c:v>6.2887787511642257</c:v>
                </c:pt>
                <c:pt idx="19">
                  <c:v>7.4936481485703865</c:v>
                </c:pt>
                <c:pt idx="20">
                  <c:v>7.3388934012163398</c:v>
                </c:pt>
                <c:pt idx="21">
                  <c:v>5.6869377672003507</c:v>
                </c:pt>
                <c:pt idx="22">
                  <c:v>4.6861806236851988</c:v>
                </c:pt>
                <c:pt idx="23">
                  <c:v>4.012044373394974</c:v>
                </c:pt>
                <c:pt idx="24">
                  <c:v>3.9633492977932727</c:v>
                </c:pt>
                <c:pt idx="25">
                  <c:v>5.4184251376751424</c:v>
                </c:pt>
                <c:pt idx="26">
                  <c:v>5.2023992033355615</c:v>
                </c:pt>
                <c:pt idx="27">
                  <c:v>5.1750873483114468</c:v>
                </c:pt>
                <c:pt idx="28">
                  <c:v>3.3744786461925358</c:v>
                </c:pt>
                <c:pt idx="29">
                  <c:v>1.9682990959853708</c:v>
                </c:pt>
                <c:pt idx="30">
                  <c:v>0.52261403351139268</c:v>
                </c:pt>
                <c:pt idx="31">
                  <c:v>0.13823898837463933</c:v>
                </c:pt>
                <c:pt idx="32">
                  <c:v>1.8259214965413939</c:v>
                </c:pt>
                <c:pt idx="33">
                  <c:v>3.2487778017546098</c:v>
                </c:pt>
                <c:pt idx="34">
                  <c:v>3.8950018649757778</c:v>
                </c:pt>
                <c:pt idx="35">
                  <c:v>3.3196819100310915</c:v>
                </c:pt>
                <c:pt idx="36">
                  <c:v>3.1924568215714322</c:v>
                </c:pt>
                <c:pt idx="37">
                  <c:v>5.4704394677984602E-2</c:v>
                </c:pt>
                <c:pt idx="38">
                  <c:v>-0.79173935524586847</c:v>
                </c:pt>
                <c:pt idx="39">
                  <c:v>-3.8421152043741857</c:v>
                </c:pt>
                <c:pt idx="40">
                  <c:v>-2.3202365802606484</c:v>
                </c:pt>
                <c:pt idx="41">
                  <c:v>-2.6662536048000285</c:v>
                </c:pt>
                <c:pt idx="42">
                  <c:v>0.25792124141297279</c:v>
                </c:pt>
                <c:pt idx="43">
                  <c:v>0.11189359885730443</c:v>
                </c:pt>
                <c:pt idx="44">
                  <c:v>-0.72852729462536958</c:v>
                </c:pt>
                <c:pt idx="45">
                  <c:v>-1.5341789485063484</c:v>
                </c:pt>
                <c:pt idx="46">
                  <c:v>-1.0834971323945175</c:v>
                </c:pt>
                <c:pt idx="47">
                  <c:v>0.35542853946832764</c:v>
                </c:pt>
                <c:pt idx="48">
                  <c:v>2.0922892254516823</c:v>
                </c:pt>
                <c:pt idx="49">
                  <c:v>2.4885591120936912</c:v>
                </c:pt>
                <c:pt idx="50">
                  <c:v>2.2563841414259267</c:v>
                </c:pt>
                <c:pt idx="51">
                  <c:v>3.6704515939238735</c:v>
                </c:pt>
                <c:pt idx="52">
                  <c:v>4.9279087401592259</c:v>
                </c:pt>
                <c:pt idx="53">
                  <c:v>6.9703894187878479</c:v>
                </c:pt>
                <c:pt idx="54">
                  <c:v>4.3652011830730197</c:v>
                </c:pt>
                <c:pt idx="55">
                  <c:v>4.4290697546059521</c:v>
                </c:pt>
                <c:pt idx="56">
                  <c:v>1.8174764017454326</c:v>
                </c:pt>
                <c:pt idx="57">
                  <c:v>3.0608137162514648</c:v>
                </c:pt>
                <c:pt idx="58">
                  <c:v>1.7264344913065832</c:v>
                </c:pt>
                <c:pt idx="59">
                  <c:v>2.2565285434725357</c:v>
                </c:pt>
                <c:pt idx="60">
                  <c:v>-1.1063341525777814</c:v>
                </c:pt>
                <c:pt idx="61">
                  <c:v>0.32258352768765874</c:v>
                </c:pt>
                <c:pt idx="62">
                  <c:v>1.1921563269144064</c:v>
                </c:pt>
                <c:pt idx="63">
                  <c:v>1.2751436781609282</c:v>
                </c:pt>
                <c:pt idx="64">
                  <c:v>0.52543157920841299</c:v>
                </c:pt>
                <c:pt idx="65">
                  <c:v>-0.71699047775735103</c:v>
                </c:pt>
                <c:pt idx="66">
                  <c:v>0.69501932174851344</c:v>
                </c:pt>
                <c:pt idx="67">
                  <c:v>0.95004030073597701</c:v>
                </c:pt>
                <c:pt idx="68">
                  <c:v>3.3955003411549445</c:v>
                </c:pt>
                <c:pt idx="69">
                  <c:v>1.4146023178704947</c:v>
                </c:pt>
                <c:pt idx="70">
                  <c:v>1.8173709443638941</c:v>
                </c:pt>
                <c:pt idx="71">
                  <c:v>-2.3207485468923483E-2</c:v>
                </c:pt>
                <c:pt idx="72">
                  <c:v>2.0948970456579952</c:v>
                </c:pt>
                <c:pt idx="73">
                  <c:v>0.1068851874944432</c:v>
                </c:pt>
                <c:pt idx="74">
                  <c:v>-2.2119570045304959</c:v>
                </c:pt>
                <c:pt idx="75">
                  <c:v>-7.5633977655612856</c:v>
                </c:pt>
                <c:pt idx="76">
                  <c:v>-11.998942824420766</c:v>
                </c:pt>
                <c:pt idx="77">
                  <c:v>-15.777875716174549</c:v>
                </c:pt>
                <c:pt idx="78">
                  <c:v>-16.459681651215686</c:v>
                </c:pt>
                <c:pt idx="79">
                  <c:v>-15.541012216404882</c:v>
                </c:pt>
                <c:pt idx="80">
                  <c:v>-11.255379315599201</c:v>
                </c:pt>
                <c:pt idx="81">
                  <c:v>-5.9515970824282398</c:v>
                </c:pt>
                <c:pt idx="82">
                  <c:v>-3.2979216902286335</c:v>
                </c:pt>
                <c:pt idx="83">
                  <c:v>-2.3584914778713051</c:v>
                </c:pt>
                <c:pt idx="84">
                  <c:v>-2.9617992851060926</c:v>
                </c:pt>
                <c:pt idx="85">
                  <c:v>-0.93156580389300858</c:v>
                </c:pt>
                <c:pt idx="86">
                  <c:v>3.2660551608443056</c:v>
                </c:pt>
                <c:pt idx="87">
                  <c:v>10.258787413608129</c:v>
                </c:pt>
                <c:pt idx="88">
                  <c:v>16.205239914923087</c:v>
                </c:pt>
                <c:pt idx="89">
                  <c:v>23.498843467574936</c:v>
                </c:pt>
                <c:pt idx="90">
                  <c:v>26.029631849507062</c:v>
                </c:pt>
                <c:pt idx="91">
                  <c:v>25.005594775353003</c:v>
                </c:pt>
                <c:pt idx="92">
                  <c:v>15.344057208988747</c:v>
                </c:pt>
                <c:pt idx="93">
                  <c:v>6.0116653482986226</c:v>
                </c:pt>
                <c:pt idx="94">
                  <c:v>0.56663802673342367</c:v>
                </c:pt>
                <c:pt idx="95">
                  <c:v>-2.042273290000518</c:v>
                </c:pt>
                <c:pt idx="96">
                  <c:v>-3.1097603825826714</c:v>
                </c:pt>
                <c:pt idx="97">
                  <c:v>-5.9057144533604671</c:v>
                </c:pt>
                <c:pt idx="98">
                  <c:v>-8.3618995534962437</c:v>
                </c:pt>
                <c:pt idx="99">
                  <c:v>-9.8944853193042803</c:v>
                </c:pt>
              </c:numCache>
            </c:numRef>
          </c:val>
          <c:smooth val="0"/>
          <c:extLst>
            <c:ext xmlns:c16="http://schemas.microsoft.com/office/drawing/2014/chart" uri="{C3380CC4-5D6E-409C-BE32-E72D297353CC}">
              <c16:uniqueId val="{00000006-D56B-491C-8EE2-7C26857C6086}"/>
            </c:ext>
          </c:extLst>
        </c:ser>
        <c:dLbls>
          <c:showLegendKey val="0"/>
          <c:showVal val="0"/>
          <c:showCatName val="0"/>
          <c:showSerName val="0"/>
          <c:showPercent val="0"/>
          <c:showBubbleSize val="0"/>
        </c:dLbls>
        <c:marker val="1"/>
        <c:smooth val="0"/>
        <c:axId val="3"/>
        <c:axId val="4"/>
      </c:lineChart>
      <c:catAx>
        <c:axId val="2120122736"/>
        <c:scaling>
          <c:orientation val="minMax"/>
        </c:scaling>
        <c:delete val="0"/>
        <c:axPos val="b"/>
        <c:numFmt formatCode="General" sourceLinked="0"/>
        <c:majorTickMark val="none"/>
        <c:minorTickMark val="none"/>
        <c:tickLblPos val="low"/>
        <c:spPr>
          <a:noFill/>
          <a:ln w="9525" cap="flat" cmpd="sng" algn="ctr">
            <a:solidFill>
              <a:schemeClr val="tx1">
                <a:lumMod val="15000"/>
                <a:lumOff val="85000"/>
              </a:schemeClr>
            </a:solidFill>
            <a:round/>
          </a:ln>
          <a:effectLst/>
        </c:spPr>
        <c:txPr>
          <a:bodyPr rot="0" vert="horz"/>
          <a:lstStyle/>
          <a:p>
            <a:pPr>
              <a:defRPr sz="1200"/>
            </a:pPr>
            <a:endParaRPr lang="es-CL"/>
          </a:p>
        </c:txPr>
        <c:crossAx val="1"/>
        <c:crosses val="autoZero"/>
        <c:auto val="1"/>
        <c:lblAlgn val="ctr"/>
        <c:lblOffset val="100"/>
        <c:tickMarkSkip val="2"/>
        <c:noMultiLvlLbl val="0"/>
      </c:catAx>
      <c:valAx>
        <c:axId val="1"/>
        <c:scaling>
          <c:orientation val="minMax"/>
          <c:max val="60"/>
          <c:min val="-40"/>
        </c:scaling>
        <c:delete val="0"/>
        <c:axPos val="l"/>
        <c:numFmt formatCode="0" sourceLinked="0"/>
        <c:majorTickMark val="none"/>
        <c:minorTickMark val="none"/>
        <c:tickLblPos val="nextTo"/>
        <c:spPr>
          <a:ln w="9525">
            <a:noFill/>
          </a:ln>
        </c:spPr>
        <c:txPr>
          <a:bodyPr rot="0" vert="horz"/>
          <a:lstStyle/>
          <a:p>
            <a:pPr>
              <a:defRPr sz="1200"/>
            </a:pPr>
            <a:endParaRPr lang="es-CL"/>
          </a:p>
        </c:txPr>
        <c:crossAx val="2120122736"/>
        <c:crosses val="autoZero"/>
        <c:crossBetween val="between"/>
        <c:majorUnit val="10"/>
        <c:minorUnit val="2"/>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ax val="60"/>
          <c:min val="-40"/>
        </c:scaling>
        <c:delete val="0"/>
        <c:axPos val="r"/>
        <c:numFmt formatCode="0" sourceLinked="0"/>
        <c:majorTickMark val="out"/>
        <c:minorTickMark val="none"/>
        <c:tickLblPos val="nextTo"/>
        <c:spPr>
          <a:ln w="9525">
            <a:noFill/>
          </a:ln>
        </c:spPr>
        <c:txPr>
          <a:bodyPr rot="0" vert="horz"/>
          <a:lstStyle/>
          <a:p>
            <a:pPr>
              <a:defRPr sz="1200"/>
            </a:pPr>
            <a:endParaRPr lang="es-CL"/>
          </a:p>
        </c:txPr>
        <c:crossAx val="3"/>
        <c:crosses val="max"/>
        <c:crossBetween val="between"/>
        <c:majorUnit val="10"/>
      </c:valAx>
      <c:spPr>
        <a:noFill/>
        <a:ln w="25400">
          <a:noFill/>
        </a:ln>
      </c:spPr>
    </c:plotArea>
    <c:legend>
      <c:legendPos val="r"/>
      <c:layout>
        <c:manualLayout>
          <c:xMode val="edge"/>
          <c:yMode val="edge"/>
          <c:x val="6.9274746843121529E-2"/>
          <c:y val="7.0528605211203438E-2"/>
          <c:w val="0.71360779793184204"/>
          <c:h val="0.20632450447172859"/>
        </c:manualLayout>
      </c:layout>
      <c:overlay val="0"/>
      <c:spPr>
        <a:noFill/>
        <a:ln w="25400">
          <a:noFill/>
        </a:ln>
      </c:spPr>
      <c:txPr>
        <a:bodyPr/>
        <a:lstStyle/>
        <a:p>
          <a:pPr>
            <a:defRPr sz="1400"/>
          </a:pPr>
          <a:endParaRPr lang="es-CL"/>
        </a:p>
      </c:txPr>
    </c:legend>
    <c:plotVisOnly val="1"/>
    <c:dispBlanksAs val="gap"/>
    <c:showDLblsOverMax val="0"/>
  </c:chart>
  <c:spPr>
    <a:solidFill>
      <a:schemeClr val="bg1"/>
    </a:solidFill>
    <a:ln w="9525" cap="flat" cmpd="sng" algn="ctr">
      <a:noFill/>
      <a:round/>
    </a:ln>
    <a:effectLst/>
  </c:spPr>
  <c:txPr>
    <a:bodyPr/>
    <a:lstStyle/>
    <a:p>
      <a:pPr>
        <a:defRPr sz="1500" b="0" i="0" u="none" strike="noStrike" baseline="0">
          <a:solidFill>
            <a:srgbClr val="000000"/>
          </a:solidFill>
          <a:latin typeface="Arial Nova Cond Light" panose="020B0306020202020204" pitchFamily="34" charset="0"/>
          <a:ea typeface="Calibri"/>
          <a:cs typeface="Calibri"/>
        </a:defRPr>
      </a:pPr>
      <a:endParaRPr lang="es-CL"/>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227282007225375"/>
          <c:y val="5.6956634893196544E-2"/>
          <c:w val="0.75895170448436189"/>
          <c:h val="0.72826019665131392"/>
        </c:manualLayout>
      </c:layout>
      <c:barChart>
        <c:barDir val="col"/>
        <c:grouping val="stacked"/>
        <c:varyColors val="0"/>
        <c:ser>
          <c:idx val="0"/>
          <c:order val="0"/>
          <c:tx>
            <c:strRef>
              <c:f>VENTAS!$C$2:$E$2</c:f>
              <c:strCache>
                <c:ptCount val="1"/>
                <c:pt idx="0">
                  <c:v>Departamentos</c:v>
                </c:pt>
              </c:strCache>
            </c:strRef>
          </c:tx>
          <c:spPr>
            <a:solidFill>
              <a:srgbClr val="28649C"/>
            </a:solidFill>
            <a:ln>
              <a:noFill/>
            </a:ln>
            <a:effectLst/>
          </c:spPr>
          <c:invertIfNegative val="0"/>
          <c:cat>
            <c:strRef>
              <c:f>VENTAS!$Q$15:$Q$33</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2022-I</c:v>
                </c:pt>
              </c:strCache>
            </c:strRef>
          </c:cat>
          <c:val>
            <c:numRef>
              <c:f>VENTAS!$R$15:$R$33</c:f>
              <c:numCache>
                <c:formatCode>General</c:formatCode>
                <c:ptCount val="19"/>
                <c:pt idx="0">
                  <c:v>15723</c:v>
                </c:pt>
                <c:pt idx="1">
                  <c:v>17591</c:v>
                </c:pt>
                <c:pt idx="2">
                  <c:v>18869</c:v>
                </c:pt>
                <c:pt idx="3">
                  <c:v>19060</c:v>
                </c:pt>
                <c:pt idx="4">
                  <c:v>17484</c:v>
                </c:pt>
                <c:pt idx="5">
                  <c:v>19073</c:v>
                </c:pt>
                <c:pt idx="6">
                  <c:v>16263</c:v>
                </c:pt>
                <c:pt idx="7">
                  <c:v>19281</c:v>
                </c:pt>
                <c:pt idx="8">
                  <c:v>24089</c:v>
                </c:pt>
                <c:pt idx="9">
                  <c:v>26443</c:v>
                </c:pt>
                <c:pt idx="10">
                  <c:v>25149</c:v>
                </c:pt>
                <c:pt idx="11">
                  <c:v>34625</c:v>
                </c:pt>
                <c:pt idx="12">
                  <c:v>21045</c:v>
                </c:pt>
                <c:pt idx="13">
                  <c:v>25569</c:v>
                </c:pt>
                <c:pt idx="14">
                  <c:v>27942</c:v>
                </c:pt>
                <c:pt idx="15">
                  <c:v>24517</c:v>
                </c:pt>
                <c:pt idx="16">
                  <c:v>16139</c:v>
                </c:pt>
                <c:pt idx="17">
                  <c:v>22935</c:v>
                </c:pt>
                <c:pt idx="18">
                  <c:v>3434</c:v>
                </c:pt>
              </c:numCache>
            </c:numRef>
          </c:val>
          <c:extLst>
            <c:ext xmlns:c16="http://schemas.microsoft.com/office/drawing/2014/chart" uri="{C3380CC4-5D6E-409C-BE32-E72D297353CC}">
              <c16:uniqueId val="{00000000-CB70-4137-831C-F8A8D4E312F7}"/>
            </c:ext>
          </c:extLst>
        </c:ser>
        <c:ser>
          <c:idx val="1"/>
          <c:order val="1"/>
          <c:tx>
            <c:strRef>
              <c:f>VENTAS!$F$2:$H$2</c:f>
              <c:strCache>
                <c:ptCount val="1"/>
                <c:pt idx="0">
                  <c:v>Casas</c:v>
                </c:pt>
              </c:strCache>
            </c:strRef>
          </c:tx>
          <c:spPr>
            <a:solidFill>
              <a:srgbClr val="70AD47"/>
            </a:solidFill>
            <a:ln>
              <a:noFill/>
            </a:ln>
            <a:effectLst/>
          </c:spPr>
          <c:invertIfNegative val="0"/>
          <c:cat>
            <c:strRef>
              <c:f>VENTAS!$Q$15:$Q$33</c:f>
              <c:strCache>
                <c:ptCount val="19"/>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2022-I</c:v>
                </c:pt>
              </c:strCache>
            </c:strRef>
          </c:cat>
          <c:val>
            <c:numRef>
              <c:f>VENTAS!$S$15:$S$33</c:f>
              <c:numCache>
                <c:formatCode>General</c:formatCode>
                <c:ptCount val="19"/>
                <c:pt idx="0">
                  <c:v>11175</c:v>
                </c:pt>
                <c:pt idx="1">
                  <c:v>12380</c:v>
                </c:pt>
                <c:pt idx="2">
                  <c:v>13392</c:v>
                </c:pt>
                <c:pt idx="3">
                  <c:v>11428</c:v>
                </c:pt>
                <c:pt idx="4">
                  <c:v>9074</c:v>
                </c:pt>
                <c:pt idx="5">
                  <c:v>8058</c:v>
                </c:pt>
                <c:pt idx="6">
                  <c:v>7335</c:v>
                </c:pt>
                <c:pt idx="7">
                  <c:v>10892</c:v>
                </c:pt>
                <c:pt idx="8">
                  <c:v>13017</c:v>
                </c:pt>
                <c:pt idx="9">
                  <c:v>10749</c:v>
                </c:pt>
                <c:pt idx="10">
                  <c:v>9540</c:v>
                </c:pt>
                <c:pt idx="11">
                  <c:v>9369</c:v>
                </c:pt>
                <c:pt idx="12">
                  <c:v>6370</c:v>
                </c:pt>
                <c:pt idx="13">
                  <c:v>6365</c:v>
                </c:pt>
                <c:pt idx="14">
                  <c:v>6008</c:v>
                </c:pt>
                <c:pt idx="15">
                  <c:v>7080</c:v>
                </c:pt>
                <c:pt idx="16">
                  <c:v>6533</c:v>
                </c:pt>
                <c:pt idx="17">
                  <c:v>6735</c:v>
                </c:pt>
                <c:pt idx="18">
                  <c:v>982</c:v>
                </c:pt>
              </c:numCache>
            </c:numRef>
          </c:val>
          <c:extLst>
            <c:ext xmlns:c16="http://schemas.microsoft.com/office/drawing/2014/chart" uri="{C3380CC4-5D6E-409C-BE32-E72D297353CC}">
              <c16:uniqueId val="{00000001-CB70-4137-831C-F8A8D4E312F7}"/>
            </c:ext>
          </c:extLst>
        </c:ser>
        <c:dLbls>
          <c:showLegendKey val="0"/>
          <c:showVal val="0"/>
          <c:showCatName val="0"/>
          <c:showSerName val="0"/>
          <c:showPercent val="0"/>
          <c:showBubbleSize val="0"/>
        </c:dLbls>
        <c:gapWidth val="64"/>
        <c:overlap val="100"/>
        <c:axId val="-2082994688"/>
        <c:axId val="-2082992512"/>
      </c:barChart>
      <c:lineChart>
        <c:grouping val="standard"/>
        <c:varyColors val="0"/>
        <c:ser>
          <c:idx val="2"/>
          <c:order val="2"/>
          <c:tx>
            <c:strRef>
              <c:f>VENTAS!$I$2:$K$2</c:f>
              <c:strCache>
                <c:ptCount val="1"/>
                <c:pt idx="0">
                  <c:v>Viviendas</c:v>
                </c:pt>
              </c:strCache>
            </c:strRef>
          </c:tx>
          <c:spPr>
            <a:ln w="50800">
              <a:solidFill>
                <a:srgbClr val="C00000"/>
              </a:solidFill>
            </a:ln>
          </c:spPr>
          <c:marker>
            <c:symbol val="none"/>
          </c:marker>
          <c:val>
            <c:numRef>
              <c:f>VENTAS!$T$15:$T$33</c:f>
              <c:numCache>
                <c:formatCode>General</c:formatCode>
                <c:ptCount val="19"/>
                <c:pt idx="0">
                  <c:v>26898</c:v>
                </c:pt>
                <c:pt idx="1">
                  <c:v>29971</c:v>
                </c:pt>
                <c:pt idx="2">
                  <c:v>32261</c:v>
                </c:pt>
                <c:pt idx="3">
                  <c:v>30488</c:v>
                </c:pt>
                <c:pt idx="4">
                  <c:v>26558</c:v>
                </c:pt>
                <c:pt idx="5">
                  <c:v>27131</c:v>
                </c:pt>
                <c:pt idx="6">
                  <c:v>23598</c:v>
                </c:pt>
                <c:pt idx="7">
                  <c:v>30173</c:v>
                </c:pt>
                <c:pt idx="8">
                  <c:v>37106</c:v>
                </c:pt>
                <c:pt idx="9">
                  <c:v>37192</c:v>
                </c:pt>
                <c:pt idx="10">
                  <c:v>34689</c:v>
                </c:pt>
                <c:pt idx="11">
                  <c:v>43994</c:v>
                </c:pt>
                <c:pt idx="12">
                  <c:v>27415</c:v>
                </c:pt>
                <c:pt idx="13">
                  <c:v>31934</c:v>
                </c:pt>
                <c:pt idx="14">
                  <c:v>33950</c:v>
                </c:pt>
                <c:pt idx="15">
                  <c:v>31597</c:v>
                </c:pt>
                <c:pt idx="16">
                  <c:v>22672</c:v>
                </c:pt>
                <c:pt idx="17">
                  <c:v>29670</c:v>
                </c:pt>
                <c:pt idx="18">
                  <c:v>4416</c:v>
                </c:pt>
              </c:numCache>
            </c:numRef>
          </c:val>
          <c:smooth val="0"/>
          <c:extLst>
            <c:ext xmlns:c16="http://schemas.microsoft.com/office/drawing/2014/chart" uri="{C3380CC4-5D6E-409C-BE32-E72D297353CC}">
              <c16:uniqueId val="{00000002-CB70-4137-831C-F8A8D4E312F7}"/>
            </c:ext>
          </c:extLst>
        </c:ser>
        <c:dLbls>
          <c:showLegendKey val="0"/>
          <c:showVal val="0"/>
          <c:showCatName val="0"/>
          <c:showSerName val="0"/>
          <c:showPercent val="0"/>
          <c:showBubbleSize val="0"/>
        </c:dLbls>
        <c:marker val="1"/>
        <c:smooth val="0"/>
        <c:axId val="-2082998496"/>
        <c:axId val="-2082991424"/>
      </c:lineChart>
      <c:catAx>
        <c:axId val="-2082994688"/>
        <c:scaling>
          <c:orientation val="minMax"/>
        </c:scaling>
        <c:delete val="0"/>
        <c:axPos val="b"/>
        <c:majorGridlines>
          <c:spPr>
            <a:ln w="3165">
              <a:solidFill>
                <a:schemeClr val="bg1">
                  <a:alpha val="10000"/>
                </a:schemeClr>
              </a:solidFill>
            </a:ln>
          </c:spPr>
        </c:majorGridlines>
        <c:numFmt formatCode="General" sourceLinked="0"/>
        <c:majorTickMark val="out"/>
        <c:minorTickMark val="none"/>
        <c:tickLblPos val="nextTo"/>
        <c:spPr>
          <a:ln>
            <a:noFill/>
          </a:ln>
        </c:spPr>
        <c:crossAx val="-2082992512"/>
        <c:crosses val="autoZero"/>
        <c:auto val="1"/>
        <c:lblAlgn val="ctr"/>
        <c:lblOffset val="0"/>
        <c:noMultiLvlLbl val="0"/>
      </c:catAx>
      <c:valAx>
        <c:axId val="-2082992512"/>
        <c:scaling>
          <c:orientation val="minMax"/>
          <c:max val="14000"/>
        </c:scaling>
        <c:delete val="1"/>
        <c:axPos val="l"/>
        <c:numFmt formatCode="General" sourceLinked="1"/>
        <c:majorTickMark val="out"/>
        <c:minorTickMark val="none"/>
        <c:tickLblPos val="nextTo"/>
        <c:crossAx val="-2082994688"/>
        <c:crosses val="autoZero"/>
        <c:crossBetween val="between"/>
      </c:valAx>
      <c:valAx>
        <c:axId val="-2082991424"/>
        <c:scaling>
          <c:orientation val="minMax"/>
        </c:scaling>
        <c:delete val="0"/>
        <c:axPos val="r"/>
        <c:numFmt formatCode="#,##0" sourceLinked="0"/>
        <c:majorTickMark val="cross"/>
        <c:minorTickMark val="none"/>
        <c:tickLblPos val="nextTo"/>
        <c:spPr>
          <a:ln>
            <a:solidFill>
              <a:schemeClr val="bg1">
                <a:alpha val="30000"/>
              </a:schemeClr>
            </a:solidFill>
          </a:ln>
        </c:spPr>
        <c:crossAx val="-2082998496"/>
        <c:crosses val="max"/>
        <c:crossBetween val="between"/>
      </c:valAx>
      <c:catAx>
        <c:axId val="-2082998496"/>
        <c:scaling>
          <c:orientation val="minMax"/>
        </c:scaling>
        <c:delete val="1"/>
        <c:axPos val="b"/>
        <c:majorTickMark val="out"/>
        <c:minorTickMark val="none"/>
        <c:tickLblPos val="nextTo"/>
        <c:crossAx val="-2082991424"/>
        <c:crosses val="autoZero"/>
        <c:auto val="1"/>
        <c:lblAlgn val="ctr"/>
        <c:lblOffset val="100"/>
        <c:noMultiLvlLbl val="0"/>
      </c:catAx>
      <c:spPr>
        <a:noFill/>
        <a:ln w="25320">
          <a:noFill/>
        </a:ln>
      </c:spPr>
    </c:plotArea>
    <c:legend>
      <c:legendPos val="l"/>
      <c:layout>
        <c:manualLayout>
          <c:xMode val="edge"/>
          <c:yMode val="edge"/>
          <c:x val="2.5787102966387372E-2"/>
          <c:y val="0.47770317420152103"/>
          <c:w val="0.15944462503798548"/>
          <c:h val="0.24879144009611981"/>
        </c:manualLayout>
      </c:layout>
      <c:overlay val="0"/>
      <c:txPr>
        <a:bodyPr/>
        <a:lstStyle/>
        <a:p>
          <a:pPr algn="just">
            <a:defRPr/>
          </a:pPr>
          <a:endParaRPr lang="es-CL"/>
        </a:p>
      </c:txPr>
    </c:legend>
    <c:plotVisOnly val="1"/>
    <c:dispBlanksAs val="gap"/>
    <c:showDLblsOverMax val="0"/>
  </c:chart>
  <c:spPr>
    <a:noFill/>
    <a:ln>
      <a:noFill/>
    </a:ln>
  </c:spPr>
  <c:txPr>
    <a:bodyPr/>
    <a:lstStyle/>
    <a:p>
      <a:pPr>
        <a:defRPr sz="1200">
          <a:solidFill>
            <a:schemeClr val="tx1"/>
          </a:solidFill>
          <a:latin typeface="Arial Nova Cond Light" panose="020B0306020202020204" pitchFamily="34" charset="0"/>
        </a:defRPr>
      </a:pPr>
      <a:endParaRPr lang="es-CL"/>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4"/>
    </mc:Choice>
    <mc:Fallback>
      <c:style val="24"/>
    </mc:Fallback>
  </mc:AlternateContent>
  <c:chart>
    <c:autoTitleDeleted val="1"/>
    <c:plotArea>
      <c:layout>
        <c:manualLayout>
          <c:layoutTarget val="inner"/>
          <c:xMode val="edge"/>
          <c:yMode val="edge"/>
          <c:x val="0.11876673787429262"/>
          <c:y val="0.11341696660178849"/>
          <c:w val="0.76235995918738442"/>
          <c:h val="0.71259177928691164"/>
        </c:manualLayout>
      </c:layout>
      <c:barChart>
        <c:barDir val="col"/>
        <c:grouping val="clustered"/>
        <c:varyColors val="0"/>
        <c:ser>
          <c:idx val="0"/>
          <c:order val="0"/>
          <c:tx>
            <c:v>Viviendas nuevas</c:v>
          </c:tx>
          <c:spPr>
            <a:solidFill>
              <a:srgbClr val="0070C0"/>
            </a:solidFill>
            <a:ln w="44450">
              <a:noFill/>
            </a:ln>
            <a:effectLst/>
          </c:spPr>
          <c:invertIfNegative val="0"/>
          <c:cat>
            <c:strRef>
              <c:f>JL_VP2!$S$16:$T$161</c:f>
              <c:strCache>
                <c:ptCount val="145"/>
                <c:pt idx="0">
                  <c:v>10</c:v>
                </c:pt>
                <c:pt idx="12">
                  <c:v>11</c:v>
                </c:pt>
                <c:pt idx="24">
                  <c:v>12</c:v>
                </c:pt>
                <c:pt idx="36">
                  <c:v>13</c:v>
                </c:pt>
                <c:pt idx="48">
                  <c:v>14</c:v>
                </c:pt>
                <c:pt idx="60">
                  <c:v>15</c:v>
                </c:pt>
                <c:pt idx="72">
                  <c:v>16</c:v>
                </c:pt>
                <c:pt idx="84">
                  <c:v>17</c:v>
                </c:pt>
                <c:pt idx="96">
                  <c:v>18</c:v>
                </c:pt>
                <c:pt idx="108">
                  <c:v>19</c:v>
                </c:pt>
                <c:pt idx="120">
                  <c:v>20</c:v>
                </c:pt>
                <c:pt idx="131">
                  <c:v>21</c:v>
                </c:pt>
                <c:pt idx="144">
                  <c:v>22</c:v>
                </c:pt>
              </c:strCache>
            </c:strRef>
          </c:cat>
          <c:val>
            <c:numRef>
              <c:f>JL_VP2!$AE$16:$AE$161</c:f>
              <c:numCache>
                <c:formatCode>General</c:formatCode>
                <c:ptCount val="146"/>
                <c:pt idx="0">
                  <c:v>626</c:v>
                </c:pt>
                <c:pt idx="1">
                  <c:v>2336</c:v>
                </c:pt>
                <c:pt idx="2">
                  <c:v>893</c:v>
                </c:pt>
                <c:pt idx="3">
                  <c:v>781</c:v>
                </c:pt>
                <c:pt idx="4">
                  <c:v>224</c:v>
                </c:pt>
                <c:pt idx="5">
                  <c:v>280</c:v>
                </c:pt>
                <c:pt idx="6">
                  <c:v>548</c:v>
                </c:pt>
                <c:pt idx="7">
                  <c:v>648</c:v>
                </c:pt>
                <c:pt idx="8">
                  <c:v>1610</c:v>
                </c:pt>
                <c:pt idx="9">
                  <c:v>1526</c:v>
                </c:pt>
                <c:pt idx="10">
                  <c:v>406</c:v>
                </c:pt>
                <c:pt idx="11">
                  <c:v>1161</c:v>
                </c:pt>
                <c:pt idx="12">
                  <c:v>1171</c:v>
                </c:pt>
                <c:pt idx="13">
                  <c:v>1424</c:v>
                </c:pt>
                <c:pt idx="14">
                  <c:v>2114</c:v>
                </c:pt>
                <c:pt idx="15">
                  <c:v>2709</c:v>
                </c:pt>
                <c:pt idx="16">
                  <c:v>3739</c:v>
                </c:pt>
                <c:pt idx="17">
                  <c:v>663</c:v>
                </c:pt>
                <c:pt idx="18">
                  <c:v>1307</c:v>
                </c:pt>
                <c:pt idx="19">
                  <c:v>658</c:v>
                </c:pt>
                <c:pt idx="20">
                  <c:v>2421</c:v>
                </c:pt>
                <c:pt idx="21">
                  <c:v>1359</c:v>
                </c:pt>
                <c:pt idx="22">
                  <c:v>1736</c:v>
                </c:pt>
                <c:pt idx="23">
                  <c:v>1062</c:v>
                </c:pt>
                <c:pt idx="24">
                  <c:v>2561</c:v>
                </c:pt>
                <c:pt idx="25">
                  <c:v>2247</c:v>
                </c:pt>
                <c:pt idx="26">
                  <c:v>2384</c:v>
                </c:pt>
                <c:pt idx="27">
                  <c:v>3919</c:v>
                </c:pt>
                <c:pt idx="28">
                  <c:v>1735</c:v>
                </c:pt>
                <c:pt idx="29">
                  <c:v>1439</c:v>
                </c:pt>
                <c:pt idx="30">
                  <c:v>3610</c:v>
                </c:pt>
                <c:pt idx="31">
                  <c:v>1285</c:v>
                </c:pt>
                <c:pt idx="32">
                  <c:v>2413</c:v>
                </c:pt>
                <c:pt idx="33">
                  <c:v>2733</c:v>
                </c:pt>
                <c:pt idx="34">
                  <c:v>3362</c:v>
                </c:pt>
                <c:pt idx="35">
                  <c:v>2008</c:v>
                </c:pt>
                <c:pt idx="36">
                  <c:v>4151</c:v>
                </c:pt>
                <c:pt idx="37">
                  <c:v>538</c:v>
                </c:pt>
                <c:pt idx="38">
                  <c:v>4303</c:v>
                </c:pt>
                <c:pt idx="39">
                  <c:v>2861</c:v>
                </c:pt>
                <c:pt idx="40">
                  <c:v>755</c:v>
                </c:pt>
                <c:pt idx="41">
                  <c:v>6654</c:v>
                </c:pt>
                <c:pt idx="42">
                  <c:v>4151</c:v>
                </c:pt>
                <c:pt idx="43">
                  <c:v>3877</c:v>
                </c:pt>
                <c:pt idx="44">
                  <c:v>1188</c:v>
                </c:pt>
                <c:pt idx="45">
                  <c:v>6810</c:v>
                </c:pt>
                <c:pt idx="46">
                  <c:v>3137</c:v>
                </c:pt>
                <c:pt idx="47">
                  <c:v>1893</c:v>
                </c:pt>
                <c:pt idx="48">
                  <c:v>1575</c:v>
                </c:pt>
                <c:pt idx="49">
                  <c:v>2311</c:v>
                </c:pt>
                <c:pt idx="50">
                  <c:v>2733</c:v>
                </c:pt>
                <c:pt idx="51">
                  <c:v>5060</c:v>
                </c:pt>
                <c:pt idx="52">
                  <c:v>4138</c:v>
                </c:pt>
                <c:pt idx="53">
                  <c:v>2578</c:v>
                </c:pt>
                <c:pt idx="54">
                  <c:v>7717</c:v>
                </c:pt>
                <c:pt idx="55">
                  <c:v>3420</c:v>
                </c:pt>
                <c:pt idx="56">
                  <c:v>1855</c:v>
                </c:pt>
                <c:pt idx="57">
                  <c:v>9372</c:v>
                </c:pt>
                <c:pt idx="58">
                  <c:v>4832</c:v>
                </c:pt>
                <c:pt idx="59">
                  <c:v>2934</c:v>
                </c:pt>
                <c:pt idx="60">
                  <c:v>2677</c:v>
                </c:pt>
                <c:pt idx="61">
                  <c:v>2893</c:v>
                </c:pt>
                <c:pt idx="62">
                  <c:v>3619</c:v>
                </c:pt>
                <c:pt idx="63">
                  <c:v>2135</c:v>
                </c:pt>
                <c:pt idx="64">
                  <c:v>5866</c:v>
                </c:pt>
                <c:pt idx="65">
                  <c:v>3025</c:v>
                </c:pt>
                <c:pt idx="66">
                  <c:v>3511</c:v>
                </c:pt>
                <c:pt idx="67">
                  <c:v>1651</c:v>
                </c:pt>
                <c:pt idx="68">
                  <c:v>4043</c:v>
                </c:pt>
                <c:pt idx="69">
                  <c:v>8594</c:v>
                </c:pt>
                <c:pt idx="70">
                  <c:v>413</c:v>
                </c:pt>
                <c:pt idx="71">
                  <c:v>6814</c:v>
                </c:pt>
                <c:pt idx="72">
                  <c:v>1726</c:v>
                </c:pt>
                <c:pt idx="73">
                  <c:v>2112</c:v>
                </c:pt>
                <c:pt idx="74">
                  <c:v>2587</c:v>
                </c:pt>
                <c:pt idx="75">
                  <c:v>2497</c:v>
                </c:pt>
                <c:pt idx="76">
                  <c:v>11610</c:v>
                </c:pt>
                <c:pt idx="77">
                  <c:v>3716</c:v>
                </c:pt>
                <c:pt idx="78">
                  <c:v>4148</c:v>
                </c:pt>
                <c:pt idx="79">
                  <c:v>4121</c:v>
                </c:pt>
                <c:pt idx="80">
                  <c:v>3927</c:v>
                </c:pt>
                <c:pt idx="81">
                  <c:v>6997</c:v>
                </c:pt>
                <c:pt idx="82">
                  <c:v>620</c:v>
                </c:pt>
                <c:pt idx="83">
                  <c:v>976</c:v>
                </c:pt>
                <c:pt idx="84">
                  <c:v>718</c:v>
                </c:pt>
                <c:pt idx="85">
                  <c:v>1426</c:v>
                </c:pt>
                <c:pt idx="86">
                  <c:v>8157</c:v>
                </c:pt>
                <c:pt idx="87">
                  <c:v>6158</c:v>
                </c:pt>
                <c:pt idx="88">
                  <c:v>4631</c:v>
                </c:pt>
                <c:pt idx="89">
                  <c:v>9901</c:v>
                </c:pt>
                <c:pt idx="90">
                  <c:v>1791</c:v>
                </c:pt>
                <c:pt idx="91">
                  <c:v>1543</c:v>
                </c:pt>
                <c:pt idx="92">
                  <c:v>2463</c:v>
                </c:pt>
                <c:pt idx="93">
                  <c:v>6316</c:v>
                </c:pt>
                <c:pt idx="94">
                  <c:v>2602</c:v>
                </c:pt>
                <c:pt idx="95">
                  <c:v>717</c:v>
                </c:pt>
                <c:pt idx="96">
                  <c:v>5958</c:v>
                </c:pt>
                <c:pt idx="97">
                  <c:v>1079</c:v>
                </c:pt>
                <c:pt idx="98">
                  <c:v>2577</c:v>
                </c:pt>
                <c:pt idx="99">
                  <c:v>4692</c:v>
                </c:pt>
                <c:pt idx="100">
                  <c:v>1668</c:v>
                </c:pt>
                <c:pt idx="101">
                  <c:v>4210</c:v>
                </c:pt>
                <c:pt idx="102">
                  <c:v>1477</c:v>
                </c:pt>
                <c:pt idx="103">
                  <c:v>2996</c:v>
                </c:pt>
                <c:pt idx="104">
                  <c:v>1818</c:v>
                </c:pt>
                <c:pt idx="105">
                  <c:v>3257</c:v>
                </c:pt>
                <c:pt idx="106">
                  <c:v>4366</c:v>
                </c:pt>
                <c:pt idx="107">
                  <c:v>6436</c:v>
                </c:pt>
                <c:pt idx="108">
                  <c:v>1273</c:v>
                </c:pt>
                <c:pt idx="109">
                  <c:v>1756</c:v>
                </c:pt>
                <c:pt idx="110">
                  <c:v>4889</c:v>
                </c:pt>
                <c:pt idx="111">
                  <c:v>3172</c:v>
                </c:pt>
                <c:pt idx="112">
                  <c:v>5234</c:v>
                </c:pt>
                <c:pt idx="113">
                  <c:v>3606</c:v>
                </c:pt>
                <c:pt idx="114">
                  <c:v>1479</c:v>
                </c:pt>
                <c:pt idx="115">
                  <c:v>2655</c:v>
                </c:pt>
                <c:pt idx="116">
                  <c:v>4445</c:v>
                </c:pt>
                <c:pt idx="117">
                  <c:v>147</c:v>
                </c:pt>
                <c:pt idx="118">
                  <c:v>3598</c:v>
                </c:pt>
                <c:pt idx="119">
                  <c:v>157</c:v>
                </c:pt>
                <c:pt idx="120">
                  <c:v>172.29576087715608</c:v>
                </c:pt>
                <c:pt idx="121">
                  <c:v>527.06882038606807</c:v>
                </c:pt>
                <c:pt idx="122">
                  <c:v>1041</c:v>
                </c:pt>
                <c:pt idx="123">
                  <c:v>1222.8536703937746</c:v>
                </c:pt>
                <c:pt idx="124">
                  <c:v>1056.2017426500001</c:v>
                </c:pt>
                <c:pt idx="125">
                  <c:v>2087</c:v>
                </c:pt>
                <c:pt idx="126">
                  <c:v>1466</c:v>
                </c:pt>
                <c:pt idx="127">
                  <c:v>3402</c:v>
                </c:pt>
                <c:pt idx="128">
                  <c:v>2607</c:v>
                </c:pt>
                <c:pt idx="129">
                  <c:v>1263</c:v>
                </c:pt>
                <c:pt idx="130">
                  <c:v>1823</c:v>
                </c:pt>
                <c:pt idx="131">
                  <c:v>3151</c:v>
                </c:pt>
                <c:pt idx="132">
                  <c:v>1159</c:v>
                </c:pt>
                <c:pt idx="133">
                  <c:v>2938</c:v>
                </c:pt>
                <c:pt idx="134">
                  <c:v>2054</c:v>
                </c:pt>
                <c:pt idx="135">
                  <c:v>1778</c:v>
                </c:pt>
                <c:pt idx="136">
                  <c:v>3478</c:v>
                </c:pt>
                <c:pt idx="137">
                  <c:v>2659</c:v>
                </c:pt>
                <c:pt idx="138">
                  <c:v>2264</c:v>
                </c:pt>
                <c:pt idx="139">
                  <c:v>1816</c:v>
                </c:pt>
                <c:pt idx="140">
                  <c:v>4734</c:v>
                </c:pt>
                <c:pt idx="141">
                  <c:v>2929</c:v>
                </c:pt>
                <c:pt idx="142">
                  <c:v>1902</c:v>
                </c:pt>
                <c:pt idx="143">
                  <c:v>931</c:v>
                </c:pt>
                <c:pt idx="144">
                  <c:v>1630</c:v>
                </c:pt>
                <c:pt idx="145">
                  <c:v>1525</c:v>
                </c:pt>
              </c:numCache>
            </c:numRef>
          </c:val>
          <c:extLst>
            <c:ext xmlns:c16="http://schemas.microsoft.com/office/drawing/2014/chart" uri="{C3380CC4-5D6E-409C-BE32-E72D297353CC}">
              <c16:uniqueId val="{00000000-D268-436D-9013-149E7D9DE977}"/>
            </c:ext>
          </c:extLst>
        </c:ser>
        <c:dLbls>
          <c:showLegendKey val="0"/>
          <c:showVal val="0"/>
          <c:showCatName val="0"/>
          <c:showSerName val="0"/>
          <c:showPercent val="0"/>
          <c:showBubbleSize val="0"/>
        </c:dLbls>
        <c:gapWidth val="48"/>
        <c:axId val="394650560"/>
        <c:axId val="394646208"/>
      </c:barChart>
      <c:lineChart>
        <c:grouping val="standard"/>
        <c:varyColors val="0"/>
        <c:ser>
          <c:idx val="1"/>
          <c:order val="1"/>
          <c:tx>
            <c:v>Promedio móvil</c:v>
          </c:tx>
          <c:spPr>
            <a:ln w="50800">
              <a:solidFill>
                <a:srgbClr val="C00000"/>
              </a:solidFill>
            </a:ln>
            <a:effectLst/>
          </c:spPr>
          <c:marker>
            <c:symbol val="none"/>
          </c:marker>
          <c:cat>
            <c:strRef>
              <c:f>JL_VP2!$S$16:$T$161</c:f>
              <c:strCache>
                <c:ptCount val="145"/>
                <c:pt idx="0">
                  <c:v>10</c:v>
                </c:pt>
                <c:pt idx="12">
                  <c:v>11</c:v>
                </c:pt>
                <c:pt idx="24">
                  <c:v>12</c:v>
                </c:pt>
                <c:pt idx="36">
                  <c:v>13</c:v>
                </c:pt>
                <c:pt idx="48">
                  <c:v>14</c:v>
                </c:pt>
                <c:pt idx="60">
                  <c:v>15</c:v>
                </c:pt>
                <c:pt idx="72">
                  <c:v>16</c:v>
                </c:pt>
                <c:pt idx="84">
                  <c:v>17</c:v>
                </c:pt>
                <c:pt idx="96">
                  <c:v>18</c:v>
                </c:pt>
                <c:pt idx="108">
                  <c:v>19</c:v>
                </c:pt>
                <c:pt idx="120">
                  <c:v>20</c:v>
                </c:pt>
                <c:pt idx="131">
                  <c:v>21</c:v>
                </c:pt>
                <c:pt idx="144">
                  <c:v>22</c:v>
                </c:pt>
              </c:strCache>
            </c:strRef>
          </c:cat>
          <c:val>
            <c:numRef>
              <c:f>JL_VP2!$AF$16:$AF$161</c:f>
              <c:numCache>
                <c:formatCode>General</c:formatCode>
                <c:ptCount val="146"/>
                <c:pt idx="0">
                  <c:v>1517.3333333333333</c:v>
                </c:pt>
                <c:pt idx="1">
                  <c:v>1599.5</c:v>
                </c:pt>
                <c:pt idx="2">
                  <c:v>1557.6666666666667</c:v>
                </c:pt>
                <c:pt idx="3">
                  <c:v>1560.8333333333333</c:v>
                </c:pt>
                <c:pt idx="4">
                  <c:v>1007.8333333333334</c:v>
                </c:pt>
                <c:pt idx="5">
                  <c:v>856.66666666666663</c:v>
                </c:pt>
                <c:pt idx="6">
                  <c:v>843.66666666666663</c:v>
                </c:pt>
                <c:pt idx="7">
                  <c:v>562.33333333333337</c:v>
                </c:pt>
                <c:pt idx="8">
                  <c:v>681.83333333333337</c:v>
                </c:pt>
                <c:pt idx="9">
                  <c:v>806</c:v>
                </c:pt>
                <c:pt idx="10">
                  <c:v>836.33333333333337</c:v>
                </c:pt>
                <c:pt idx="11">
                  <c:v>983.16666666666663</c:v>
                </c:pt>
                <c:pt idx="12">
                  <c:v>1087</c:v>
                </c:pt>
                <c:pt idx="13">
                  <c:v>1216.3333333333333</c:v>
                </c:pt>
                <c:pt idx="14">
                  <c:v>1300.3333333333333</c:v>
                </c:pt>
                <c:pt idx="15">
                  <c:v>1497.5</c:v>
                </c:pt>
                <c:pt idx="16">
                  <c:v>2053</c:v>
                </c:pt>
                <c:pt idx="17">
                  <c:v>1970</c:v>
                </c:pt>
                <c:pt idx="18">
                  <c:v>1992.6666666666667</c:v>
                </c:pt>
                <c:pt idx="19">
                  <c:v>1865</c:v>
                </c:pt>
                <c:pt idx="20">
                  <c:v>1916.1666666666667</c:v>
                </c:pt>
                <c:pt idx="21">
                  <c:v>1691.1666666666667</c:v>
                </c:pt>
                <c:pt idx="22">
                  <c:v>1357.3333333333333</c:v>
                </c:pt>
                <c:pt idx="23">
                  <c:v>1423.8333333333333</c:v>
                </c:pt>
                <c:pt idx="24">
                  <c:v>1632.8333333333333</c:v>
                </c:pt>
                <c:pt idx="25">
                  <c:v>1897.6666666666667</c:v>
                </c:pt>
                <c:pt idx="26">
                  <c:v>1891.5</c:v>
                </c:pt>
                <c:pt idx="27">
                  <c:v>2318.1666666666665</c:v>
                </c:pt>
                <c:pt idx="28">
                  <c:v>2318</c:v>
                </c:pt>
                <c:pt idx="29">
                  <c:v>2380.8333333333335</c:v>
                </c:pt>
                <c:pt idx="30">
                  <c:v>2555.6666666666665</c:v>
                </c:pt>
                <c:pt idx="31">
                  <c:v>2395.3333333333335</c:v>
                </c:pt>
                <c:pt idx="32">
                  <c:v>2400.1666666666665</c:v>
                </c:pt>
                <c:pt idx="33">
                  <c:v>2202.5</c:v>
                </c:pt>
                <c:pt idx="34">
                  <c:v>2473.6666666666665</c:v>
                </c:pt>
                <c:pt idx="35">
                  <c:v>2568.5</c:v>
                </c:pt>
                <c:pt idx="36">
                  <c:v>2658.6666666666665</c:v>
                </c:pt>
                <c:pt idx="37">
                  <c:v>2534.1666666666665</c:v>
                </c:pt>
                <c:pt idx="38">
                  <c:v>2849.1666666666665</c:v>
                </c:pt>
                <c:pt idx="39">
                  <c:v>2870.5</c:v>
                </c:pt>
                <c:pt idx="40">
                  <c:v>2436</c:v>
                </c:pt>
                <c:pt idx="41">
                  <c:v>3210.3333333333335</c:v>
                </c:pt>
                <c:pt idx="42">
                  <c:v>3210.3333333333335</c:v>
                </c:pt>
                <c:pt idx="43">
                  <c:v>3766.8333333333335</c:v>
                </c:pt>
                <c:pt idx="44">
                  <c:v>3247.6666666666665</c:v>
                </c:pt>
                <c:pt idx="45">
                  <c:v>3905.8333333333335</c:v>
                </c:pt>
                <c:pt idx="46">
                  <c:v>4302.833333333333</c:v>
                </c:pt>
                <c:pt idx="47">
                  <c:v>3509.3333333333335</c:v>
                </c:pt>
                <c:pt idx="48">
                  <c:v>3080</c:v>
                </c:pt>
                <c:pt idx="49">
                  <c:v>2819</c:v>
                </c:pt>
                <c:pt idx="50">
                  <c:v>3076.5</c:v>
                </c:pt>
                <c:pt idx="51">
                  <c:v>2784.8333333333335</c:v>
                </c:pt>
                <c:pt idx="52">
                  <c:v>2951.6666666666665</c:v>
                </c:pt>
                <c:pt idx="53">
                  <c:v>3065.8333333333335</c:v>
                </c:pt>
                <c:pt idx="54">
                  <c:v>4089.5</c:v>
                </c:pt>
                <c:pt idx="55">
                  <c:v>4274.333333333333</c:v>
                </c:pt>
                <c:pt idx="56">
                  <c:v>4128</c:v>
                </c:pt>
                <c:pt idx="57">
                  <c:v>4846.666666666667</c:v>
                </c:pt>
                <c:pt idx="58">
                  <c:v>4962.333333333333</c:v>
                </c:pt>
                <c:pt idx="59">
                  <c:v>5021.666666666667</c:v>
                </c:pt>
                <c:pt idx="60">
                  <c:v>4181.666666666667</c:v>
                </c:pt>
                <c:pt idx="61">
                  <c:v>4093.8333333333335</c:v>
                </c:pt>
                <c:pt idx="62">
                  <c:v>4387.833333333333</c:v>
                </c:pt>
                <c:pt idx="63">
                  <c:v>3181.6666666666665</c:v>
                </c:pt>
                <c:pt idx="64">
                  <c:v>3354</c:v>
                </c:pt>
                <c:pt idx="65">
                  <c:v>3369.1666666666665</c:v>
                </c:pt>
                <c:pt idx="66">
                  <c:v>3508.1666666666665</c:v>
                </c:pt>
                <c:pt idx="67">
                  <c:v>3301.1666666666665</c:v>
                </c:pt>
                <c:pt idx="68">
                  <c:v>3371.8333333333335</c:v>
                </c:pt>
                <c:pt idx="69">
                  <c:v>4448.333333333333</c:v>
                </c:pt>
                <c:pt idx="70">
                  <c:v>3539.5</c:v>
                </c:pt>
                <c:pt idx="71">
                  <c:v>4171</c:v>
                </c:pt>
                <c:pt idx="72">
                  <c:v>3873.5</c:v>
                </c:pt>
                <c:pt idx="73">
                  <c:v>3950.3333333333335</c:v>
                </c:pt>
                <c:pt idx="74">
                  <c:v>3707.6666666666665</c:v>
                </c:pt>
                <c:pt idx="75">
                  <c:v>2691.5</c:v>
                </c:pt>
                <c:pt idx="76">
                  <c:v>4557.666666666667</c:v>
                </c:pt>
                <c:pt idx="77">
                  <c:v>4041.3333333333335</c:v>
                </c:pt>
                <c:pt idx="78">
                  <c:v>4445</c:v>
                </c:pt>
                <c:pt idx="79">
                  <c:v>4779.833333333333</c:v>
                </c:pt>
                <c:pt idx="80">
                  <c:v>5003.166666666667</c:v>
                </c:pt>
                <c:pt idx="81">
                  <c:v>5753.166666666667</c:v>
                </c:pt>
                <c:pt idx="82">
                  <c:v>3921.5</c:v>
                </c:pt>
                <c:pt idx="83">
                  <c:v>3464.8333333333335</c:v>
                </c:pt>
                <c:pt idx="84">
                  <c:v>2893.1666666666665</c:v>
                </c:pt>
                <c:pt idx="85">
                  <c:v>2444</c:v>
                </c:pt>
                <c:pt idx="86">
                  <c:v>3149</c:v>
                </c:pt>
                <c:pt idx="87">
                  <c:v>3009.1666666666665</c:v>
                </c:pt>
                <c:pt idx="88">
                  <c:v>3677.6666666666665</c:v>
                </c:pt>
                <c:pt idx="89">
                  <c:v>5165.166666666667</c:v>
                </c:pt>
                <c:pt idx="90">
                  <c:v>5344</c:v>
                </c:pt>
                <c:pt idx="91">
                  <c:v>5363.5</c:v>
                </c:pt>
                <c:pt idx="92">
                  <c:v>4414.5</c:v>
                </c:pt>
                <c:pt idx="93">
                  <c:v>4440.833333333333</c:v>
                </c:pt>
                <c:pt idx="94">
                  <c:v>4102.666666666667</c:v>
                </c:pt>
                <c:pt idx="95">
                  <c:v>2572</c:v>
                </c:pt>
                <c:pt idx="96">
                  <c:v>3266.5</c:v>
                </c:pt>
                <c:pt idx="97">
                  <c:v>3189.1666666666665</c:v>
                </c:pt>
                <c:pt idx="98">
                  <c:v>3208.1666666666665</c:v>
                </c:pt>
                <c:pt idx="99">
                  <c:v>2937.5</c:v>
                </c:pt>
                <c:pt idx="100">
                  <c:v>2781.8333333333335</c:v>
                </c:pt>
                <c:pt idx="101">
                  <c:v>3364</c:v>
                </c:pt>
                <c:pt idx="102">
                  <c:v>2617.1666666666665</c:v>
                </c:pt>
                <c:pt idx="103">
                  <c:v>2936.6666666666665</c:v>
                </c:pt>
                <c:pt idx="104">
                  <c:v>2810.1666666666665</c:v>
                </c:pt>
                <c:pt idx="105">
                  <c:v>2571</c:v>
                </c:pt>
                <c:pt idx="106">
                  <c:v>3020.6666666666665</c:v>
                </c:pt>
                <c:pt idx="107">
                  <c:v>3391.6666666666665</c:v>
                </c:pt>
                <c:pt idx="108">
                  <c:v>3357.6666666666665</c:v>
                </c:pt>
                <c:pt idx="109">
                  <c:v>3151</c:v>
                </c:pt>
                <c:pt idx="110">
                  <c:v>3662.8333333333335</c:v>
                </c:pt>
                <c:pt idx="111">
                  <c:v>3648.6666666666665</c:v>
                </c:pt>
                <c:pt idx="112">
                  <c:v>3793.3333333333335</c:v>
                </c:pt>
                <c:pt idx="113">
                  <c:v>3321.6666666666665</c:v>
                </c:pt>
                <c:pt idx="114">
                  <c:v>3356</c:v>
                </c:pt>
                <c:pt idx="115">
                  <c:v>3505.8333333333335</c:v>
                </c:pt>
                <c:pt idx="116">
                  <c:v>3431.8333333333335</c:v>
                </c:pt>
                <c:pt idx="117">
                  <c:v>2927.6666666666665</c:v>
                </c:pt>
                <c:pt idx="118">
                  <c:v>2655</c:v>
                </c:pt>
                <c:pt idx="119">
                  <c:v>2080.1666666666665</c:v>
                </c:pt>
                <c:pt idx="120">
                  <c:v>1862.3826268128594</c:v>
                </c:pt>
                <c:pt idx="121">
                  <c:v>1507.7274302105372</c:v>
                </c:pt>
                <c:pt idx="122">
                  <c:v>940.39409687720399</c:v>
                </c:pt>
                <c:pt idx="123">
                  <c:v>1119.7030419428331</c:v>
                </c:pt>
                <c:pt idx="124">
                  <c:v>696.06999905116652</c:v>
                </c:pt>
                <c:pt idx="125">
                  <c:v>1017.7366657178331</c:v>
                </c:pt>
                <c:pt idx="126">
                  <c:v>1233.3540389049738</c:v>
                </c:pt>
                <c:pt idx="127">
                  <c:v>1712.5092355072957</c:v>
                </c:pt>
                <c:pt idx="128">
                  <c:v>1973.5092355072957</c:v>
                </c:pt>
                <c:pt idx="129">
                  <c:v>1980.2002904416668</c:v>
                </c:pt>
                <c:pt idx="130">
                  <c:v>2108</c:v>
                </c:pt>
                <c:pt idx="131">
                  <c:v>2285.3333333333335</c:v>
                </c:pt>
                <c:pt idx="132">
                  <c:v>2234.1666666666665</c:v>
                </c:pt>
                <c:pt idx="133">
                  <c:v>2156.8333333333335</c:v>
                </c:pt>
                <c:pt idx="134">
                  <c:v>2064.6666666666665</c:v>
                </c:pt>
                <c:pt idx="135">
                  <c:v>2150.5</c:v>
                </c:pt>
                <c:pt idx="136">
                  <c:v>2426.3333333333335</c:v>
                </c:pt>
                <c:pt idx="137">
                  <c:v>2344.3333333333335</c:v>
                </c:pt>
                <c:pt idx="138">
                  <c:v>2528.5</c:v>
                </c:pt>
                <c:pt idx="139">
                  <c:v>2341.5</c:v>
                </c:pt>
                <c:pt idx="140">
                  <c:v>2788.1666666666665</c:v>
                </c:pt>
                <c:pt idx="141">
                  <c:v>2980</c:v>
                </c:pt>
                <c:pt idx="142">
                  <c:v>2717.3333333333335</c:v>
                </c:pt>
                <c:pt idx="143">
                  <c:v>2429.3333333333335</c:v>
                </c:pt>
                <c:pt idx="144">
                  <c:v>2323.6666666666665</c:v>
                </c:pt>
                <c:pt idx="145">
                  <c:v>2275.1666666666665</c:v>
                </c:pt>
              </c:numCache>
            </c:numRef>
          </c:val>
          <c:smooth val="0"/>
          <c:extLst>
            <c:ext xmlns:c16="http://schemas.microsoft.com/office/drawing/2014/chart" uri="{C3380CC4-5D6E-409C-BE32-E72D297353CC}">
              <c16:uniqueId val="{00000001-D268-436D-9013-149E7D9DE977}"/>
            </c:ext>
          </c:extLst>
        </c:ser>
        <c:dLbls>
          <c:showLegendKey val="0"/>
          <c:showVal val="0"/>
          <c:showCatName val="0"/>
          <c:showSerName val="0"/>
          <c:showPercent val="0"/>
          <c:showBubbleSize val="0"/>
        </c:dLbls>
        <c:marker val="1"/>
        <c:smooth val="0"/>
        <c:axId val="1522317520"/>
        <c:axId val="1522325424"/>
      </c:lineChart>
      <c:catAx>
        <c:axId val="394650560"/>
        <c:scaling>
          <c:orientation val="minMax"/>
        </c:scaling>
        <c:delete val="0"/>
        <c:axPos val="b"/>
        <c:numFmt formatCode="General" sourceLinked="1"/>
        <c:majorTickMark val="none"/>
        <c:minorTickMark val="none"/>
        <c:tickLblPos val="nextTo"/>
        <c:spPr>
          <a:ln>
            <a:noFill/>
          </a:ln>
        </c:spPr>
        <c:txPr>
          <a:bodyPr rot="-5400000" vert="horz"/>
          <a:lstStyle/>
          <a:p>
            <a:pPr>
              <a:defRPr sz="1200"/>
            </a:pPr>
            <a:endParaRPr lang="es-CL"/>
          </a:p>
        </c:txPr>
        <c:crossAx val="394646208"/>
        <c:crosses val="autoZero"/>
        <c:auto val="1"/>
        <c:lblAlgn val="ctr"/>
        <c:lblOffset val="0"/>
        <c:tickLblSkip val="1"/>
        <c:noMultiLvlLbl val="0"/>
      </c:catAx>
      <c:valAx>
        <c:axId val="394646208"/>
        <c:scaling>
          <c:orientation val="minMax"/>
          <c:max val="12000"/>
          <c:min val="0"/>
        </c:scaling>
        <c:delete val="0"/>
        <c:axPos val="l"/>
        <c:title>
          <c:tx>
            <c:rich>
              <a:bodyPr/>
              <a:lstStyle/>
              <a:p>
                <a:pPr>
                  <a:defRPr sz="1200"/>
                </a:pPr>
                <a:r>
                  <a:rPr lang="es-CL" sz="1200" dirty="0"/>
                  <a:t>Miles de viviendas</a:t>
                </a:r>
              </a:p>
            </c:rich>
          </c:tx>
          <c:overlay val="0"/>
        </c:title>
        <c:numFmt formatCode="#,##0" sourceLinked="0"/>
        <c:majorTickMark val="none"/>
        <c:minorTickMark val="none"/>
        <c:tickLblPos val="nextTo"/>
        <c:spPr>
          <a:ln>
            <a:solidFill>
              <a:schemeClr val="bg1">
                <a:alpha val="30000"/>
              </a:schemeClr>
            </a:solidFill>
          </a:ln>
        </c:spPr>
        <c:txPr>
          <a:bodyPr/>
          <a:lstStyle/>
          <a:p>
            <a:pPr>
              <a:defRPr sz="1200"/>
            </a:pPr>
            <a:endParaRPr lang="es-CL"/>
          </a:p>
        </c:txPr>
        <c:crossAx val="394650560"/>
        <c:crosses val="autoZero"/>
        <c:crossBetween val="between"/>
        <c:majorUnit val="1000"/>
        <c:dispUnits>
          <c:builtInUnit val="thousands"/>
        </c:dispUnits>
      </c:valAx>
      <c:valAx>
        <c:axId val="1522325424"/>
        <c:scaling>
          <c:orientation val="minMax"/>
          <c:max val="12000"/>
        </c:scaling>
        <c:delete val="0"/>
        <c:axPos val="r"/>
        <c:numFmt formatCode="General" sourceLinked="1"/>
        <c:majorTickMark val="out"/>
        <c:minorTickMark val="none"/>
        <c:tickLblPos val="nextTo"/>
        <c:spPr>
          <a:ln>
            <a:noFill/>
          </a:ln>
        </c:spPr>
        <c:txPr>
          <a:bodyPr/>
          <a:lstStyle/>
          <a:p>
            <a:pPr>
              <a:defRPr sz="1200"/>
            </a:pPr>
            <a:endParaRPr lang="es-CL"/>
          </a:p>
        </c:txPr>
        <c:crossAx val="1522317520"/>
        <c:crosses val="max"/>
        <c:crossBetween val="between"/>
        <c:majorUnit val="1000"/>
        <c:dispUnits>
          <c:builtInUnit val="thousands"/>
        </c:dispUnits>
      </c:valAx>
      <c:catAx>
        <c:axId val="1522317520"/>
        <c:scaling>
          <c:orientation val="minMax"/>
        </c:scaling>
        <c:delete val="1"/>
        <c:axPos val="b"/>
        <c:numFmt formatCode="General" sourceLinked="1"/>
        <c:majorTickMark val="out"/>
        <c:minorTickMark val="none"/>
        <c:tickLblPos val="nextTo"/>
        <c:crossAx val="1522325424"/>
        <c:crosses val="autoZero"/>
        <c:auto val="1"/>
        <c:lblAlgn val="ctr"/>
        <c:lblOffset val="100"/>
        <c:noMultiLvlLbl val="0"/>
      </c:catAx>
      <c:spPr>
        <a:noFill/>
      </c:spPr>
    </c:plotArea>
    <c:legend>
      <c:legendPos val="b"/>
      <c:layout>
        <c:manualLayout>
          <c:xMode val="edge"/>
          <c:yMode val="edge"/>
          <c:x val="9.7571599871357703E-2"/>
          <c:y val="3.3401809617938309E-2"/>
          <c:w val="0.73549386933476391"/>
          <c:h val="0.1315415757345732"/>
        </c:manualLayout>
      </c:layout>
      <c:overlay val="0"/>
    </c:legend>
    <c:plotVisOnly val="1"/>
    <c:dispBlanksAs val="gap"/>
    <c:showDLblsOverMax val="0"/>
  </c:chart>
  <c:spPr>
    <a:noFill/>
    <a:ln>
      <a:noFill/>
    </a:ln>
  </c:spPr>
  <c:txPr>
    <a:bodyPr/>
    <a:lstStyle/>
    <a:p>
      <a:pPr>
        <a:defRPr sz="1600" b="0" i="0">
          <a:solidFill>
            <a:schemeClr val="tx1"/>
          </a:solidFill>
          <a:latin typeface="Arial Nova Cond Light" panose="020B0306020202020204" pitchFamily="34" charset="0"/>
          <a:cs typeface="Lucida Sans Unicode" panose="020B0602030504020204" pitchFamily="34" charset="0"/>
        </a:defRPr>
      </a:pPr>
      <a:endParaRPr lang="es-C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Variación anual (%)</c:v>
                </c:pt>
              </c:strCache>
            </c:strRef>
          </c:tx>
          <c:spPr>
            <a:ln w="50800" cap="rnd">
              <a:solidFill>
                <a:schemeClr val="accent1"/>
              </a:solidFill>
              <a:round/>
            </a:ln>
            <a:effectLst/>
          </c:spPr>
          <c:marker>
            <c:symbol val="none"/>
          </c:marker>
          <c:cat>
            <c:numRef>
              <c:f>Hoja1!$A$2:$A$50</c:f>
              <c:numCache>
                <c:formatCode>mmm\-yy</c:formatCode>
                <c:ptCount val="49"/>
                <c:pt idx="0">
                  <c:v>43191</c:v>
                </c:pt>
                <c:pt idx="1">
                  <c:v>43221</c:v>
                </c:pt>
                <c:pt idx="2">
                  <c:v>43252</c:v>
                </c:pt>
                <c:pt idx="3">
                  <c:v>43282</c:v>
                </c:pt>
                <c:pt idx="4">
                  <c:v>43313</c:v>
                </c:pt>
                <c:pt idx="5">
                  <c:v>43344</c:v>
                </c:pt>
                <c:pt idx="6">
                  <c:v>43374</c:v>
                </c:pt>
                <c:pt idx="7">
                  <c:v>43405</c:v>
                </c:pt>
                <c:pt idx="8">
                  <c:v>43435</c:v>
                </c:pt>
                <c:pt idx="9">
                  <c:v>43466</c:v>
                </c:pt>
                <c:pt idx="10">
                  <c:v>43497</c:v>
                </c:pt>
                <c:pt idx="11">
                  <c:v>43525</c:v>
                </c:pt>
                <c:pt idx="12">
                  <c:v>43556</c:v>
                </c:pt>
                <c:pt idx="13">
                  <c:v>43586</c:v>
                </c:pt>
                <c:pt idx="14">
                  <c:v>43617</c:v>
                </c:pt>
                <c:pt idx="15">
                  <c:v>43647</c:v>
                </c:pt>
                <c:pt idx="16">
                  <c:v>43678</c:v>
                </c:pt>
                <c:pt idx="17">
                  <c:v>43709</c:v>
                </c:pt>
                <c:pt idx="18">
                  <c:v>43739</c:v>
                </c:pt>
                <c:pt idx="19">
                  <c:v>43770</c:v>
                </c:pt>
                <c:pt idx="20">
                  <c:v>43800</c:v>
                </c:pt>
                <c:pt idx="21">
                  <c:v>43831</c:v>
                </c:pt>
                <c:pt idx="22">
                  <c:v>43862</c:v>
                </c:pt>
                <c:pt idx="23">
                  <c:v>43891</c:v>
                </c:pt>
                <c:pt idx="24">
                  <c:v>43922</c:v>
                </c:pt>
                <c:pt idx="25">
                  <c:v>43952</c:v>
                </c:pt>
                <c:pt idx="26">
                  <c:v>43983</c:v>
                </c:pt>
                <c:pt idx="27">
                  <c:v>44013</c:v>
                </c:pt>
                <c:pt idx="28">
                  <c:v>44044</c:v>
                </c:pt>
                <c:pt idx="29">
                  <c:v>44075</c:v>
                </c:pt>
                <c:pt idx="30">
                  <c:v>44105</c:v>
                </c:pt>
                <c:pt idx="31">
                  <c:v>44136</c:v>
                </c:pt>
                <c:pt idx="32">
                  <c:v>44166</c:v>
                </c:pt>
                <c:pt idx="33">
                  <c:v>44197</c:v>
                </c:pt>
                <c:pt idx="34">
                  <c:v>44228</c:v>
                </c:pt>
                <c:pt idx="35">
                  <c:v>44256</c:v>
                </c:pt>
                <c:pt idx="36">
                  <c:v>44287</c:v>
                </c:pt>
                <c:pt idx="37">
                  <c:v>44317</c:v>
                </c:pt>
                <c:pt idx="38">
                  <c:v>44348</c:v>
                </c:pt>
                <c:pt idx="39">
                  <c:v>44378</c:v>
                </c:pt>
                <c:pt idx="40">
                  <c:v>44409</c:v>
                </c:pt>
                <c:pt idx="41">
                  <c:v>44440</c:v>
                </c:pt>
                <c:pt idx="42">
                  <c:v>44470</c:v>
                </c:pt>
                <c:pt idx="43">
                  <c:v>44501</c:v>
                </c:pt>
                <c:pt idx="44">
                  <c:v>44531</c:v>
                </c:pt>
                <c:pt idx="45">
                  <c:v>44562</c:v>
                </c:pt>
                <c:pt idx="46">
                  <c:v>44593</c:v>
                </c:pt>
                <c:pt idx="47">
                  <c:v>44621</c:v>
                </c:pt>
                <c:pt idx="48">
                  <c:v>44652</c:v>
                </c:pt>
              </c:numCache>
            </c:numRef>
          </c:cat>
          <c:val>
            <c:numRef>
              <c:f>Hoja1!$B$2:$B$50</c:f>
              <c:numCache>
                <c:formatCode>General</c:formatCode>
                <c:ptCount val="49"/>
                <c:pt idx="0">
                  <c:v>1.5</c:v>
                </c:pt>
                <c:pt idx="1">
                  <c:v>2.16</c:v>
                </c:pt>
                <c:pt idx="2">
                  <c:v>2.42</c:v>
                </c:pt>
                <c:pt idx="3">
                  <c:v>5.32</c:v>
                </c:pt>
                <c:pt idx="4">
                  <c:v>6.86</c:v>
                </c:pt>
                <c:pt idx="5">
                  <c:v>8.5</c:v>
                </c:pt>
                <c:pt idx="6">
                  <c:v>7.81</c:v>
                </c:pt>
                <c:pt idx="7">
                  <c:v>7.89</c:v>
                </c:pt>
                <c:pt idx="8">
                  <c:v>8.6300000000000008</c:v>
                </c:pt>
                <c:pt idx="9">
                  <c:v>7.93</c:v>
                </c:pt>
                <c:pt idx="10">
                  <c:v>7.7</c:v>
                </c:pt>
                <c:pt idx="11">
                  <c:v>4.9400000000000004</c:v>
                </c:pt>
                <c:pt idx="12">
                  <c:v>3.58</c:v>
                </c:pt>
                <c:pt idx="13">
                  <c:v>2.67</c:v>
                </c:pt>
                <c:pt idx="14">
                  <c:v>1.0900000000000001</c:v>
                </c:pt>
                <c:pt idx="15">
                  <c:v>-1.1599999999999999</c:v>
                </c:pt>
                <c:pt idx="16">
                  <c:v>-3.18</c:v>
                </c:pt>
                <c:pt idx="17">
                  <c:v>-3.71</c:v>
                </c:pt>
                <c:pt idx="18">
                  <c:v>-2.85</c:v>
                </c:pt>
                <c:pt idx="19">
                  <c:v>-2.99</c:v>
                </c:pt>
                <c:pt idx="20">
                  <c:v>-4.51</c:v>
                </c:pt>
                <c:pt idx="21">
                  <c:v>-4.74</c:v>
                </c:pt>
                <c:pt idx="22">
                  <c:v>-4.18</c:v>
                </c:pt>
                <c:pt idx="23">
                  <c:v>-3.24</c:v>
                </c:pt>
                <c:pt idx="24">
                  <c:v>-1.95</c:v>
                </c:pt>
                <c:pt idx="25">
                  <c:v>-4.34</c:v>
                </c:pt>
                <c:pt idx="26">
                  <c:v>-4.49</c:v>
                </c:pt>
                <c:pt idx="27">
                  <c:v>-4.75</c:v>
                </c:pt>
                <c:pt idx="28">
                  <c:v>-4.43</c:v>
                </c:pt>
                <c:pt idx="29">
                  <c:v>-7.96</c:v>
                </c:pt>
                <c:pt idx="30">
                  <c:v>-10.16</c:v>
                </c:pt>
                <c:pt idx="31">
                  <c:v>-9.5399999999999991</c:v>
                </c:pt>
                <c:pt idx="32">
                  <c:v>-6.28</c:v>
                </c:pt>
                <c:pt idx="33">
                  <c:v>-3.07</c:v>
                </c:pt>
                <c:pt idx="34">
                  <c:v>-1.55</c:v>
                </c:pt>
                <c:pt idx="35">
                  <c:v>1.96</c:v>
                </c:pt>
                <c:pt idx="36">
                  <c:v>5.47</c:v>
                </c:pt>
                <c:pt idx="37">
                  <c:v>10.59</c:v>
                </c:pt>
                <c:pt idx="38">
                  <c:v>14.28</c:v>
                </c:pt>
                <c:pt idx="39">
                  <c:v>17.16</c:v>
                </c:pt>
                <c:pt idx="40">
                  <c:v>18.600000000000001</c:v>
                </c:pt>
                <c:pt idx="41">
                  <c:v>22.63</c:v>
                </c:pt>
                <c:pt idx="42">
                  <c:v>24.92</c:v>
                </c:pt>
                <c:pt idx="43">
                  <c:v>23.96</c:v>
                </c:pt>
                <c:pt idx="44">
                  <c:v>21.65</c:v>
                </c:pt>
                <c:pt idx="45">
                  <c:v>19.32</c:v>
                </c:pt>
                <c:pt idx="46">
                  <c:v>16.739999999999998</c:v>
                </c:pt>
                <c:pt idx="47">
                  <c:v>13.72</c:v>
                </c:pt>
                <c:pt idx="48">
                  <c:v>9.82</c:v>
                </c:pt>
              </c:numCache>
            </c:numRef>
          </c:val>
          <c:smooth val="0"/>
          <c:extLst>
            <c:ext xmlns:c16="http://schemas.microsoft.com/office/drawing/2014/chart" uri="{C3380CC4-5D6E-409C-BE32-E72D297353CC}">
              <c16:uniqueId val="{00000000-3088-47E1-B974-80D60447060A}"/>
            </c:ext>
          </c:extLst>
        </c:ser>
        <c:dLbls>
          <c:showLegendKey val="0"/>
          <c:showVal val="0"/>
          <c:showCatName val="0"/>
          <c:showSerName val="0"/>
          <c:showPercent val="0"/>
          <c:showBubbleSize val="0"/>
        </c:dLbls>
        <c:smooth val="0"/>
        <c:axId val="1205920224"/>
        <c:axId val="1205931456"/>
      </c:lineChart>
      <c:dateAx>
        <c:axId val="1205920224"/>
        <c:scaling>
          <c:orientation val="minMax"/>
        </c:scaling>
        <c:delete val="1"/>
        <c:axPos val="b"/>
        <c:numFmt formatCode="mmm\-yy" sourceLinked="1"/>
        <c:majorTickMark val="none"/>
        <c:minorTickMark val="none"/>
        <c:tickLblPos val="nextTo"/>
        <c:crossAx val="1205931456"/>
        <c:crosses val="autoZero"/>
        <c:auto val="1"/>
        <c:lblOffset val="100"/>
        <c:baseTimeUnit val="months"/>
      </c:dateAx>
      <c:valAx>
        <c:axId val="120593145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205920224"/>
        <c:crosses val="autoZero"/>
        <c:crossBetween val="between"/>
      </c:valAx>
      <c:spPr>
        <a:noFill/>
        <a:ln>
          <a:noFill/>
        </a:ln>
        <a:effectLst/>
      </c:spPr>
    </c:plotArea>
    <c:legend>
      <c:legendPos val="b"/>
      <c:layout>
        <c:manualLayout>
          <c:xMode val="edge"/>
          <c:yMode val="edge"/>
          <c:x val="0.41089842036979296"/>
          <c:y val="0.13765716178681547"/>
          <c:w val="0.19668770809242628"/>
          <c:h val="6.580969854496342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75208704095867E-2"/>
          <c:y val="0.1054251408863538"/>
          <c:w val="0.8976267221914852"/>
          <c:h val="0.6795016238837136"/>
        </c:manualLayout>
      </c:layout>
      <c:lineChart>
        <c:grouping val="standard"/>
        <c:varyColors val="0"/>
        <c:ser>
          <c:idx val="0"/>
          <c:order val="0"/>
          <c:tx>
            <c:strRef>
              <c:f>Empleo_informal!$AA$1</c:f>
              <c:strCache>
                <c:ptCount val="1"/>
                <c:pt idx="0">
                  <c:v>Ocupados formales</c:v>
                </c:pt>
              </c:strCache>
            </c:strRef>
          </c:tx>
          <c:spPr>
            <a:ln w="50800" cap="rnd">
              <a:solidFill>
                <a:schemeClr val="accent1"/>
              </a:solidFill>
              <a:round/>
            </a:ln>
            <a:effectLst/>
          </c:spPr>
          <c:marker>
            <c:symbol val="none"/>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A02-44DD-8631-94286489EF48}"/>
                </c:ext>
              </c:extLst>
            </c:dLbl>
            <c:dLbl>
              <c:idx val="33"/>
              <c:layout>
                <c:manualLayout>
                  <c:x val="0.14814875016181273"/>
                  <c:y val="-7.6340210888406521E-2"/>
                </c:manualLayout>
              </c:layout>
              <c:tx>
                <c:rich>
                  <a:bodyPr/>
                  <a:lstStyle/>
                  <a:p>
                    <a:r>
                      <a:rPr lang="en-US"/>
                      <a:t>483</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A02-44DD-8631-94286489EF4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ova Cond Light" panose="020B0306020202020204" pitchFamily="34"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Empleo_informal!$A$15:$A$58</c:f>
              <c:numCache>
                <c:formatCode>General</c:formatCode>
                <c:ptCount val="44"/>
                <c:pt idx="0">
                  <c:v>2018</c:v>
                </c:pt>
                <c:pt idx="4">
                  <c:v>2019</c:v>
                </c:pt>
                <c:pt idx="16">
                  <c:v>2020</c:v>
                </c:pt>
                <c:pt idx="28">
                  <c:v>2021</c:v>
                </c:pt>
                <c:pt idx="40">
                  <c:v>2022</c:v>
                </c:pt>
              </c:numCache>
            </c:numRef>
          </c:cat>
          <c:val>
            <c:numRef>
              <c:f>Empleo_informal!$AA$15:$AA$58</c:f>
              <c:numCache>
                <c:formatCode>General</c:formatCode>
                <c:ptCount val="44"/>
                <c:pt idx="4" formatCode="#,##0">
                  <c:v>477121.34355595696</c:v>
                </c:pt>
                <c:pt idx="5" formatCode="#,##0">
                  <c:v>485243.68332458171</c:v>
                </c:pt>
                <c:pt idx="6" formatCode="#,##0">
                  <c:v>488770.50393712096</c:v>
                </c:pt>
                <c:pt idx="7" formatCode="#,##0">
                  <c:v>494593.89119041082</c:v>
                </c:pt>
                <c:pt idx="8" formatCode="#,##0">
                  <c:v>497013.34293820034</c:v>
                </c:pt>
                <c:pt idx="9" formatCode="#,##0">
                  <c:v>493259.71931444929</c:v>
                </c:pt>
                <c:pt idx="10" formatCode="#,##0">
                  <c:v>502977.95116559451</c:v>
                </c:pt>
                <c:pt idx="11" formatCode="#,##0">
                  <c:v>499485.19416388805</c:v>
                </c:pt>
                <c:pt idx="12" formatCode="#,##0">
                  <c:v>516383.33525028906</c:v>
                </c:pt>
                <c:pt idx="13" formatCode="#,##0">
                  <c:v>519864.68614686083</c:v>
                </c:pt>
                <c:pt idx="14" formatCode="#,##0">
                  <c:v>527875.98622013035</c:v>
                </c:pt>
                <c:pt idx="15" formatCode="#,##0">
                  <c:v>519878.20025552006</c:v>
                </c:pt>
                <c:pt idx="16" formatCode="#,##0">
                  <c:v>513220.44367388356</c:v>
                </c:pt>
                <c:pt idx="17" formatCode="#,##0">
                  <c:v>506496.67809992575</c:v>
                </c:pt>
                <c:pt idx="18" formatCode="#,##0">
                  <c:v>495319.39157365478</c:v>
                </c:pt>
                <c:pt idx="19" formatCode="#,##0">
                  <c:v>445546.03105589008</c:v>
                </c:pt>
                <c:pt idx="20" formatCode="#,##0">
                  <c:v>382718.82557857677</c:v>
                </c:pt>
                <c:pt idx="21" formatCode="#,##0">
                  <c:v>343701.89260182867</c:v>
                </c:pt>
                <c:pt idx="22" formatCode="#,##0">
                  <c:v>321494.97081391735</c:v>
                </c:pt>
                <c:pt idx="23" formatCode="#,##0">
                  <c:v>316168.94034257368</c:v>
                </c:pt>
                <c:pt idx="24" formatCode="#,##0">
                  <c:v>325745.83677776565</c:v>
                </c:pt>
                <c:pt idx="25" formatCode="#,##0">
                  <c:v>372077.30806617026</c:v>
                </c:pt>
                <c:pt idx="26" formatCode="#,##0">
                  <c:v>386351.13565905456</c:v>
                </c:pt>
                <c:pt idx="27" formatCode="#,##0">
                  <c:v>414360.46768569399</c:v>
                </c:pt>
                <c:pt idx="28" formatCode="#,##0">
                  <c:v>416753.90075780678</c:v>
                </c:pt>
                <c:pt idx="29" formatCode="#,##0">
                  <c:v>440204.09147189441</c:v>
                </c:pt>
                <c:pt idx="30" formatCode="#,##0">
                  <c:v>441993.88857070555</c:v>
                </c:pt>
                <c:pt idx="31" formatCode="#,##0">
                  <c:v>451792.48349678831</c:v>
                </c:pt>
                <c:pt idx="32" formatCode="#,##0">
                  <c:v>454581.94858071109</c:v>
                </c:pt>
                <c:pt idx="33" formatCode="#,##0">
                  <c:v>467213.25548333849</c:v>
                </c:pt>
                <c:pt idx="34" formatCode="#,##0">
                  <c:v>464362.33788693341</c:v>
                </c:pt>
                <c:pt idx="35" formatCode="#,##0">
                  <c:v>472374.8279736304</c:v>
                </c:pt>
                <c:pt idx="36" formatCode="#,##0">
                  <c:v>469307.20164742606</c:v>
                </c:pt>
                <c:pt idx="37" formatCode="#,##0">
                  <c:v>485286.69222660462</c:v>
                </c:pt>
                <c:pt idx="38" formatCode="#,##0">
                  <c:v>495106.2129609437</c:v>
                </c:pt>
                <c:pt idx="39" formatCode="#,##0">
                  <c:v>498696.42410672875</c:v>
                </c:pt>
                <c:pt idx="40" formatCode="#,##0">
                  <c:v>502863.13531601022</c:v>
                </c:pt>
                <c:pt idx="41" formatCode="#,##0">
                  <c:v>497300.95034223225</c:v>
                </c:pt>
                <c:pt idx="42" formatCode="#,##0">
                  <c:v>498511.33748836489</c:v>
                </c:pt>
                <c:pt idx="43" formatCode="#,##0">
                  <c:v>483286.93976673385</c:v>
                </c:pt>
              </c:numCache>
            </c:numRef>
          </c:val>
          <c:smooth val="1"/>
          <c:extLst>
            <c:ext xmlns:c16="http://schemas.microsoft.com/office/drawing/2014/chart" uri="{C3380CC4-5D6E-409C-BE32-E72D297353CC}">
              <c16:uniqueId val="{00000002-2A02-44DD-8631-94286489EF48}"/>
            </c:ext>
          </c:extLst>
        </c:ser>
        <c:ser>
          <c:idx val="1"/>
          <c:order val="1"/>
          <c:tx>
            <c:strRef>
              <c:f>Empleo_informal!$AB$1</c:f>
              <c:strCache>
                <c:ptCount val="1"/>
                <c:pt idx="0">
                  <c:v>Ocupados informales</c:v>
                </c:pt>
              </c:strCache>
            </c:strRef>
          </c:tx>
          <c:spPr>
            <a:ln w="28575" cap="rnd">
              <a:solidFill>
                <a:schemeClr val="accent3"/>
              </a:solidFill>
              <a:round/>
            </a:ln>
            <a:effectLst/>
          </c:spPr>
          <c:marker>
            <c:symbol val="none"/>
          </c:marker>
          <c:dLbls>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02-44DD-8631-94286489EF48}"/>
                </c:ext>
              </c:extLst>
            </c:dLbl>
            <c:dLbl>
              <c:idx val="33"/>
              <c:layout>
                <c:manualLayout>
                  <c:x val="0.14630545794813499"/>
                  <c:y val="4.0756417966385676E-2"/>
                </c:manualLayout>
              </c:layout>
              <c:tx>
                <c:rich>
                  <a:bodyPr/>
                  <a:lstStyle/>
                  <a:p>
                    <a:r>
                      <a:rPr lang="en-US"/>
                      <a:t>285</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A02-44DD-8631-94286489EF4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Arial Nova Cond Light" panose="020B0306020202020204" pitchFamily="34" charset="0"/>
                    <a:ea typeface="+mn-ea"/>
                    <a:cs typeface="+mn-cs"/>
                  </a:defRPr>
                </a:pPr>
                <a:endParaRPr lang="es-CL"/>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numRef>
              <c:f>Empleo_informal!$A$15:$A$58</c:f>
              <c:numCache>
                <c:formatCode>General</c:formatCode>
                <c:ptCount val="44"/>
                <c:pt idx="0">
                  <c:v>2018</c:v>
                </c:pt>
                <c:pt idx="4">
                  <c:v>2019</c:v>
                </c:pt>
                <c:pt idx="16">
                  <c:v>2020</c:v>
                </c:pt>
                <c:pt idx="28">
                  <c:v>2021</c:v>
                </c:pt>
                <c:pt idx="40">
                  <c:v>2022</c:v>
                </c:pt>
              </c:numCache>
            </c:numRef>
          </c:cat>
          <c:val>
            <c:numRef>
              <c:f>Empleo_informal!$AB$15:$AB$58</c:f>
              <c:numCache>
                <c:formatCode>General</c:formatCode>
                <c:ptCount val="44"/>
                <c:pt idx="4" formatCode="#,##0">
                  <c:v>265722.52544404299</c:v>
                </c:pt>
                <c:pt idx="5" formatCode="#,##0">
                  <c:v>272126.05367541825</c:v>
                </c:pt>
                <c:pt idx="6" formatCode="#,##0">
                  <c:v>262797.235262879</c:v>
                </c:pt>
                <c:pt idx="7" formatCode="#,##0">
                  <c:v>265034.82480958913</c:v>
                </c:pt>
                <c:pt idx="8" formatCode="#,##0">
                  <c:v>264542.65706179966</c:v>
                </c:pt>
                <c:pt idx="9" formatCode="#,##0">
                  <c:v>265616.28068555065</c:v>
                </c:pt>
                <c:pt idx="10" formatCode="#,##0">
                  <c:v>263082.04883440543</c:v>
                </c:pt>
                <c:pt idx="11" formatCode="#,##0">
                  <c:v>259805.80583611195</c:v>
                </c:pt>
                <c:pt idx="12" formatCode="#,##0">
                  <c:v>271080.66474971094</c:v>
                </c:pt>
                <c:pt idx="13" formatCode="#,##0">
                  <c:v>275943.31385313917</c:v>
                </c:pt>
                <c:pt idx="14" formatCode="#,##0">
                  <c:v>276024.01377986959</c:v>
                </c:pt>
                <c:pt idx="15" formatCode="#,##0">
                  <c:v>267716.79974447994</c:v>
                </c:pt>
                <c:pt idx="16" formatCode="#,##0">
                  <c:v>260221.55632611644</c:v>
                </c:pt>
                <c:pt idx="17" formatCode="#,##0">
                  <c:v>266212.32190007425</c:v>
                </c:pt>
                <c:pt idx="18" formatCode="#,##0">
                  <c:v>261153.60842634522</c:v>
                </c:pt>
                <c:pt idx="19" formatCode="#,##0">
                  <c:v>236536.96894410989</c:v>
                </c:pt>
                <c:pt idx="20" formatCode="#,##0">
                  <c:v>203220.17442142326</c:v>
                </c:pt>
                <c:pt idx="21" formatCode="#,##0">
                  <c:v>183034.10739817121</c:v>
                </c:pt>
                <c:pt idx="22" formatCode="#,##0">
                  <c:v>177731.02918608268</c:v>
                </c:pt>
                <c:pt idx="23" formatCode="#,##0">
                  <c:v>177997.05965742635</c:v>
                </c:pt>
                <c:pt idx="24" formatCode="#,##0">
                  <c:v>194095.16322223435</c:v>
                </c:pt>
                <c:pt idx="25" formatCode="#,##0">
                  <c:v>220343.69193382972</c:v>
                </c:pt>
                <c:pt idx="26" formatCode="#,##0">
                  <c:v>232372.86434094538</c:v>
                </c:pt>
                <c:pt idx="27" formatCode="#,##0">
                  <c:v>241242.53231430604</c:v>
                </c:pt>
                <c:pt idx="28" formatCode="#,##0">
                  <c:v>242939.09924219319</c:v>
                </c:pt>
                <c:pt idx="29" formatCode="#,##0">
                  <c:v>252402.90852810562</c:v>
                </c:pt>
                <c:pt idx="30" formatCode="#,##0">
                  <c:v>261213.11142929443</c:v>
                </c:pt>
                <c:pt idx="31" formatCode="#,##0">
                  <c:v>266296.51650321163</c:v>
                </c:pt>
                <c:pt idx="32" formatCode="#,##0">
                  <c:v>274888.05141928891</c:v>
                </c:pt>
                <c:pt idx="33" formatCode="#,##0">
                  <c:v>271503.74451666151</c:v>
                </c:pt>
                <c:pt idx="34" formatCode="#,##0">
                  <c:v>277768.66211306647</c:v>
                </c:pt>
                <c:pt idx="35" formatCode="#,##0">
                  <c:v>281956.1720263696</c:v>
                </c:pt>
                <c:pt idx="36" formatCode="#,##0">
                  <c:v>287048.79835257394</c:v>
                </c:pt>
                <c:pt idx="37" formatCode="#,##0">
                  <c:v>295580.30777339533</c:v>
                </c:pt>
                <c:pt idx="38" formatCode="#,##0">
                  <c:v>300094.7870390563</c:v>
                </c:pt>
                <c:pt idx="39" formatCode="#,##0">
                  <c:v>302203.57589327119</c:v>
                </c:pt>
                <c:pt idx="40" formatCode="#,##0">
                  <c:v>299542.86468398984</c:v>
                </c:pt>
                <c:pt idx="41" formatCode="#,##0">
                  <c:v>283788.04965776775</c:v>
                </c:pt>
                <c:pt idx="42" formatCode="#,##0">
                  <c:v>284531.66251163511</c:v>
                </c:pt>
                <c:pt idx="43" formatCode="#,##0">
                  <c:v>285237.06023326615</c:v>
                </c:pt>
              </c:numCache>
            </c:numRef>
          </c:val>
          <c:smooth val="1"/>
          <c:extLst>
            <c:ext xmlns:c16="http://schemas.microsoft.com/office/drawing/2014/chart" uri="{C3380CC4-5D6E-409C-BE32-E72D297353CC}">
              <c16:uniqueId val="{00000005-2A02-44DD-8631-94286489EF48}"/>
            </c:ext>
          </c:extLst>
        </c:ser>
        <c:dLbls>
          <c:showLegendKey val="0"/>
          <c:showVal val="0"/>
          <c:showCatName val="0"/>
          <c:showSerName val="0"/>
          <c:showPercent val="0"/>
          <c:showBubbleSize val="0"/>
        </c:dLbls>
        <c:smooth val="0"/>
        <c:axId val="1194715967"/>
        <c:axId val="1155175039"/>
      </c:lineChart>
      <c:catAx>
        <c:axId val="119471596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155175039"/>
        <c:crosses val="autoZero"/>
        <c:auto val="1"/>
        <c:lblAlgn val="ctr"/>
        <c:lblOffset val="100"/>
        <c:noMultiLvlLbl val="0"/>
      </c:catAx>
      <c:valAx>
        <c:axId val="115517503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crossAx val="1194715967"/>
        <c:crosses val="autoZero"/>
        <c:crossBetween val="between"/>
        <c:dispUnits>
          <c:builtInUnit val="thousands"/>
        </c:dispUnits>
      </c:valAx>
      <c:spPr>
        <a:noFill/>
        <a:ln>
          <a:noFill/>
        </a:ln>
        <a:effectLst/>
      </c:spPr>
    </c:plotArea>
    <c:legend>
      <c:legendPos val="b"/>
      <c:layout>
        <c:manualLayout>
          <c:xMode val="edge"/>
          <c:yMode val="edge"/>
          <c:x val="0.10690942069451234"/>
          <c:y val="0.61820760893285809"/>
          <c:w val="0.28007259295022435"/>
          <c:h val="0.1128445136692925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s-CL"/>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08653093378356E-2"/>
          <c:y val="2.9378875062307068E-2"/>
          <c:w val="0.80505070242641685"/>
          <c:h val="0.87490347401380753"/>
        </c:manualLayout>
      </c:layout>
      <c:lineChart>
        <c:grouping val="standard"/>
        <c:varyColors val="0"/>
        <c:ser>
          <c:idx val="0"/>
          <c:order val="0"/>
          <c:tx>
            <c:strRef>
              <c:f>Canasta!$B$3</c:f>
              <c:strCache>
                <c:ptCount val="1"/>
                <c:pt idx="0">
                  <c:v>Tasa en UF </c:v>
                </c:pt>
              </c:strCache>
            </c:strRef>
          </c:tx>
          <c:spPr>
            <a:ln w="50800" cap="rnd">
              <a:solidFill>
                <a:schemeClr val="accent1"/>
              </a:solidFill>
              <a:round/>
            </a:ln>
            <a:effectLst/>
          </c:spPr>
          <c:marker>
            <c:symbol val="none"/>
          </c:marker>
          <c:cat>
            <c:numRef>
              <c:f>Canasta!$A$197:$A$248</c:f>
              <c:numCache>
                <c:formatCode>mmm\.yyyy</c:formatCode>
                <c:ptCount val="52"/>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numCache>
            </c:numRef>
          </c:cat>
          <c:val>
            <c:numRef>
              <c:f>Canasta!$B$197:$B$248</c:f>
              <c:numCache>
                <c:formatCode>#,##0.00</c:formatCode>
                <c:ptCount val="52"/>
                <c:pt idx="0">
                  <c:v>3.52</c:v>
                </c:pt>
                <c:pt idx="1">
                  <c:v>3.54</c:v>
                </c:pt>
                <c:pt idx="2">
                  <c:v>3.5</c:v>
                </c:pt>
                <c:pt idx="3">
                  <c:v>3.45</c:v>
                </c:pt>
                <c:pt idx="4">
                  <c:v>3.41</c:v>
                </c:pt>
                <c:pt idx="5">
                  <c:v>3.34</c:v>
                </c:pt>
                <c:pt idx="6">
                  <c:v>3.33</c:v>
                </c:pt>
                <c:pt idx="7">
                  <c:v>3.23</c:v>
                </c:pt>
                <c:pt idx="8">
                  <c:v>3.22</c:v>
                </c:pt>
                <c:pt idx="9">
                  <c:v>3.17</c:v>
                </c:pt>
                <c:pt idx="10">
                  <c:v>3.23</c:v>
                </c:pt>
                <c:pt idx="11">
                  <c:v>3.28</c:v>
                </c:pt>
                <c:pt idx="12">
                  <c:v>3.24</c:v>
                </c:pt>
                <c:pt idx="13">
                  <c:v>3.23</c:v>
                </c:pt>
                <c:pt idx="14">
                  <c:v>3.18</c:v>
                </c:pt>
                <c:pt idx="15">
                  <c:v>3.04</c:v>
                </c:pt>
                <c:pt idx="16">
                  <c:v>2.9</c:v>
                </c:pt>
                <c:pt idx="17">
                  <c:v>2.78</c:v>
                </c:pt>
                <c:pt idx="18">
                  <c:v>2.5499999999999998</c:v>
                </c:pt>
                <c:pt idx="19">
                  <c:v>2.38</c:v>
                </c:pt>
                <c:pt idx="20">
                  <c:v>2.17</c:v>
                </c:pt>
                <c:pt idx="21">
                  <c:v>1.99</c:v>
                </c:pt>
                <c:pt idx="22">
                  <c:v>1.99</c:v>
                </c:pt>
                <c:pt idx="23">
                  <c:v>2.1800000000000002</c:v>
                </c:pt>
                <c:pt idx="24">
                  <c:v>2.4</c:v>
                </c:pt>
                <c:pt idx="25">
                  <c:v>2.5</c:v>
                </c:pt>
                <c:pt idx="26">
                  <c:v>2.6</c:v>
                </c:pt>
                <c:pt idx="27">
                  <c:v>2.93</c:v>
                </c:pt>
                <c:pt idx="28">
                  <c:v>2.86</c:v>
                </c:pt>
                <c:pt idx="29">
                  <c:v>2.79</c:v>
                </c:pt>
                <c:pt idx="30">
                  <c:v>2.64</c:v>
                </c:pt>
                <c:pt idx="31">
                  <c:v>2.58</c:v>
                </c:pt>
                <c:pt idx="32">
                  <c:v>2.35</c:v>
                </c:pt>
                <c:pt idx="33">
                  <c:v>2.4700000000000002</c:v>
                </c:pt>
                <c:pt idx="34">
                  <c:v>2.42</c:v>
                </c:pt>
                <c:pt idx="35">
                  <c:v>2.39</c:v>
                </c:pt>
                <c:pt idx="36">
                  <c:v>2.34</c:v>
                </c:pt>
                <c:pt idx="37">
                  <c:v>2.34</c:v>
                </c:pt>
                <c:pt idx="38">
                  <c:v>2.31</c:v>
                </c:pt>
                <c:pt idx="39">
                  <c:v>2.36</c:v>
                </c:pt>
                <c:pt idx="40">
                  <c:v>2.4</c:v>
                </c:pt>
                <c:pt idx="41">
                  <c:v>2.5099999999999998</c:v>
                </c:pt>
                <c:pt idx="42">
                  <c:v>2.81</c:v>
                </c:pt>
                <c:pt idx="43">
                  <c:v>3.1</c:v>
                </c:pt>
                <c:pt idx="44">
                  <c:v>3.29</c:v>
                </c:pt>
                <c:pt idx="45">
                  <c:v>3.56</c:v>
                </c:pt>
                <c:pt idx="46">
                  <c:v>3.91</c:v>
                </c:pt>
                <c:pt idx="47">
                  <c:v>4</c:v>
                </c:pt>
                <c:pt idx="48" formatCode="General">
                  <c:v>4.2</c:v>
                </c:pt>
                <c:pt idx="49" formatCode="General">
                  <c:v>4.3899999999999997</c:v>
                </c:pt>
                <c:pt idx="50" formatCode="General">
                  <c:v>4.45</c:v>
                </c:pt>
                <c:pt idx="51" formatCode="General">
                  <c:v>4.41</c:v>
                </c:pt>
              </c:numCache>
            </c:numRef>
          </c:val>
          <c:smooth val="0"/>
          <c:extLst>
            <c:ext xmlns:c16="http://schemas.microsoft.com/office/drawing/2014/chart" uri="{C3380CC4-5D6E-409C-BE32-E72D297353CC}">
              <c16:uniqueId val="{00000000-87AC-4AA2-9846-433442A7057E}"/>
            </c:ext>
          </c:extLst>
        </c:ser>
        <c:dLbls>
          <c:showLegendKey val="0"/>
          <c:showVal val="0"/>
          <c:showCatName val="0"/>
          <c:showSerName val="0"/>
          <c:showPercent val="0"/>
          <c:showBubbleSize val="0"/>
        </c:dLbls>
        <c:smooth val="0"/>
        <c:axId val="768361823"/>
        <c:axId val="952401119"/>
      </c:lineChart>
      <c:dateAx>
        <c:axId val="768361823"/>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crossAx val="952401119"/>
        <c:crosses val="autoZero"/>
        <c:auto val="1"/>
        <c:lblOffset val="100"/>
        <c:baseTimeUnit val="months"/>
        <c:majorUnit val="12"/>
        <c:majorTimeUnit val="months"/>
      </c:dateAx>
      <c:valAx>
        <c:axId val="952401119"/>
        <c:scaling>
          <c:orientation val="minMax"/>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crossAx val="768361823"/>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legendEntry>
      <c:layout>
        <c:manualLayout>
          <c:xMode val="edge"/>
          <c:yMode val="edge"/>
          <c:x val="0.17788677980231299"/>
          <c:y val="2.1138541854676885E-2"/>
          <c:w val="0.6974453014703812"/>
          <c:h val="0.117264785046915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Nova Cond Light" panose="020B0306020202020204" pitchFamily="34" charset="0"/>
        </a:defRPr>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87319993457021"/>
          <c:y val="4.0237762837992165E-2"/>
          <c:w val="0.72999884184497676"/>
          <c:h val="0.87490347401380753"/>
        </c:manualLayout>
      </c:layout>
      <c:lineChart>
        <c:grouping val="standard"/>
        <c:varyColors val="0"/>
        <c:ser>
          <c:idx val="1"/>
          <c:order val="0"/>
          <c:tx>
            <c:strRef>
              <c:f>Canasta!$C$3</c:f>
              <c:strCache>
                <c:ptCount val="1"/>
                <c:pt idx="0">
                  <c:v>Flujo mensual de colocaciones hipotrecarias</c:v>
                </c:pt>
              </c:strCache>
            </c:strRef>
          </c:tx>
          <c:spPr>
            <a:ln w="28575" cap="rnd">
              <a:solidFill>
                <a:srgbClr val="C00000"/>
              </a:solidFill>
              <a:round/>
            </a:ln>
            <a:effectLst/>
          </c:spPr>
          <c:marker>
            <c:symbol val="none"/>
          </c:marker>
          <c:cat>
            <c:numRef>
              <c:f>Canasta!$A$197:$A$249</c:f>
              <c:numCache>
                <c:formatCode>mmm\.\y\y\y\y</c:formatCode>
                <c:ptCount val="53"/>
                <c:pt idx="0">
                  <c:v>43101</c:v>
                </c:pt>
                <c:pt idx="1">
                  <c:v>43132</c:v>
                </c:pt>
                <c:pt idx="2">
                  <c:v>43160</c:v>
                </c:pt>
                <c:pt idx="3">
                  <c:v>43191</c:v>
                </c:pt>
                <c:pt idx="4">
                  <c:v>43221</c:v>
                </c:pt>
                <c:pt idx="5">
                  <c:v>43252</c:v>
                </c:pt>
                <c:pt idx="6">
                  <c:v>43282</c:v>
                </c:pt>
                <c:pt idx="7">
                  <c:v>43313</c:v>
                </c:pt>
                <c:pt idx="8">
                  <c:v>43344</c:v>
                </c:pt>
                <c:pt idx="9">
                  <c:v>43374</c:v>
                </c:pt>
                <c:pt idx="10">
                  <c:v>43405</c:v>
                </c:pt>
                <c:pt idx="11">
                  <c:v>43435</c:v>
                </c:pt>
                <c:pt idx="12">
                  <c:v>43466</c:v>
                </c:pt>
                <c:pt idx="13">
                  <c:v>43497</c:v>
                </c:pt>
                <c:pt idx="14">
                  <c:v>43525</c:v>
                </c:pt>
                <c:pt idx="15">
                  <c:v>43556</c:v>
                </c:pt>
                <c:pt idx="16">
                  <c:v>43586</c:v>
                </c:pt>
                <c:pt idx="17">
                  <c:v>43617</c:v>
                </c:pt>
                <c:pt idx="18">
                  <c:v>43647</c:v>
                </c:pt>
                <c:pt idx="19">
                  <c:v>43678</c:v>
                </c:pt>
                <c:pt idx="20">
                  <c:v>43709</c:v>
                </c:pt>
                <c:pt idx="21">
                  <c:v>43739</c:v>
                </c:pt>
                <c:pt idx="22">
                  <c:v>43770</c:v>
                </c:pt>
                <c:pt idx="23">
                  <c:v>43800</c:v>
                </c:pt>
                <c:pt idx="24">
                  <c:v>43831</c:v>
                </c:pt>
                <c:pt idx="25">
                  <c:v>43862</c:v>
                </c:pt>
                <c:pt idx="26">
                  <c:v>43891</c:v>
                </c:pt>
                <c:pt idx="27">
                  <c:v>43922</c:v>
                </c:pt>
                <c:pt idx="28">
                  <c:v>43952</c:v>
                </c:pt>
                <c:pt idx="29">
                  <c:v>43983</c:v>
                </c:pt>
                <c:pt idx="30">
                  <c:v>44013</c:v>
                </c:pt>
                <c:pt idx="31">
                  <c:v>44044</c:v>
                </c:pt>
                <c:pt idx="32">
                  <c:v>44075</c:v>
                </c:pt>
                <c:pt idx="33">
                  <c:v>44105</c:v>
                </c:pt>
                <c:pt idx="34">
                  <c:v>44136</c:v>
                </c:pt>
                <c:pt idx="35">
                  <c:v>44166</c:v>
                </c:pt>
                <c:pt idx="36">
                  <c:v>44197</c:v>
                </c:pt>
                <c:pt idx="37">
                  <c:v>44228</c:v>
                </c:pt>
                <c:pt idx="38">
                  <c:v>44256</c:v>
                </c:pt>
                <c:pt idx="39">
                  <c:v>44287</c:v>
                </c:pt>
                <c:pt idx="40">
                  <c:v>44317</c:v>
                </c:pt>
                <c:pt idx="41">
                  <c:v>44348</c:v>
                </c:pt>
                <c:pt idx="42">
                  <c:v>44378</c:v>
                </c:pt>
                <c:pt idx="43">
                  <c:v>44409</c:v>
                </c:pt>
                <c:pt idx="44">
                  <c:v>44440</c:v>
                </c:pt>
                <c:pt idx="45">
                  <c:v>44470</c:v>
                </c:pt>
                <c:pt idx="46">
                  <c:v>44501</c:v>
                </c:pt>
                <c:pt idx="47">
                  <c:v>44531</c:v>
                </c:pt>
                <c:pt idx="48">
                  <c:v>44562</c:v>
                </c:pt>
                <c:pt idx="49">
                  <c:v>44593</c:v>
                </c:pt>
                <c:pt idx="50">
                  <c:v>44621</c:v>
                </c:pt>
                <c:pt idx="51">
                  <c:v>44652</c:v>
                </c:pt>
                <c:pt idx="52">
                  <c:v>44682</c:v>
                </c:pt>
              </c:numCache>
            </c:numRef>
          </c:cat>
          <c:val>
            <c:numRef>
              <c:f>Canasta!$C$197:$C$249</c:f>
              <c:numCache>
                <c:formatCode>#,##0.00</c:formatCode>
                <c:ptCount val="53"/>
                <c:pt idx="0">
                  <c:v>430.706806384</c:v>
                </c:pt>
                <c:pt idx="1">
                  <c:v>372.79057530400001</c:v>
                </c:pt>
                <c:pt idx="2">
                  <c:v>393.27070189599999</c:v>
                </c:pt>
                <c:pt idx="3">
                  <c:v>400.67730032399999</c:v>
                </c:pt>
                <c:pt idx="4">
                  <c:v>363.57390800000002</c:v>
                </c:pt>
                <c:pt idx="5">
                  <c:v>386.001651907</c:v>
                </c:pt>
                <c:pt idx="6">
                  <c:v>350.81</c:v>
                </c:pt>
                <c:pt idx="7">
                  <c:v>415.2</c:v>
                </c:pt>
                <c:pt idx="8">
                  <c:v>331.73</c:v>
                </c:pt>
                <c:pt idx="9">
                  <c:v>424.25</c:v>
                </c:pt>
                <c:pt idx="10">
                  <c:v>434.63</c:v>
                </c:pt>
                <c:pt idx="11">
                  <c:v>458.65</c:v>
                </c:pt>
                <c:pt idx="12">
                  <c:v>433.28</c:v>
                </c:pt>
                <c:pt idx="13">
                  <c:v>330.47</c:v>
                </c:pt>
                <c:pt idx="14">
                  <c:v>391.54</c:v>
                </c:pt>
                <c:pt idx="15">
                  <c:v>398.03</c:v>
                </c:pt>
                <c:pt idx="16">
                  <c:v>424.32</c:v>
                </c:pt>
                <c:pt idx="17">
                  <c:v>423.33</c:v>
                </c:pt>
                <c:pt idx="18">
                  <c:v>477.82</c:v>
                </c:pt>
                <c:pt idx="19">
                  <c:v>554.5</c:v>
                </c:pt>
                <c:pt idx="20">
                  <c:v>568.62</c:v>
                </c:pt>
                <c:pt idx="21">
                  <c:v>553.21</c:v>
                </c:pt>
                <c:pt idx="22">
                  <c:v>670.4</c:v>
                </c:pt>
                <c:pt idx="23">
                  <c:v>802.55</c:v>
                </c:pt>
                <c:pt idx="24">
                  <c:v>716.53</c:v>
                </c:pt>
                <c:pt idx="25">
                  <c:v>577.76</c:v>
                </c:pt>
                <c:pt idx="26">
                  <c:v>428.89</c:v>
                </c:pt>
                <c:pt idx="27">
                  <c:v>410.82</c:v>
                </c:pt>
                <c:pt idx="28">
                  <c:v>306.76</c:v>
                </c:pt>
                <c:pt idx="29">
                  <c:v>302.7</c:v>
                </c:pt>
                <c:pt idx="30">
                  <c:v>312.69</c:v>
                </c:pt>
                <c:pt idx="31">
                  <c:v>284.23</c:v>
                </c:pt>
                <c:pt idx="32">
                  <c:v>369.13</c:v>
                </c:pt>
                <c:pt idx="33">
                  <c:v>372.5</c:v>
                </c:pt>
                <c:pt idx="34">
                  <c:v>529.16</c:v>
                </c:pt>
                <c:pt idx="35">
                  <c:v>509.17</c:v>
                </c:pt>
                <c:pt idx="36">
                  <c:v>520.54999999999995</c:v>
                </c:pt>
                <c:pt idx="37">
                  <c:v>542.65</c:v>
                </c:pt>
                <c:pt idx="38">
                  <c:v>726.27</c:v>
                </c:pt>
                <c:pt idx="39">
                  <c:v>651.24</c:v>
                </c:pt>
                <c:pt idx="40">
                  <c:v>633.4</c:v>
                </c:pt>
                <c:pt idx="41">
                  <c:v>618.27</c:v>
                </c:pt>
                <c:pt idx="42">
                  <c:v>645.24</c:v>
                </c:pt>
                <c:pt idx="43">
                  <c:v>636.42999999999995</c:v>
                </c:pt>
                <c:pt idx="44">
                  <c:v>615.15</c:v>
                </c:pt>
                <c:pt idx="45">
                  <c:v>573.36</c:v>
                </c:pt>
                <c:pt idx="46">
                  <c:v>574.27</c:v>
                </c:pt>
                <c:pt idx="47">
                  <c:v>517.65</c:v>
                </c:pt>
                <c:pt idx="48" formatCode="General">
                  <c:v>367.61</c:v>
                </c:pt>
                <c:pt idx="49" formatCode="General">
                  <c:v>295.93</c:v>
                </c:pt>
                <c:pt idx="50" formatCode="General">
                  <c:v>341.94</c:v>
                </c:pt>
                <c:pt idx="51" formatCode="General">
                  <c:v>309.70999999999998</c:v>
                </c:pt>
                <c:pt idx="52" formatCode="General">
                  <c:v>347.12</c:v>
                </c:pt>
              </c:numCache>
            </c:numRef>
          </c:val>
          <c:smooth val="0"/>
          <c:extLst>
            <c:ext xmlns:c16="http://schemas.microsoft.com/office/drawing/2014/chart" uri="{C3380CC4-5D6E-409C-BE32-E72D297353CC}">
              <c16:uniqueId val="{00000000-C94C-49D5-854A-C81F8D3709B2}"/>
            </c:ext>
          </c:extLst>
        </c:ser>
        <c:dLbls>
          <c:showLegendKey val="0"/>
          <c:showVal val="0"/>
          <c:showCatName val="0"/>
          <c:showSerName val="0"/>
          <c:showPercent val="0"/>
          <c:showBubbleSize val="0"/>
        </c:dLbls>
        <c:smooth val="0"/>
        <c:axId val="768361823"/>
        <c:axId val="952401119"/>
      </c:lineChart>
      <c:dateAx>
        <c:axId val="768361823"/>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crossAx val="952401119"/>
        <c:crosses val="autoZero"/>
        <c:auto val="1"/>
        <c:lblOffset val="100"/>
        <c:baseTimeUnit val="months"/>
        <c:majorUnit val="12"/>
        <c:majorTimeUnit val="months"/>
      </c:dateAx>
      <c:valAx>
        <c:axId val="952401119"/>
        <c:scaling>
          <c:orientation val="minMax"/>
          <c:min val="200"/>
        </c:scaling>
        <c:delete val="0"/>
        <c:axPos val="l"/>
        <c:title>
          <c:tx>
            <c:rich>
              <a:bodyPr rot="-5400000" spcFirstLastPara="1" vertOverflow="ellipsis" vert="horz" wrap="square" anchor="ctr" anchorCtr="1"/>
              <a:lstStyle/>
              <a:p>
                <a:pPr>
                  <a:defRPr sz="1500" b="0" i="0" u="none" strike="noStrike" kern="1200" baseline="0">
                    <a:solidFill>
                      <a:schemeClr val="tx1"/>
                    </a:solidFill>
                    <a:latin typeface="Arial Nova Cond Light" panose="020B0306020202020204" pitchFamily="34" charset="0"/>
                    <a:ea typeface="+mn-ea"/>
                    <a:cs typeface="+mn-cs"/>
                  </a:defRPr>
                </a:pPr>
                <a:r>
                  <a:rPr lang="es-CL" sz="1400" dirty="0"/>
                  <a:t>Flujo mensual de colocaciones hipotecarias</a:t>
                </a:r>
              </a:p>
              <a:p>
                <a:pPr>
                  <a:defRPr/>
                </a:pPr>
                <a:r>
                  <a:rPr lang="es-CL" sz="1200" dirty="0"/>
                  <a:t>(Miles de millones de pesos)</a:t>
                </a:r>
              </a:p>
            </c:rich>
          </c:tx>
          <c:layout>
            <c:manualLayout>
              <c:xMode val="edge"/>
              <c:yMode val="edge"/>
              <c:x val="1.8528987903846869E-3"/>
              <c:y val="0.1616211742146185"/>
            </c:manualLayout>
          </c:layout>
          <c:overlay val="0"/>
          <c:spPr>
            <a:noFill/>
            <a:ln>
              <a:noFill/>
            </a:ln>
            <a:effectLst/>
          </c:spPr>
          <c:txPr>
            <a:bodyPr rot="-5400000" spcFirstLastPara="1" vertOverflow="ellipsis" vert="horz" wrap="square" anchor="ctr" anchorCtr="1"/>
            <a:lstStyle/>
            <a:p>
              <a:pPr>
                <a:defRPr sz="1500" b="0" i="0" u="none" strike="noStrike" kern="1200" baseline="0">
                  <a:solidFill>
                    <a:schemeClr val="tx1"/>
                  </a:solidFill>
                  <a:latin typeface="Arial Nova Cond Light" panose="020B0306020202020204" pitchFamily="34" charset="0"/>
                  <a:ea typeface="+mn-ea"/>
                  <a:cs typeface="+mn-cs"/>
                </a:defRPr>
              </a:pPr>
              <a:endParaRPr lang="es-C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crossAx val="768361823"/>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legendEntry>
      <c:layout>
        <c:manualLayout>
          <c:xMode val="edge"/>
          <c:yMode val="edge"/>
          <c:x val="0.17788677980231299"/>
          <c:y val="2.1138541854676885E-2"/>
          <c:w val="0.6974453014703812"/>
          <c:h val="0.11726478504691565"/>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tx1"/>
          </a:solidFill>
          <a:latin typeface="Arial Nova Cond Light" panose="020B0306020202020204" pitchFamily="34" charset="0"/>
        </a:defRPr>
      </a:pPr>
      <a:endParaRPr lang="es-C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34820197375899E-2"/>
          <c:y val="9.6373828235377684E-2"/>
          <c:w val="0.92482527278277604"/>
          <c:h val="0.82560606473920739"/>
        </c:manualLayout>
      </c:layout>
      <c:lineChart>
        <c:grouping val="standard"/>
        <c:varyColors val="0"/>
        <c:ser>
          <c:idx val="1"/>
          <c:order val="0"/>
          <c:tx>
            <c:strRef>
              <c:f>Hoja1!$C$3</c:f>
              <c:strCache>
                <c:ptCount val="1"/>
                <c:pt idx="0">
                  <c:v>Media móvil 12 meses</c:v>
                </c:pt>
              </c:strCache>
            </c:strRef>
          </c:tx>
          <c:spPr>
            <a:ln w="28575" cap="rnd">
              <a:solidFill>
                <a:srgbClr val="C00000"/>
              </a:solidFill>
              <a:round/>
            </a:ln>
            <a:effectLst/>
          </c:spPr>
          <c:marker>
            <c:symbol val="none"/>
          </c:marker>
          <c:cat>
            <c:numRef>
              <c:f>Hoja1!$A$16:$A$353</c:f>
              <c:numCache>
                <c:formatCode>mmm\-yy</c:formatCode>
                <c:ptCount val="338"/>
                <c:pt idx="0">
                  <c:v>34335</c:v>
                </c:pt>
                <c:pt idx="1">
                  <c:v>34366</c:v>
                </c:pt>
                <c:pt idx="2">
                  <c:v>34394</c:v>
                </c:pt>
                <c:pt idx="3">
                  <c:v>34425</c:v>
                </c:pt>
                <c:pt idx="4">
                  <c:v>34455</c:v>
                </c:pt>
                <c:pt idx="5">
                  <c:v>34486</c:v>
                </c:pt>
                <c:pt idx="6">
                  <c:v>34516</c:v>
                </c:pt>
                <c:pt idx="7">
                  <c:v>34547</c:v>
                </c:pt>
                <c:pt idx="8">
                  <c:v>34578</c:v>
                </c:pt>
                <c:pt idx="9">
                  <c:v>34608</c:v>
                </c:pt>
                <c:pt idx="10">
                  <c:v>34639</c:v>
                </c:pt>
                <c:pt idx="11">
                  <c:v>34669</c:v>
                </c:pt>
                <c:pt idx="12">
                  <c:v>34700</c:v>
                </c:pt>
                <c:pt idx="13">
                  <c:v>34731</c:v>
                </c:pt>
                <c:pt idx="14">
                  <c:v>34759</c:v>
                </c:pt>
                <c:pt idx="15">
                  <c:v>34790</c:v>
                </c:pt>
                <c:pt idx="16">
                  <c:v>34820</c:v>
                </c:pt>
                <c:pt idx="17">
                  <c:v>34851</c:v>
                </c:pt>
                <c:pt idx="18">
                  <c:v>34881</c:v>
                </c:pt>
                <c:pt idx="19">
                  <c:v>34912</c:v>
                </c:pt>
                <c:pt idx="20">
                  <c:v>34943</c:v>
                </c:pt>
                <c:pt idx="21">
                  <c:v>34973</c:v>
                </c:pt>
                <c:pt idx="22">
                  <c:v>35004</c:v>
                </c:pt>
                <c:pt idx="23">
                  <c:v>35034</c:v>
                </c:pt>
                <c:pt idx="24">
                  <c:v>35065</c:v>
                </c:pt>
                <c:pt idx="25">
                  <c:v>35096</c:v>
                </c:pt>
                <c:pt idx="26">
                  <c:v>35125</c:v>
                </c:pt>
                <c:pt idx="27">
                  <c:v>35156</c:v>
                </c:pt>
                <c:pt idx="28">
                  <c:v>35186</c:v>
                </c:pt>
                <c:pt idx="29">
                  <c:v>35217</c:v>
                </c:pt>
                <c:pt idx="30">
                  <c:v>35247</c:v>
                </c:pt>
                <c:pt idx="31">
                  <c:v>35278</c:v>
                </c:pt>
                <c:pt idx="32">
                  <c:v>35309</c:v>
                </c:pt>
                <c:pt idx="33">
                  <c:v>35339</c:v>
                </c:pt>
                <c:pt idx="34">
                  <c:v>35370</c:v>
                </c:pt>
                <c:pt idx="35">
                  <c:v>35400</c:v>
                </c:pt>
                <c:pt idx="36">
                  <c:v>35431</c:v>
                </c:pt>
                <c:pt idx="37">
                  <c:v>35462</c:v>
                </c:pt>
                <c:pt idx="38">
                  <c:v>35490</c:v>
                </c:pt>
                <c:pt idx="39">
                  <c:v>35521</c:v>
                </c:pt>
                <c:pt idx="40">
                  <c:v>35551</c:v>
                </c:pt>
                <c:pt idx="41">
                  <c:v>35582</c:v>
                </c:pt>
                <c:pt idx="42">
                  <c:v>35612</c:v>
                </c:pt>
                <c:pt idx="43">
                  <c:v>35643</c:v>
                </c:pt>
                <c:pt idx="44">
                  <c:v>35674</c:v>
                </c:pt>
                <c:pt idx="45">
                  <c:v>35704</c:v>
                </c:pt>
                <c:pt idx="46">
                  <c:v>35735</c:v>
                </c:pt>
                <c:pt idx="47">
                  <c:v>35765</c:v>
                </c:pt>
                <c:pt idx="48">
                  <c:v>35796</c:v>
                </c:pt>
                <c:pt idx="49">
                  <c:v>35827</c:v>
                </c:pt>
                <c:pt idx="50">
                  <c:v>35855</c:v>
                </c:pt>
                <c:pt idx="51">
                  <c:v>35886</c:v>
                </c:pt>
                <c:pt idx="52">
                  <c:v>35916</c:v>
                </c:pt>
                <c:pt idx="53">
                  <c:v>35947</c:v>
                </c:pt>
                <c:pt idx="54">
                  <c:v>35977</c:v>
                </c:pt>
                <c:pt idx="55">
                  <c:v>36008</c:v>
                </c:pt>
                <c:pt idx="56">
                  <c:v>36039</c:v>
                </c:pt>
                <c:pt idx="57">
                  <c:v>36069</c:v>
                </c:pt>
                <c:pt idx="58">
                  <c:v>36100</c:v>
                </c:pt>
                <c:pt idx="59">
                  <c:v>36130</c:v>
                </c:pt>
                <c:pt idx="60">
                  <c:v>36161</c:v>
                </c:pt>
                <c:pt idx="61">
                  <c:v>36192</c:v>
                </c:pt>
                <c:pt idx="62">
                  <c:v>36220</c:v>
                </c:pt>
                <c:pt idx="63">
                  <c:v>36251</c:v>
                </c:pt>
                <c:pt idx="64">
                  <c:v>36281</c:v>
                </c:pt>
                <c:pt idx="65">
                  <c:v>36312</c:v>
                </c:pt>
                <c:pt idx="66">
                  <c:v>36342</c:v>
                </c:pt>
                <c:pt idx="67">
                  <c:v>36373</c:v>
                </c:pt>
                <c:pt idx="68">
                  <c:v>36404</c:v>
                </c:pt>
                <c:pt idx="69">
                  <c:v>36434</c:v>
                </c:pt>
                <c:pt idx="70">
                  <c:v>36465</c:v>
                </c:pt>
                <c:pt idx="71">
                  <c:v>36495</c:v>
                </c:pt>
                <c:pt idx="72">
                  <c:v>36526</c:v>
                </c:pt>
                <c:pt idx="73">
                  <c:v>36557</c:v>
                </c:pt>
                <c:pt idx="74">
                  <c:v>36586</c:v>
                </c:pt>
                <c:pt idx="75">
                  <c:v>36617</c:v>
                </c:pt>
                <c:pt idx="76">
                  <c:v>36647</c:v>
                </c:pt>
                <c:pt idx="77">
                  <c:v>36678</c:v>
                </c:pt>
                <c:pt idx="78">
                  <c:v>36708</c:v>
                </c:pt>
                <c:pt idx="79">
                  <c:v>36739</c:v>
                </c:pt>
                <c:pt idx="80">
                  <c:v>36770</c:v>
                </c:pt>
                <c:pt idx="81">
                  <c:v>36800</c:v>
                </c:pt>
                <c:pt idx="82">
                  <c:v>36831</c:v>
                </c:pt>
                <c:pt idx="83">
                  <c:v>36861</c:v>
                </c:pt>
                <c:pt idx="84">
                  <c:v>36892</c:v>
                </c:pt>
                <c:pt idx="85">
                  <c:v>36923</c:v>
                </c:pt>
                <c:pt idx="86">
                  <c:v>36951</c:v>
                </c:pt>
                <c:pt idx="87">
                  <c:v>36982</c:v>
                </c:pt>
                <c:pt idx="88">
                  <c:v>37012</c:v>
                </c:pt>
                <c:pt idx="89">
                  <c:v>37043</c:v>
                </c:pt>
                <c:pt idx="90">
                  <c:v>37073</c:v>
                </c:pt>
                <c:pt idx="91">
                  <c:v>37104</c:v>
                </c:pt>
                <c:pt idx="92">
                  <c:v>37135</c:v>
                </c:pt>
                <c:pt idx="93">
                  <c:v>37165</c:v>
                </c:pt>
                <c:pt idx="94">
                  <c:v>37196</c:v>
                </c:pt>
                <c:pt idx="95">
                  <c:v>37226</c:v>
                </c:pt>
                <c:pt idx="96">
                  <c:v>37257</c:v>
                </c:pt>
                <c:pt idx="97">
                  <c:v>37288</c:v>
                </c:pt>
                <c:pt idx="98">
                  <c:v>37316</c:v>
                </c:pt>
                <c:pt idx="99">
                  <c:v>37347</c:v>
                </c:pt>
                <c:pt idx="100">
                  <c:v>37377</c:v>
                </c:pt>
                <c:pt idx="101">
                  <c:v>37408</c:v>
                </c:pt>
                <c:pt idx="102">
                  <c:v>37438</c:v>
                </c:pt>
                <c:pt idx="103">
                  <c:v>37469</c:v>
                </c:pt>
                <c:pt idx="104">
                  <c:v>37500</c:v>
                </c:pt>
                <c:pt idx="105">
                  <c:v>37530</c:v>
                </c:pt>
                <c:pt idx="106">
                  <c:v>37561</c:v>
                </c:pt>
                <c:pt idx="107">
                  <c:v>37591</c:v>
                </c:pt>
                <c:pt idx="108">
                  <c:v>37622</c:v>
                </c:pt>
                <c:pt idx="109">
                  <c:v>37653</c:v>
                </c:pt>
                <c:pt idx="110">
                  <c:v>37681</c:v>
                </c:pt>
                <c:pt idx="111">
                  <c:v>37712</c:v>
                </c:pt>
                <c:pt idx="112">
                  <c:v>37742</c:v>
                </c:pt>
                <c:pt idx="113">
                  <c:v>37773</c:v>
                </c:pt>
                <c:pt idx="114">
                  <c:v>37803</c:v>
                </c:pt>
                <c:pt idx="115">
                  <c:v>37834</c:v>
                </c:pt>
                <c:pt idx="116">
                  <c:v>37865</c:v>
                </c:pt>
                <c:pt idx="117">
                  <c:v>37895</c:v>
                </c:pt>
                <c:pt idx="118">
                  <c:v>37926</c:v>
                </c:pt>
                <c:pt idx="119">
                  <c:v>37956</c:v>
                </c:pt>
                <c:pt idx="120">
                  <c:v>37987</c:v>
                </c:pt>
                <c:pt idx="121">
                  <c:v>38018</c:v>
                </c:pt>
                <c:pt idx="122">
                  <c:v>38047</c:v>
                </c:pt>
                <c:pt idx="123">
                  <c:v>38078</c:v>
                </c:pt>
                <c:pt idx="124">
                  <c:v>38108</c:v>
                </c:pt>
                <c:pt idx="125">
                  <c:v>38139</c:v>
                </c:pt>
                <c:pt idx="126">
                  <c:v>38169</c:v>
                </c:pt>
                <c:pt idx="127">
                  <c:v>38200</c:v>
                </c:pt>
                <c:pt idx="128">
                  <c:v>38231</c:v>
                </c:pt>
                <c:pt idx="129">
                  <c:v>38261</c:v>
                </c:pt>
                <c:pt idx="130">
                  <c:v>38292</c:v>
                </c:pt>
                <c:pt idx="131">
                  <c:v>38322</c:v>
                </c:pt>
                <c:pt idx="132">
                  <c:v>38353</c:v>
                </c:pt>
                <c:pt idx="133">
                  <c:v>38384</c:v>
                </c:pt>
                <c:pt idx="134">
                  <c:v>38412</c:v>
                </c:pt>
                <c:pt idx="135">
                  <c:v>38443</c:v>
                </c:pt>
                <c:pt idx="136">
                  <c:v>38473</c:v>
                </c:pt>
                <c:pt idx="137">
                  <c:v>38504</c:v>
                </c:pt>
                <c:pt idx="138">
                  <c:v>38534</c:v>
                </c:pt>
                <c:pt idx="139">
                  <c:v>38565</c:v>
                </c:pt>
                <c:pt idx="140">
                  <c:v>38596</c:v>
                </c:pt>
                <c:pt idx="141">
                  <c:v>38626</c:v>
                </c:pt>
                <c:pt idx="142">
                  <c:v>38657</c:v>
                </c:pt>
                <c:pt idx="143">
                  <c:v>38687</c:v>
                </c:pt>
                <c:pt idx="144">
                  <c:v>38718</c:v>
                </c:pt>
                <c:pt idx="145">
                  <c:v>38749</c:v>
                </c:pt>
                <c:pt idx="146">
                  <c:v>38777</c:v>
                </c:pt>
                <c:pt idx="147">
                  <c:v>38808</c:v>
                </c:pt>
                <c:pt idx="148">
                  <c:v>38838</c:v>
                </c:pt>
                <c:pt idx="149">
                  <c:v>38869</c:v>
                </c:pt>
                <c:pt idx="150">
                  <c:v>38899</c:v>
                </c:pt>
                <c:pt idx="151">
                  <c:v>38930</c:v>
                </c:pt>
                <c:pt idx="152">
                  <c:v>38961</c:v>
                </c:pt>
                <c:pt idx="153">
                  <c:v>38991</c:v>
                </c:pt>
                <c:pt idx="154">
                  <c:v>39022</c:v>
                </c:pt>
                <c:pt idx="155">
                  <c:v>39052</c:v>
                </c:pt>
                <c:pt idx="156">
                  <c:v>39083</c:v>
                </c:pt>
                <c:pt idx="157">
                  <c:v>39114</c:v>
                </c:pt>
                <c:pt idx="158">
                  <c:v>39142</c:v>
                </c:pt>
                <c:pt idx="159">
                  <c:v>39173</c:v>
                </c:pt>
                <c:pt idx="160">
                  <c:v>39203</c:v>
                </c:pt>
                <c:pt idx="161">
                  <c:v>39234</c:v>
                </c:pt>
                <c:pt idx="162">
                  <c:v>39264</c:v>
                </c:pt>
                <c:pt idx="163">
                  <c:v>39295</c:v>
                </c:pt>
                <c:pt idx="164">
                  <c:v>39326</c:v>
                </c:pt>
                <c:pt idx="165">
                  <c:v>39356</c:v>
                </c:pt>
                <c:pt idx="166">
                  <c:v>39387</c:v>
                </c:pt>
                <c:pt idx="167">
                  <c:v>39417</c:v>
                </c:pt>
                <c:pt idx="168">
                  <c:v>39448</c:v>
                </c:pt>
                <c:pt idx="169">
                  <c:v>39479</c:v>
                </c:pt>
                <c:pt idx="170">
                  <c:v>39508</c:v>
                </c:pt>
                <c:pt idx="171">
                  <c:v>39539</c:v>
                </c:pt>
                <c:pt idx="172">
                  <c:v>39569</c:v>
                </c:pt>
                <c:pt idx="173">
                  <c:v>39600</c:v>
                </c:pt>
                <c:pt idx="174">
                  <c:v>39630</c:v>
                </c:pt>
                <c:pt idx="175">
                  <c:v>39661</c:v>
                </c:pt>
                <c:pt idx="176">
                  <c:v>39692</c:v>
                </c:pt>
                <c:pt idx="177">
                  <c:v>39722</c:v>
                </c:pt>
                <c:pt idx="178">
                  <c:v>39753</c:v>
                </c:pt>
                <c:pt idx="179">
                  <c:v>39783</c:v>
                </c:pt>
                <c:pt idx="180">
                  <c:v>39814</c:v>
                </c:pt>
                <c:pt idx="181">
                  <c:v>39845</c:v>
                </c:pt>
                <c:pt idx="182">
                  <c:v>39873</c:v>
                </c:pt>
                <c:pt idx="183">
                  <c:v>39904</c:v>
                </c:pt>
                <c:pt idx="184">
                  <c:v>39934</c:v>
                </c:pt>
                <c:pt idx="185">
                  <c:v>39965</c:v>
                </c:pt>
                <c:pt idx="186">
                  <c:v>39995</c:v>
                </c:pt>
                <c:pt idx="187">
                  <c:v>40026</c:v>
                </c:pt>
                <c:pt idx="188">
                  <c:v>40057</c:v>
                </c:pt>
                <c:pt idx="189">
                  <c:v>40087</c:v>
                </c:pt>
                <c:pt idx="190">
                  <c:v>40118</c:v>
                </c:pt>
                <c:pt idx="191">
                  <c:v>40148</c:v>
                </c:pt>
                <c:pt idx="192">
                  <c:v>40179</c:v>
                </c:pt>
                <c:pt idx="193">
                  <c:v>40210</c:v>
                </c:pt>
                <c:pt idx="194">
                  <c:v>40238</c:v>
                </c:pt>
                <c:pt idx="195">
                  <c:v>40269</c:v>
                </c:pt>
                <c:pt idx="196">
                  <c:v>40299</c:v>
                </c:pt>
                <c:pt idx="197">
                  <c:v>40330</c:v>
                </c:pt>
                <c:pt idx="198">
                  <c:v>40360</c:v>
                </c:pt>
                <c:pt idx="199">
                  <c:v>40391</c:v>
                </c:pt>
                <c:pt idx="200">
                  <c:v>40422</c:v>
                </c:pt>
                <c:pt idx="201">
                  <c:v>40452</c:v>
                </c:pt>
                <c:pt idx="202">
                  <c:v>40483</c:v>
                </c:pt>
                <c:pt idx="203">
                  <c:v>40513</c:v>
                </c:pt>
                <c:pt idx="204">
                  <c:v>40544</c:v>
                </c:pt>
                <c:pt idx="205">
                  <c:v>40575</c:v>
                </c:pt>
                <c:pt idx="206">
                  <c:v>40603</c:v>
                </c:pt>
                <c:pt idx="207">
                  <c:v>40634</c:v>
                </c:pt>
                <c:pt idx="208">
                  <c:v>40664</c:v>
                </c:pt>
                <c:pt idx="209">
                  <c:v>40695</c:v>
                </c:pt>
                <c:pt idx="210">
                  <c:v>40725</c:v>
                </c:pt>
                <c:pt idx="211">
                  <c:v>40756</c:v>
                </c:pt>
                <c:pt idx="212">
                  <c:v>40787</c:v>
                </c:pt>
                <c:pt idx="213">
                  <c:v>40817</c:v>
                </c:pt>
                <c:pt idx="214">
                  <c:v>40848</c:v>
                </c:pt>
                <c:pt idx="215">
                  <c:v>40878</c:v>
                </c:pt>
                <c:pt idx="216">
                  <c:v>40909</c:v>
                </c:pt>
                <c:pt idx="217">
                  <c:v>40940</c:v>
                </c:pt>
                <c:pt idx="218">
                  <c:v>40969</c:v>
                </c:pt>
                <c:pt idx="219">
                  <c:v>41000</c:v>
                </c:pt>
                <c:pt idx="220">
                  <c:v>41030</c:v>
                </c:pt>
                <c:pt idx="221">
                  <c:v>41061</c:v>
                </c:pt>
                <c:pt idx="222">
                  <c:v>41091</c:v>
                </c:pt>
                <c:pt idx="223">
                  <c:v>41122</c:v>
                </c:pt>
                <c:pt idx="224">
                  <c:v>41153</c:v>
                </c:pt>
                <c:pt idx="225">
                  <c:v>41183</c:v>
                </c:pt>
                <c:pt idx="226">
                  <c:v>41214</c:v>
                </c:pt>
                <c:pt idx="227">
                  <c:v>41244</c:v>
                </c:pt>
                <c:pt idx="228">
                  <c:v>41275</c:v>
                </c:pt>
                <c:pt idx="229">
                  <c:v>41306</c:v>
                </c:pt>
                <c:pt idx="230">
                  <c:v>41334</c:v>
                </c:pt>
                <c:pt idx="231">
                  <c:v>41365</c:v>
                </c:pt>
                <c:pt idx="232">
                  <c:v>41395</c:v>
                </c:pt>
                <c:pt idx="233">
                  <c:v>41426</c:v>
                </c:pt>
                <c:pt idx="234">
                  <c:v>41456</c:v>
                </c:pt>
                <c:pt idx="235">
                  <c:v>41487</c:v>
                </c:pt>
                <c:pt idx="236">
                  <c:v>41518</c:v>
                </c:pt>
                <c:pt idx="237">
                  <c:v>41548</c:v>
                </c:pt>
                <c:pt idx="238">
                  <c:v>41579</c:v>
                </c:pt>
                <c:pt idx="239">
                  <c:v>41609</c:v>
                </c:pt>
                <c:pt idx="240">
                  <c:v>41640</c:v>
                </c:pt>
                <c:pt idx="241">
                  <c:v>41671</c:v>
                </c:pt>
                <c:pt idx="242">
                  <c:v>41699</c:v>
                </c:pt>
                <c:pt idx="243">
                  <c:v>41730</c:v>
                </c:pt>
                <c:pt idx="244">
                  <c:v>41760</c:v>
                </c:pt>
                <c:pt idx="245">
                  <c:v>41791</c:v>
                </c:pt>
                <c:pt idx="246">
                  <c:v>41821</c:v>
                </c:pt>
                <c:pt idx="247">
                  <c:v>41852</c:v>
                </c:pt>
                <c:pt idx="248">
                  <c:v>41883</c:v>
                </c:pt>
                <c:pt idx="249">
                  <c:v>41913</c:v>
                </c:pt>
                <c:pt idx="250">
                  <c:v>41944</c:v>
                </c:pt>
                <c:pt idx="251">
                  <c:v>41974</c:v>
                </c:pt>
                <c:pt idx="252">
                  <c:v>42005</c:v>
                </c:pt>
                <c:pt idx="253">
                  <c:v>42036</c:v>
                </c:pt>
                <c:pt idx="254">
                  <c:v>42064</c:v>
                </c:pt>
                <c:pt idx="255">
                  <c:v>42095</c:v>
                </c:pt>
                <c:pt idx="256">
                  <c:v>42125</c:v>
                </c:pt>
                <c:pt idx="257">
                  <c:v>42156</c:v>
                </c:pt>
                <c:pt idx="258">
                  <c:v>42186</c:v>
                </c:pt>
                <c:pt idx="259">
                  <c:v>42217</c:v>
                </c:pt>
                <c:pt idx="260">
                  <c:v>42248</c:v>
                </c:pt>
                <c:pt idx="261">
                  <c:v>42278</c:v>
                </c:pt>
                <c:pt idx="262">
                  <c:v>42309</c:v>
                </c:pt>
                <c:pt idx="263">
                  <c:v>42339</c:v>
                </c:pt>
                <c:pt idx="264">
                  <c:v>42370</c:v>
                </c:pt>
                <c:pt idx="265">
                  <c:v>42401</c:v>
                </c:pt>
                <c:pt idx="266">
                  <c:v>42430</c:v>
                </c:pt>
                <c:pt idx="267">
                  <c:v>42461</c:v>
                </c:pt>
                <c:pt idx="268">
                  <c:v>42491</c:v>
                </c:pt>
                <c:pt idx="269">
                  <c:v>42522</c:v>
                </c:pt>
                <c:pt idx="270">
                  <c:v>42552</c:v>
                </c:pt>
                <c:pt idx="271">
                  <c:v>42583</c:v>
                </c:pt>
                <c:pt idx="272">
                  <c:v>42614</c:v>
                </c:pt>
                <c:pt idx="273">
                  <c:v>42644</c:v>
                </c:pt>
                <c:pt idx="274">
                  <c:v>42675</c:v>
                </c:pt>
                <c:pt idx="275">
                  <c:v>42705</c:v>
                </c:pt>
                <c:pt idx="276">
                  <c:v>42736</c:v>
                </c:pt>
                <c:pt idx="277">
                  <c:v>42767</c:v>
                </c:pt>
                <c:pt idx="278">
                  <c:v>42795</c:v>
                </c:pt>
                <c:pt idx="279">
                  <c:v>42826</c:v>
                </c:pt>
                <c:pt idx="280">
                  <c:v>42856</c:v>
                </c:pt>
                <c:pt idx="281">
                  <c:v>42887</c:v>
                </c:pt>
                <c:pt idx="282">
                  <c:v>42917</c:v>
                </c:pt>
                <c:pt idx="283">
                  <c:v>42948</c:v>
                </c:pt>
                <c:pt idx="284">
                  <c:v>42979</c:v>
                </c:pt>
                <c:pt idx="285">
                  <c:v>43009</c:v>
                </c:pt>
                <c:pt idx="286">
                  <c:v>43040</c:v>
                </c:pt>
                <c:pt idx="287">
                  <c:v>43070</c:v>
                </c:pt>
                <c:pt idx="288">
                  <c:v>43101</c:v>
                </c:pt>
                <c:pt idx="289">
                  <c:v>43132</c:v>
                </c:pt>
                <c:pt idx="290">
                  <c:v>43160</c:v>
                </c:pt>
                <c:pt idx="291">
                  <c:v>43191</c:v>
                </c:pt>
                <c:pt idx="292">
                  <c:v>43221</c:v>
                </c:pt>
                <c:pt idx="293">
                  <c:v>43252</c:v>
                </c:pt>
                <c:pt idx="294">
                  <c:v>43282</c:v>
                </c:pt>
                <c:pt idx="295">
                  <c:v>43313</c:v>
                </c:pt>
                <c:pt idx="296">
                  <c:v>43344</c:v>
                </c:pt>
                <c:pt idx="297">
                  <c:v>43374</c:v>
                </c:pt>
                <c:pt idx="298">
                  <c:v>43405</c:v>
                </c:pt>
                <c:pt idx="299">
                  <c:v>43435</c:v>
                </c:pt>
                <c:pt idx="300">
                  <c:v>43466</c:v>
                </c:pt>
                <c:pt idx="301">
                  <c:v>43497</c:v>
                </c:pt>
                <c:pt idx="302">
                  <c:v>43525</c:v>
                </c:pt>
                <c:pt idx="303">
                  <c:v>43556</c:v>
                </c:pt>
                <c:pt idx="304">
                  <c:v>43586</c:v>
                </c:pt>
                <c:pt idx="305">
                  <c:v>43617</c:v>
                </c:pt>
                <c:pt idx="306">
                  <c:v>43647</c:v>
                </c:pt>
                <c:pt idx="307">
                  <c:v>43678</c:v>
                </c:pt>
                <c:pt idx="308">
                  <c:v>43709</c:v>
                </c:pt>
                <c:pt idx="309">
                  <c:v>43739</c:v>
                </c:pt>
                <c:pt idx="310">
                  <c:v>43770</c:v>
                </c:pt>
                <c:pt idx="311">
                  <c:v>43800</c:v>
                </c:pt>
                <c:pt idx="312">
                  <c:v>43831</c:v>
                </c:pt>
                <c:pt idx="313">
                  <c:v>43862</c:v>
                </c:pt>
                <c:pt idx="314">
                  <c:v>43891</c:v>
                </c:pt>
                <c:pt idx="315">
                  <c:v>43922</c:v>
                </c:pt>
                <c:pt idx="316">
                  <c:v>43952</c:v>
                </c:pt>
                <c:pt idx="317">
                  <c:v>43983</c:v>
                </c:pt>
                <c:pt idx="318">
                  <c:v>44013</c:v>
                </c:pt>
                <c:pt idx="319">
                  <c:v>44044</c:v>
                </c:pt>
                <c:pt idx="320">
                  <c:v>44075</c:v>
                </c:pt>
                <c:pt idx="321">
                  <c:v>44105</c:v>
                </c:pt>
                <c:pt idx="322">
                  <c:v>44136</c:v>
                </c:pt>
                <c:pt idx="323">
                  <c:v>44166</c:v>
                </c:pt>
                <c:pt idx="324">
                  <c:v>44197</c:v>
                </c:pt>
                <c:pt idx="325">
                  <c:v>44228</c:v>
                </c:pt>
                <c:pt idx="326">
                  <c:v>44256</c:v>
                </c:pt>
                <c:pt idx="327">
                  <c:v>44287</c:v>
                </c:pt>
                <c:pt idx="328">
                  <c:v>44317</c:v>
                </c:pt>
                <c:pt idx="329">
                  <c:v>44348</c:v>
                </c:pt>
                <c:pt idx="330">
                  <c:v>44378</c:v>
                </c:pt>
                <c:pt idx="331">
                  <c:v>44409</c:v>
                </c:pt>
                <c:pt idx="332">
                  <c:v>44440</c:v>
                </c:pt>
                <c:pt idx="333">
                  <c:v>44470</c:v>
                </c:pt>
                <c:pt idx="334">
                  <c:v>44501</c:v>
                </c:pt>
                <c:pt idx="335">
                  <c:v>44531</c:v>
                </c:pt>
                <c:pt idx="336">
                  <c:v>44562</c:v>
                </c:pt>
                <c:pt idx="337">
                  <c:v>44593</c:v>
                </c:pt>
              </c:numCache>
            </c:numRef>
          </c:cat>
          <c:val>
            <c:numRef>
              <c:f>Hoja1!$C$16:$C$353</c:f>
              <c:numCache>
                <c:formatCode>0.00</c:formatCode>
                <c:ptCount val="338"/>
                <c:pt idx="0">
                  <c:v>67.840676307678223</c:v>
                </c:pt>
                <c:pt idx="1">
                  <c:v>68.590100606282547</c:v>
                </c:pt>
                <c:pt idx="2">
                  <c:v>69.918840408325195</c:v>
                </c:pt>
                <c:pt idx="3">
                  <c:v>69.897173563639328</c:v>
                </c:pt>
                <c:pt idx="4">
                  <c:v>68.942124684651688</c:v>
                </c:pt>
                <c:pt idx="5">
                  <c:v>66.819952328999833</c:v>
                </c:pt>
                <c:pt idx="6">
                  <c:v>68.208735466003418</c:v>
                </c:pt>
                <c:pt idx="7">
                  <c:v>68.97479248046875</c:v>
                </c:pt>
                <c:pt idx="8">
                  <c:v>67.583704948425293</c:v>
                </c:pt>
                <c:pt idx="9">
                  <c:v>67.549601554870605</c:v>
                </c:pt>
                <c:pt idx="10">
                  <c:v>64.833745956420898</c:v>
                </c:pt>
                <c:pt idx="11">
                  <c:v>65.888311386108398</c:v>
                </c:pt>
                <c:pt idx="12">
                  <c:v>66.05969365437825</c:v>
                </c:pt>
                <c:pt idx="13">
                  <c:v>70.323459307352707</c:v>
                </c:pt>
                <c:pt idx="14">
                  <c:v>69.906670570373535</c:v>
                </c:pt>
                <c:pt idx="15">
                  <c:v>69.668886502583817</c:v>
                </c:pt>
                <c:pt idx="16">
                  <c:v>68.116040229797363</c:v>
                </c:pt>
                <c:pt idx="17">
                  <c:v>70.270443598429367</c:v>
                </c:pt>
                <c:pt idx="18">
                  <c:v>68.92262077331543</c:v>
                </c:pt>
                <c:pt idx="19">
                  <c:v>68.88847827911377</c:v>
                </c:pt>
                <c:pt idx="20">
                  <c:v>71.998072942097977</c:v>
                </c:pt>
                <c:pt idx="21">
                  <c:v>73.592641512552902</c:v>
                </c:pt>
                <c:pt idx="22">
                  <c:v>77.390146891276046</c:v>
                </c:pt>
                <c:pt idx="23">
                  <c:v>79.270325342814132</c:v>
                </c:pt>
                <c:pt idx="24">
                  <c:v>78.477758407592773</c:v>
                </c:pt>
                <c:pt idx="25">
                  <c:v>77.016871134440109</c:v>
                </c:pt>
                <c:pt idx="26">
                  <c:v>78.052914301554367</c:v>
                </c:pt>
                <c:pt idx="27">
                  <c:v>78.457926750183105</c:v>
                </c:pt>
                <c:pt idx="28">
                  <c:v>75.925350189208984</c:v>
                </c:pt>
                <c:pt idx="29">
                  <c:v>75.370532353719071</c:v>
                </c:pt>
                <c:pt idx="30">
                  <c:v>78.81398455301921</c:v>
                </c:pt>
                <c:pt idx="31">
                  <c:v>79.157487869262695</c:v>
                </c:pt>
                <c:pt idx="32">
                  <c:v>75.917125384012863</c:v>
                </c:pt>
                <c:pt idx="33">
                  <c:v>76.61312198638916</c:v>
                </c:pt>
                <c:pt idx="34">
                  <c:v>73.23366514841716</c:v>
                </c:pt>
                <c:pt idx="35">
                  <c:v>68.776288668314621</c:v>
                </c:pt>
                <c:pt idx="36">
                  <c:v>71.767823219299316</c:v>
                </c:pt>
                <c:pt idx="37">
                  <c:v>70.404829025268555</c:v>
                </c:pt>
                <c:pt idx="38">
                  <c:v>68.618052800496415</c:v>
                </c:pt>
                <c:pt idx="39">
                  <c:v>68.677829424540207</c:v>
                </c:pt>
                <c:pt idx="40">
                  <c:v>72.688019434611007</c:v>
                </c:pt>
                <c:pt idx="41">
                  <c:v>72.629354476928711</c:v>
                </c:pt>
                <c:pt idx="42">
                  <c:v>72.569576899210617</c:v>
                </c:pt>
                <c:pt idx="43">
                  <c:v>75.443117141723633</c:v>
                </c:pt>
                <c:pt idx="44">
                  <c:v>76.798796017964676</c:v>
                </c:pt>
                <c:pt idx="45">
                  <c:v>78.668902397155762</c:v>
                </c:pt>
                <c:pt idx="46">
                  <c:v>82.848254203796387</c:v>
                </c:pt>
                <c:pt idx="47">
                  <c:v>92.779547055562333</c:v>
                </c:pt>
                <c:pt idx="48">
                  <c:v>96.452428499857589</c:v>
                </c:pt>
                <c:pt idx="49">
                  <c:v>104.80141003926595</c:v>
                </c:pt>
                <c:pt idx="50">
                  <c:v>108.60925801595052</c:v>
                </c:pt>
                <c:pt idx="51">
                  <c:v>110.60804430643718</c:v>
                </c:pt>
                <c:pt idx="52">
                  <c:v>110.65344047546387</c:v>
                </c:pt>
                <c:pt idx="53">
                  <c:v>116.74918365478516</c:v>
                </c:pt>
                <c:pt idx="54">
                  <c:v>120.12637138366699</c:v>
                </c:pt>
                <c:pt idx="55">
                  <c:v>125.47125879923503</c:v>
                </c:pt>
                <c:pt idx="56">
                  <c:v>140.01314671834311</c:v>
                </c:pt>
                <c:pt idx="57">
                  <c:v>143.93894958496094</c:v>
                </c:pt>
                <c:pt idx="58">
                  <c:v>143.45339520772299</c:v>
                </c:pt>
                <c:pt idx="59">
                  <c:v>140.10060056050619</c:v>
                </c:pt>
                <c:pt idx="60">
                  <c:v>139.94625155131021</c:v>
                </c:pt>
                <c:pt idx="61">
                  <c:v>137.43865394592285</c:v>
                </c:pt>
                <c:pt idx="62">
                  <c:v>136.98948669433594</c:v>
                </c:pt>
                <c:pt idx="63">
                  <c:v>138.61148897806802</c:v>
                </c:pt>
                <c:pt idx="64">
                  <c:v>141.28962008158365</c:v>
                </c:pt>
                <c:pt idx="65">
                  <c:v>144.09889157613119</c:v>
                </c:pt>
                <c:pt idx="66">
                  <c:v>140.24465560913086</c:v>
                </c:pt>
                <c:pt idx="67">
                  <c:v>133.95814641316733</c:v>
                </c:pt>
                <c:pt idx="68">
                  <c:v>125.73351542154948</c:v>
                </c:pt>
                <c:pt idx="69">
                  <c:v>121.56564966837566</c:v>
                </c:pt>
                <c:pt idx="70">
                  <c:v>124.28223419189453</c:v>
                </c:pt>
                <c:pt idx="71">
                  <c:v>119.62126350402832</c:v>
                </c:pt>
                <c:pt idx="72">
                  <c:v>115.40858014424641</c:v>
                </c:pt>
                <c:pt idx="73">
                  <c:v>111.02629216512044</c:v>
                </c:pt>
                <c:pt idx="74">
                  <c:v>108.31012026468913</c:v>
                </c:pt>
                <c:pt idx="75">
                  <c:v>104.62021700541179</c:v>
                </c:pt>
                <c:pt idx="76">
                  <c:v>105.14501126607259</c:v>
                </c:pt>
                <c:pt idx="77">
                  <c:v>104.45305569966634</c:v>
                </c:pt>
                <c:pt idx="78">
                  <c:v>106.11063003540039</c:v>
                </c:pt>
                <c:pt idx="79">
                  <c:v>106.24118487040202</c:v>
                </c:pt>
                <c:pt idx="80">
                  <c:v>110.47275098164876</c:v>
                </c:pt>
                <c:pt idx="81">
                  <c:v>112.32788022359212</c:v>
                </c:pt>
                <c:pt idx="82">
                  <c:v>117.0182622273763</c:v>
                </c:pt>
                <c:pt idx="83">
                  <c:v>120.18750063578288</c:v>
                </c:pt>
                <c:pt idx="84">
                  <c:v>125.79517809549968</c:v>
                </c:pt>
                <c:pt idx="85">
                  <c:v>130.38476053873697</c:v>
                </c:pt>
                <c:pt idx="86">
                  <c:v>139.65473238627115</c:v>
                </c:pt>
                <c:pt idx="87">
                  <c:v>148.30132993062338</c:v>
                </c:pt>
                <c:pt idx="88">
                  <c:v>150.23315366109213</c:v>
                </c:pt>
                <c:pt idx="89">
                  <c:v>146.33025423685709</c:v>
                </c:pt>
                <c:pt idx="90">
                  <c:v>149.15003903706869</c:v>
                </c:pt>
                <c:pt idx="91">
                  <c:v>151.56201044718424</c:v>
                </c:pt>
                <c:pt idx="92">
                  <c:v>152.032590230306</c:v>
                </c:pt>
                <c:pt idx="93">
                  <c:v>156.49363962809244</c:v>
                </c:pt>
                <c:pt idx="94">
                  <c:v>150.91338666280112</c:v>
                </c:pt>
                <c:pt idx="95">
                  <c:v>150.63085492451987</c:v>
                </c:pt>
                <c:pt idx="96">
                  <c:v>150.17436536153158</c:v>
                </c:pt>
                <c:pt idx="97">
                  <c:v>150.66296831766763</c:v>
                </c:pt>
                <c:pt idx="98">
                  <c:v>141.96999359130859</c:v>
                </c:pt>
                <c:pt idx="99">
                  <c:v>138.33381080627441</c:v>
                </c:pt>
                <c:pt idx="100">
                  <c:v>136.32679875691733</c:v>
                </c:pt>
                <c:pt idx="101">
                  <c:v>141.34044138590494</c:v>
                </c:pt>
                <c:pt idx="102">
                  <c:v>143.19608306884766</c:v>
                </c:pt>
                <c:pt idx="103">
                  <c:v>144.36643854777017</c:v>
                </c:pt>
                <c:pt idx="104">
                  <c:v>142.27048238118491</c:v>
                </c:pt>
                <c:pt idx="105">
                  <c:v>141.69090779622397</c:v>
                </c:pt>
                <c:pt idx="106">
                  <c:v>141.8694953918457</c:v>
                </c:pt>
                <c:pt idx="107">
                  <c:v>140.88594182332358</c:v>
                </c:pt>
                <c:pt idx="108">
                  <c:v>138.175048828125</c:v>
                </c:pt>
                <c:pt idx="109">
                  <c:v>138.73346710205078</c:v>
                </c:pt>
                <c:pt idx="110">
                  <c:v>146.97175025939941</c:v>
                </c:pt>
                <c:pt idx="111">
                  <c:v>152.67690912882486</c:v>
                </c:pt>
                <c:pt idx="112">
                  <c:v>152.98069508870444</c:v>
                </c:pt>
                <c:pt idx="113">
                  <c:v>148.06723531087241</c:v>
                </c:pt>
                <c:pt idx="114">
                  <c:v>141.73673566182455</c:v>
                </c:pt>
                <c:pt idx="115">
                  <c:v>137.49051284790039</c:v>
                </c:pt>
                <c:pt idx="116">
                  <c:v>128.82866668701172</c:v>
                </c:pt>
                <c:pt idx="117">
                  <c:v>119.95948282877605</c:v>
                </c:pt>
                <c:pt idx="118">
                  <c:v>114.46584320068359</c:v>
                </c:pt>
                <c:pt idx="119">
                  <c:v>111.22388203938802</c:v>
                </c:pt>
                <c:pt idx="120">
                  <c:v>105.74018541971843</c:v>
                </c:pt>
                <c:pt idx="121">
                  <c:v>99.215910593668625</c:v>
                </c:pt>
                <c:pt idx="122">
                  <c:v>93.872004826863602</c:v>
                </c:pt>
                <c:pt idx="123">
                  <c:v>82.664073308308915</c:v>
                </c:pt>
                <c:pt idx="124">
                  <c:v>81.596414566040039</c:v>
                </c:pt>
                <c:pt idx="125">
                  <c:v>78.629522323608398</c:v>
                </c:pt>
                <c:pt idx="126">
                  <c:v>77.748437881469727</c:v>
                </c:pt>
                <c:pt idx="127">
                  <c:v>76.592620213826493</c:v>
                </c:pt>
                <c:pt idx="128">
                  <c:v>75.809732437133789</c:v>
                </c:pt>
                <c:pt idx="129">
                  <c:v>75.611577351888016</c:v>
                </c:pt>
                <c:pt idx="130">
                  <c:v>77.337526321411133</c:v>
                </c:pt>
                <c:pt idx="131">
                  <c:v>76.456411997477218</c:v>
                </c:pt>
                <c:pt idx="132">
                  <c:v>76.556547164916992</c:v>
                </c:pt>
                <c:pt idx="133">
                  <c:v>76.512671788533524</c:v>
                </c:pt>
                <c:pt idx="134">
                  <c:v>72.539460500081375</c:v>
                </c:pt>
                <c:pt idx="135">
                  <c:v>72.364427884419754</c:v>
                </c:pt>
                <c:pt idx="136">
                  <c:v>68.067197481791183</c:v>
                </c:pt>
                <c:pt idx="137">
                  <c:v>67.453387896219894</c:v>
                </c:pt>
                <c:pt idx="138">
                  <c:v>65.317455291748047</c:v>
                </c:pt>
                <c:pt idx="139">
                  <c:v>64.68030834197998</c:v>
                </c:pt>
                <c:pt idx="140">
                  <c:v>64.2933390935262</c:v>
                </c:pt>
                <c:pt idx="141">
                  <c:v>63.790968577067055</c:v>
                </c:pt>
                <c:pt idx="142">
                  <c:v>61.962160110473633</c:v>
                </c:pt>
                <c:pt idx="143">
                  <c:v>63.35589281717936</c:v>
                </c:pt>
                <c:pt idx="144">
                  <c:v>65.498151779174805</c:v>
                </c:pt>
                <c:pt idx="145">
                  <c:v>63.435571988423668</c:v>
                </c:pt>
                <c:pt idx="146">
                  <c:v>62.915828386942543</c:v>
                </c:pt>
                <c:pt idx="147">
                  <c:v>62.601122538248696</c:v>
                </c:pt>
                <c:pt idx="148">
                  <c:v>64.565193176269531</c:v>
                </c:pt>
                <c:pt idx="149">
                  <c:v>67.001124064127609</c:v>
                </c:pt>
                <c:pt idx="150">
                  <c:v>69.64740403493245</c:v>
                </c:pt>
                <c:pt idx="151">
                  <c:v>69.431653658548996</c:v>
                </c:pt>
                <c:pt idx="152">
                  <c:v>72.386321067810059</c:v>
                </c:pt>
                <c:pt idx="153">
                  <c:v>72.981650352478027</c:v>
                </c:pt>
                <c:pt idx="154">
                  <c:v>72.628296534220382</c:v>
                </c:pt>
                <c:pt idx="155">
                  <c:v>70.72993405659993</c:v>
                </c:pt>
                <c:pt idx="156">
                  <c:v>65.482354799906417</c:v>
                </c:pt>
                <c:pt idx="157">
                  <c:v>66.27295970916748</c:v>
                </c:pt>
                <c:pt idx="158">
                  <c:v>65.981682141621903</c:v>
                </c:pt>
                <c:pt idx="159">
                  <c:v>67.426112810770675</c:v>
                </c:pt>
                <c:pt idx="160">
                  <c:v>64.54862531026204</c:v>
                </c:pt>
                <c:pt idx="161">
                  <c:v>59.881440798441567</c:v>
                </c:pt>
                <c:pt idx="162">
                  <c:v>56.169699350992836</c:v>
                </c:pt>
                <c:pt idx="163">
                  <c:v>57.88645394643148</c:v>
                </c:pt>
                <c:pt idx="164">
                  <c:v>58.460728645324707</c:v>
                </c:pt>
                <c:pt idx="165">
                  <c:v>58.537150065104164</c:v>
                </c:pt>
                <c:pt idx="166">
                  <c:v>57.639814376831055</c:v>
                </c:pt>
                <c:pt idx="167">
                  <c:v>61.023022333780922</c:v>
                </c:pt>
                <c:pt idx="168">
                  <c:v>66.481324831644699</c:v>
                </c:pt>
                <c:pt idx="169">
                  <c:v>68.180985132853195</c:v>
                </c:pt>
                <c:pt idx="170">
                  <c:v>70.524718602498368</c:v>
                </c:pt>
                <c:pt idx="171">
                  <c:v>71.713745752970382</c:v>
                </c:pt>
                <c:pt idx="172">
                  <c:v>73.691834449768066</c:v>
                </c:pt>
                <c:pt idx="173">
                  <c:v>76.461568832397461</c:v>
                </c:pt>
                <c:pt idx="174">
                  <c:v>79.516998608907059</c:v>
                </c:pt>
                <c:pt idx="175">
                  <c:v>79.518337567647293</c:v>
                </c:pt>
                <c:pt idx="176">
                  <c:v>81.642919222513839</c:v>
                </c:pt>
                <c:pt idx="177">
                  <c:v>94.22841739654541</c:v>
                </c:pt>
                <c:pt idx="178">
                  <c:v>101.68075879414876</c:v>
                </c:pt>
                <c:pt idx="179">
                  <c:v>103.5389887491862</c:v>
                </c:pt>
                <c:pt idx="180">
                  <c:v>102.50494130452473</c:v>
                </c:pt>
                <c:pt idx="181">
                  <c:v>105.88512738545735</c:v>
                </c:pt>
                <c:pt idx="182">
                  <c:v>107.81842358907063</c:v>
                </c:pt>
                <c:pt idx="183">
                  <c:v>105.07768313090007</c:v>
                </c:pt>
                <c:pt idx="184">
                  <c:v>105.52426528930664</c:v>
                </c:pt>
                <c:pt idx="185">
                  <c:v>104.14224211374919</c:v>
                </c:pt>
                <c:pt idx="186">
                  <c:v>103.88716411590576</c:v>
                </c:pt>
                <c:pt idx="187">
                  <c:v>100.63839658101399</c:v>
                </c:pt>
                <c:pt idx="188">
                  <c:v>94.970702807108566</c:v>
                </c:pt>
                <c:pt idx="189">
                  <c:v>81.74789683024089</c:v>
                </c:pt>
                <c:pt idx="190">
                  <c:v>76.546334584554032</c:v>
                </c:pt>
                <c:pt idx="191">
                  <c:v>71.717749277750656</c:v>
                </c:pt>
                <c:pt idx="192">
                  <c:v>71.561424891153976</c:v>
                </c:pt>
                <c:pt idx="193">
                  <c:v>65.824793179829911</c:v>
                </c:pt>
                <c:pt idx="194">
                  <c:v>61.546435674031578</c:v>
                </c:pt>
                <c:pt idx="195">
                  <c:v>62.934960683186851</c:v>
                </c:pt>
                <c:pt idx="196">
                  <c:v>65.374101638793945</c:v>
                </c:pt>
                <c:pt idx="197">
                  <c:v>69.421750704447433</c:v>
                </c:pt>
                <c:pt idx="198">
                  <c:v>70.18080870310466</c:v>
                </c:pt>
                <c:pt idx="199">
                  <c:v>71.77420838673909</c:v>
                </c:pt>
                <c:pt idx="200">
                  <c:v>70.753965695699051</c:v>
                </c:pt>
                <c:pt idx="201">
                  <c:v>72.269860585530594</c:v>
                </c:pt>
                <c:pt idx="202">
                  <c:v>70.813061396280929</c:v>
                </c:pt>
                <c:pt idx="203">
                  <c:v>71.211064656575516</c:v>
                </c:pt>
                <c:pt idx="204">
                  <c:v>68.075229644775391</c:v>
                </c:pt>
                <c:pt idx="205">
                  <c:v>69.043811798095703</c:v>
                </c:pt>
                <c:pt idx="206">
                  <c:v>71.236190478007003</c:v>
                </c:pt>
                <c:pt idx="207">
                  <c:v>72.33565489451091</c:v>
                </c:pt>
                <c:pt idx="208">
                  <c:v>68.27028338114421</c:v>
                </c:pt>
                <c:pt idx="209">
                  <c:v>66.473189036051437</c:v>
                </c:pt>
                <c:pt idx="210">
                  <c:v>68.337240854899093</c:v>
                </c:pt>
                <c:pt idx="211">
                  <c:v>76.397880236307785</c:v>
                </c:pt>
                <c:pt idx="212">
                  <c:v>79.648362477620438</c:v>
                </c:pt>
                <c:pt idx="213">
                  <c:v>82.995454152425125</c:v>
                </c:pt>
                <c:pt idx="214">
                  <c:v>88.897486368815109</c:v>
                </c:pt>
                <c:pt idx="215">
                  <c:v>97.149101893107101</c:v>
                </c:pt>
                <c:pt idx="216">
                  <c:v>101.81613095601399</c:v>
                </c:pt>
                <c:pt idx="217">
                  <c:v>102.64430077870686</c:v>
                </c:pt>
                <c:pt idx="218">
                  <c:v>103.07084433237712</c:v>
                </c:pt>
                <c:pt idx="219">
                  <c:v>103.90317567189534</c:v>
                </c:pt>
                <c:pt idx="220">
                  <c:v>108.64919598897298</c:v>
                </c:pt>
                <c:pt idx="221">
                  <c:v>113.18164380391438</c:v>
                </c:pt>
                <c:pt idx="222">
                  <c:v>112.76941172281902</c:v>
                </c:pt>
                <c:pt idx="223">
                  <c:v>106.86487515767415</c:v>
                </c:pt>
                <c:pt idx="224">
                  <c:v>106.58679135640462</c:v>
                </c:pt>
                <c:pt idx="225">
                  <c:v>103.2548230489095</c:v>
                </c:pt>
                <c:pt idx="226">
                  <c:v>101.76567141215007</c:v>
                </c:pt>
                <c:pt idx="227">
                  <c:v>99.440364201863602</c:v>
                </c:pt>
                <c:pt idx="228">
                  <c:v>99.63392448425293</c:v>
                </c:pt>
                <c:pt idx="229">
                  <c:v>101.17047055562337</c:v>
                </c:pt>
                <c:pt idx="230">
                  <c:v>99.223503112792969</c:v>
                </c:pt>
                <c:pt idx="231">
                  <c:v>97.426798502604171</c:v>
                </c:pt>
                <c:pt idx="232">
                  <c:v>94.374235153198242</c:v>
                </c:pt>
                <c:pt idx="233">
                  <c:v>95.065164566040039</c:v>
                </c:pt>
                <c:pt idx="234">
                  <c:v>97.120911280314132</c:v>
                </c:pt>
                <c:pt idx="235">
                  <c:v>98.186240514119461</c:v>
                </c:pt>
                <c:pt idx="236">
                  <c:v>97.528810501098633</c:v>
                </c:pt>
                <c:pt idx="237">
                  <c:v>100.04168637593587</c:v>
                </c:pt>
                <c:pt idx="238">
                  <c:v>100.80501302083333</c:v>
                </c:pt>
                <c:pt idx="239">
                  <c:v>99.841597239176437</c:v>
                </c:pt>
                <c:pt idx="240">
                  <c:v>98.457183202107743</c:v>
                </c:pt>
                <c:pt idx="241">
                  <c:v>98.977503458658859</c:v>
                </c:pt>
                <c:pt idx="242">
                  <c:v>103.02758344014485</c:v>
                </c:pt>
                <c:pt idx="243">
                  <c:v>108.07572491963704</c:v>
                </c:pt>
                <c:pt idx="244">
                  <c:v>111.34618822733562</c:v>
                </c:pt>
                <c:pt idx="245">
                  <c:v>110.76994768778484</c:v>
                </c:pt>
                <c:pt idx="246">
                  <c:v>113.38816261291504</c:v>
                </c:pt>
                <c:pt idx="247">
                  <c:v>124.79636510213216</c:v>
                </c:pt>
                <c:pt idx="248">
                  <c:v>135.13822937011719</c:v>
                </c:pt>
                <c:pt idx="249">
                  <c:v>139.27624384562174</c:v>
                </c:pt>
                <c:pt idx="250">
                  <c:v>141.83902295430502</c:v>
                </c:pt>
                <c:pt idx="251">
                  <c:v>154.16459846496582</c:v>
                </c:pt>
                <c:pt idx="252">
                  <c:v>157.97754033406576</c:v>
                </c:pt>
                <c:pt idx="253">
                  <c:v>158.39077123006186</c:v>
                </c:pt>
                <c:pt idx="254">
                  <c:v>155.66737937927246</c:v>
                </c:pt>
                <c:pt idx="255">
                  <c:v>154.46444129943848</c:v>
                </c:pt>
                <c:pt idx="256">
                  <c:v>159.19232559204102</c:v>
                </c:pt>
                <c:pt idx="257">
                  <c:v>161.33881123860678</c:v>
                </c:pt>
                <c:pt idx="258">
                  <c:v>167.70189921061197</c:v>
                </c:pt>
                <c:pt idx="259">
                  <c:v>167.56451924641928</c:v>
                </c:pt>
                <c:pt idx="260">
                  <c:v>161.88749186197916</c:v>
                </c:pt>
                <c:pt idx="261">
                  <c:v>161.5643424987793</c:v>
                </c:pt>
                <c:pt idx="262">
                  <c:v>159.06662686665854</c:v>
                </c:pt>
                <c:pt idx="263">
                  <c:v>150.5367399851481</c:v>
                </c:pt>
                <c:pt idx="264">
                  <c:v>152.48577944437662</c:v>
                </c:pt>
                <c:pt idx="265">
                  <c:v>153.81523005167642</c:v>
                </c:pt>
                <c:pt idx="266">
                  <c:v>156.456298828125</c:v>
                </c:pt>
                <c:pt idx="267">
                  <c:v>157.77436574300131</c:v>
                </c:pt>
                <c:pt idx="268">
                  <c:v>155.19222386678061</c:v>
                </c:pt>
                <c:pt idx="269">
                  <c:v>157.75193023681641</c:v>
                </c:pt>
                <c:pt idx="270">
                  <c:v>152.96334075927734</c:v>
                </c:pt>
                <c:pt idx="271">
                  <c:v>141.65606943766275</c:v>
                </c:pt>
                <c:pt idx="272">
                  <c:v>138.07621828715006</c:v>
                </c:pt>
                <c:pt idx="273">
                  <c:v>133.64923604329428</c:v>
                </c:pt>
                <c:pt idx="274">
                  <c:v>142.06208610534668</c:v>
                </c:pt>
                <c:pt idx="275">
                  <c:v>140.44934018452963</c:v>
                </c:pt>
                <c:pt idx="276">
                  <c:v>140.65256055196127</c:v>
                </c:pt>
                <c:pt idx="277">
                  <c:v>143.69908968607584</c:v>
                </c:pt>
                <c:pt idx="278">
                  <c:v>144.59415944417319</c:v>
                </c:pt>
                <c:pt idx="279">
                  <c:v>143.30815315246582</c:v>
                </c:pt>
                <c:pt idx="280">
                  <c:v>139.22154172261557</c:v>
                </c:pt>
                <c:pt idx="281">
                  <c:v>131.05449994405112</c:v>
                </c:pt>
                <c:pt idx="282">
                  <c:v>125.43982442220052</c:v>
                </c:pt>
                <c:pt idx="283">
                  <c:v>125.34031168619792</c:v>
                </c:pt>
                <c:pt idx="284">
                  <c:v>125.73610432942708</c:v>
                </c:pt>
                <c:pt idx="285">
                  <c:v>127.39613215128581</c:v>
                </c:pt>
                <c:pt idx="286">
                  <c:v>120.60098012288411</c:v>
                </c:pt>
                <c:pt idx="287">
                  <c:v>120.34085591634114</c:v>
                </c:pt>
                <c:pt idx="288">
                  <c:v>115.21611467997234</c:v>
                </c:pt>
                <c:pt idx="289">
                  <c:v>110.11307017008464</c:v>
                </c:pt>
                <c:pt idx="290">
                  <c:v>106.96393775939941</c:v>
                </c:pt>
                <c:pt idx="291">
                  <c:v>104.72982978820801</c:v>
                </c:pt>
                <c:pt idx="292">
                  <c:v>105.77697436014812</c:v>
                </c:pt>
                <c:pt idx="293">
                  <c:v>105.36616071065266</c:v>
                </c:pt>
                <c:pt idx="294">
                  <c:v>105.84810384114583</c:v>
                </c:pt>
                <c:pt idx="295">
                  <c:v>107.94460360209148</c:v>
                </c:pt>
                <c:pt idx="296">
                  <c:v>110.45142300923665</c:v>
                </c:pt>
                <c:pt idx="297">
                  <c:v>109.02626800537109</c:v>
                </c:pt>
                <c:pt idx="298">
                  <c:v>108.47522672017415</c:v>
                </c:pt>
                <c:pt idx="299">
                  <c:v>106.3369566599528</c:v>
                </c:pt>
                <c:pt idx="300">
                  <c:v>110.11643854777019</c:v>
                </c:pt>
                <c:pt idx="301">
                  <c:v>110.60499890645345</c:v>
                </c:pt>
                <c:pt idx="302">
                  <c:v>111.90843709309895</c:v>
                </c:pt>
                <c:pt idx="303">
                  <c:v>116.12849489847819</c:v>
                </c:pt>
                <c:pt idx="304">
                  <c:v>117.72413889567058</c:v>
                </c:pt>
                <c:pt idx="305">
                  <c:v>122.64093526204427</c:v>
                </c:pt>
                <c:pt idx="306">
                  <c:v>122.61384709676106</c:v>
                </c:pt>
                <c:pt idx="307">
                  <c:v>129.32974433898926</c:v>
                </c:pt>
                <c:pt idx="308">
                  <c:v>136.21447372436523</c:v>
                </c:pt>
                <c:pt idx="309">
                  <c:v>144.69869486490884</c:v>
                </c:pt>
                <c:pt idx="310">
                  <c:v>157.92159843444824</c:v>
                </c:pt>
                <c:pt idx="311">
                  <c:v>170.53510475158691</c:v>
                </c:pt>
                <c:pt idx="312">
                  <c:v>176.25293159484863</c:v>
                </c:pt>
                <c:pt idx="313">
                  <c:v>188.51266415913901</c:v>
                </c:pt>
                <c:pt idx="314">
                  <c:v>201.73248100280762</c:v>
                </c:pt>
                <c:pt idx="315">
                  <c:v>216.36253039042154</c:v>
                </c:pt>
                <c:pt idx="316">
                  <c:v>234.67808532714844</c:v>
                </c:pt>
                <c:pt idx="317">
                  <c:v>243.83652750651041</c:v>
                </c:pt>
                <c:pt idx="318">
                  <c:v>254.16253534952799</c:v>
                </c:pt>
                <c:pt idx="319">
                  <c:v>258.18183644612628</c:v>
                </c:pt>
                <c:pt idx="320">
                  <c:v>262.25902684529621</c:v>
                </c:pt>
                <c:pt idx="321">
                  <c:v>270.92427062988281</c:v>
                </c:pt>
                <c:pt idx="322">
                  <c:v>266.28375116984051</c:v>
                </c:pt>
                <c:pt idx="323">
                  <c:v>260.62487411499023</c:v>
                </c:pt>
                <c:pt idx="324">
                  <c:v>260.38700993855792</c:v>
                </c:pt>
                <c:pt idx="325">
                  <c:v>256.22490692138672</c:v>
                </c:pt>
                <c:pt idx="326">
                  <c:v>250.57146962483725</c:v>
                </c:pt>
                <c:pt idx="327">
                  <c:v>245.33252080281576</c:v>
                </c:pt>
                <c:pt idx="328">
                  <c:v>247.52326583862305</c:v>
                </c:pt>
                <c:pt idx="329">
                  <c:v>253.90674209594727</c:v>
                </c:pt>
                <c:pt idx="330">
                  <c:v>259.91235605875653</c:v>
                </c:pt>
                <c:pt idx="331">
                  <c:v>256.95390574137372</c:v>
                </c:pt>
                <c:pt idx="332">
                  <c:v>259.16033172607422</c:v>
                </c:pt>
                <c:pt idx="333">
                  <c:v>270.77356974283856</c:v>
                </c:pt>
                <c:pt idx="334">
                  <c:v>289.94045384724933</c:v>
                </c:pt>
                <c:pt idx="335">
                  <c:v>304.94049199422199</c:v>
                </c:pt>
                <c:pt idx="336">
                  <c:v>310.1926600138346</c:v>
                </c:pt>
                <c:pt idx="337">
                  <c:v>317.75048955281574</c:v>
                </c:pt>
              </c:numCache>
            </c:numRef>
          </c:val>
          <c:smooth val="0"/>
          <c:extLst>
            <c:ext xmlns:c16="http://schemas.microsoft.com/office/drawing/2014/chart" uri="{C3380CC4-5D6E-409C-BE32-E72D297353CC}">
              <c16:uniqueId val="{00000001-168B-4C19-BEAC-ED38334BA866}"/>
            </c:ext>
          </c:extLst>
        </c:ser>
        <c:dLbls>
          <c:showLegendKey val="0"/>
          <c:showVal val="0"/>
          <c:showCatName val="0"/>
          <c:showSerName val="0"/>
          <c:showPercent val="0"/>
          <c:showBubbleSize val="0"/>
        </c:dLbls>
        <c:smooth val="0"/>
        <c:axId val="1677952816"/>
        <c:axId val="151551648"/>
      </c:lineChart>
      <c:dateAx>
        <c:axId val="1677952816"/>
        <c:scaling>
          <c:orientation val="minMax"/>
        </c:scaling>
        <c:delete val="0"/>
        <c:axPos val="b"/>
        <c:numFmt formatCode="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crossAx val="151551648"/>
        <c:crosses val="autoZero"/>
        <c:auto val="1"/>
        <c:lblOffset val="100"/>
        <c:baseTimeUnit val="months"/>
        <c:majorUnit val="12"/>
        <c:majorTimeUnit val="months"/>
      </c:dateAx>
      <c:valAx>
        <c:axId val="15155164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Nova Cond Light" panose="020B0306020202020204" pitchFamily="34" charset="0"/>
                <a:ea typeface="+mn-ea"/>
                <a:cs typeface="+mn-cs"/>
              </a:defRPr>
            </a:pPr>
            <a:endParaRPr lang="es-CL"/>
          </a:p>
        </c:txPr>
        <c:crossAx val="1677952816"/>
        <c:crossesAt val="1"/>
        <c:crossBetween val="between"/>
      </c:valAx>
      <c:spPr>
        <a:noFill/>
        <a:ln>
          <a:noFill/>
        </a:ln>
        <a:effectLst/>
      </c:spPr>
    </c:plotArea>
    <c:legend>
      <c:legendPos val="b"/>
      <c:layout>
        <c:manualLayout>
          <c:xMode val="edge"/>
          <c:yMode val="edge"/>
          <c:x val="0.16551910255415456"/>
          <c:y val="8.2940590477389609E-2"/>
          <c:w val="0.63586839606344203"/>
          <c:h val="0.1374026250818267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ova Cond Light" panose="020B0306020202020204" pitchFamily="34" charset="0"/>
              <a:ea typeface="+mn-ea"/>
              <a:cs typeface="+mn-cs"/>
            </a:defRPr>
          </a:pPr>
          <a:endParaRPr lang="es-C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500">
          <a:solidFill>
            <a:schemeClr val="tx1"/>
          </a:solidFill>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0.02572</cdr:x>
      <cdr:y>0.94438</cdr:y>
    </cdr:from>
    <cdr:to>
      <cdr:x>0.74553</cdr:x>
      <cdr:y>0.98588</cdr:y>
    </cdr:to>
    <cdr:sp macro="" textlink="">
      <cdr:nvSpPr>
        <cdr:cNvPr id="3" name="CuadroTexto 2"/>
        <cdr:cNvSpPr txBox="1"/>
      </cdr:nvSpPr>
      <cdr:spPr>
        <a:xfrm xmlns:a="http://schemas.openxmlformats.org/drawingml/2006/main">
          <a:off x="266700" y="4527048"/>
          <a:ext cx="7463898" cy="1989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100" b="1" dirty="0">
              <a:latin typeface="Arial Nova Cond Light" panose="020B0306020202020204" pitchFamily="34" charset="0"/>
            </a:rPr>
            <a:t>Fuente:</a:t>
          </a:r>
          <a:r>
            <a:rPr lang="es-CL" sz="1100" dirty="0">
              <a:latin typeface="Arial Nova Cond Light" panose="020B0306020202020204" pitchFamily="34" charset="0"/>
            </a:rPr>
            <a:t> CChC</a:t>
          </a:r>
          <a:r>
            <a:rPr lang="es-CL" sz="1100" baseline="0" dirty="0">
              <a:latin typeface="Arial Nova Cond Light" panose="020B0306020202020204" pitchFamily="34" charset="0"/>
            </a:rPr>
            <a:t> en base a estadísticas del INE y del Banco Central de Chile.</a:t>
          </a:r>
          <a:endParaRPr lang="es-CL" sz="1100" dirty="0">
            <a:latin typeface="Arial Nova Cond Light" panose="020B0306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0.18597</cdr:x>
      <cdr:y>0.24886</cdr:y>
    </cdr:from>
    <cdr:to>
      <cdr:x>0.23353</cdr:x>
      <cdr:y>0.28459</cdr:y>
    </cdr:to>
    <cdr:sp macro="" textlink="">
      <cdr:nvSpPr>
        <cdr:cNvPr id="23" name="1 CuadroTexto"/>
        <cdr:cNvSpPr txBox="1"/>
      </cdr:nvSpPr>
      <cdr:spPr>
        <a:xfrm xmlns:a="http://schemas.openxmlformats.org/drawingml/2006/main">
          <a:off x="2067622" y="1661067"/>
          <a:ext cx="528791" cy="2384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ES" dirty="0"/>
        </a:p>
      </cdr:txBody>
    </cdr:sp>
  </cdr:relSizeAnchor>
  <cdr:relSizeAnchor xmlns:cdr="http://schemas.openxmlformats.org/drawingml/2006/chartDrawing">
    <cdr:from>
      <cdr:x>0.18597</cdr:x>
      <cdr:y>0.24886</cdr:y>
    </cdr:from>
    <cdr:to>
      <cdr:x>0.23353</cdr:x>
      <cdr:y>0.28459</cdr:y>
    </cdr:to>
    <cdr:sp macro="" textlink="">
      <cdr:nvSpPr>
        <cdr:cNvPr id="35" name="1 CuadroTexto"/>
        <cdr:cNvSpPr txBox="1"/>
      </cdr:nvSpPr>
      <cdr:spPr>
        <a:xfrm xmlns:a="http://schemas.openxmlformats.org/drawingml/2006/main">
          <a:off x="2067622" y="1661067"/>
          <a:ext cx="528791" cy="2384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ES" dirty="0"/>
        </a:p>
      </cdr:txBody>
    </cdr:sp>
  </cdr:relSizeAnchor>
  <cdr:relSizeAnchor xmlns:cdr="http://schemas.openxmlformats.org/drawingml/2006/chartDrawing">
    <cdr:from>
      <cdr:x>0.18597</cdr:x>
      <cdr:y>0.24886</cdr:y>
    </cdr:from>
    <cdr:to>
      <cdr:x>0.23353</cdr:x>
      <cdr:y>0.28459</cdr:y>
    </cdr:to>
    <cdr:sp macro="" textlink="">
      <cdr:nvSpPr>
        <cdr:cNvPr id="2" name="1 CuadroTexto"/>
        <cdr:cNvSpPr txBox="1"/>
      </cdr:nvSpPr>
      <cdr:spPr>
        <a:xfrm xmlns:a="http://schemas.openxmlformats.org/drawingml/2006/main">
          <a:off x="2067622" y="1661067"/>
          <a:ext cx="528791" cy="2384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ES" dirty="0"/>
        </a:p>
      </cdr:txBody>
    </cdr:sp>
  </cdr:relSizeAnchor>
  <cdr:relSizeAnchor xmlns:cdr="http://schemas.openxmlformats.org/drawingml/2006/chartDrawing">
    <cdr:from>
      <cdr:x>0.18597</cdr:x>
      <cdr:y>0.24886</cdr:y>
    </cdr:from>
    <cdr:to>
      <cdr:x>0.23353</cdr:x>
      <cdr:y>0.28459</cdr:y>
    </cdr:to>
    <cdr:sp macro="" textlink="">
      <cdr:nvSpPr>
        <cdr:cNvPr id="3" name="1 CuadroTexto"/>
        <cdr:cNvSpPr txBox="1"/>
      </cdr:nvSpPr>
      <cdr:spPr>
        <a:xfrm xmlns:a="http://schemas.openxmlformats.org/drawingml/2006/main">
          <a:off x="2067622" y="1661067"/>
          <a:ext cx="528791" cy="2384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ES" dirty="0"/>
        </a:p>
      </cdr:txBody>
    </cdr:sp>
  </cdr:relSizeAnchor>
  <cdr:relSizeAnchor xmlns:cdr="http://schemas.openxmlformats.org/drawingml/2006/chartDrawing">
    <cdr:from>
      <cdr:x>0.18597</cdr:x>
      <cdr:y>0.24886</cdr:y>
    </cdr:from>
    <cdr:to>
      <cdr:x>0.23353</cdr:x>
      <cdr:y>0.28459</cdr:y>
    </cdr:to>
    <cdr:sp macro="" textlink="">
      <cdr:nvSpPr>
        <cdr:cNvPr id="4" name="1 CuadroTexto"/>
        <cdr:cNvSpPr txBox="1"/>
      </cdr:nvSpPr>
      <cdr:spPr>
        <a:xfrm xmlns:a="http://schemas.openxmlformats.org/drawingml/2006/main">
          <a:off x="2067622" y="1661067"/>
          <a:ext cx="528791" cy="2384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ES" dirty="0"/>
        </a:p>
      </cdr:txBody>
    </cdr:sp>
  </cdr:relSizeAnchor>
  <cdr:relSizeAnchor xmlns:cdr="http://schemas.openxmlformats.org/drawingml/2006/chartDrawing">
    <cdr:from>
      <cdr:x>0.18597</cdr:x>
      <cdr:y>0.24886</cdr:y>
    </cdr:from>
    <cdr:to>
      <cdr:x>0.23353</cdr:x>
      <cdr:y>0.28459</cdr:y>
    </cdr:to>
    <cdr:sp macro="" textlink="">
      <cdr:nvSpPr>
        <cdr:cNvPr id="5" name="1 CuadroTexto"/>
        <cdr:cNvSpPr txBox="1"/>
      </cdr:nvSpPr>
      <cdr:spPr>
        <a:xfrm xmlns:a="http://schemas.openxmlformats.org/drawingml/2006/main">
          <a:off x="2067622" y="1661067"/>
          <a:ext cx="528791" cy="23846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s-ES"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0.87863</cdr:y>
    </cdr:from>
    <cdr:to>
      <cdr:x>0.39459</cdr:x>
      <cdr:y>0.93255</cdr:y>
    </cdr:to>
    <cdr:sp macro="" textlink="">
      <cdr:nvSpPr>
        <cdr:cNvPr id="2" name="CuadroTexto 1">
          <a:extLst xmlns:a="http://schemas.openxmlformats.org/drawingml/2006/main">
            <a:ext uri="{FF2B5EF4-FFF2-40B4-BE49-F238E27FC236}">
              <a16:creationId xmlns:a16="http://schemas.microsoft.com/office/drawing/2014/main" id="{59435FAA-68FC-4D2D-877C-85423A4A6C3D}"/>
            </a:ext>
          </a:extLst>
        </cdr:cNvPr>
        <cdr:cNvSpPr txBox="1"/>
      </cdr:nvSpPr>
      <cdr:spPr>
        <a:xfrm xmlns:a="http://schemas.openxmlformats.org/drawingml/2006/main">
          <a:off x="0" y="3846130"/>
          <a:ext cx="3374879" cy="236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200" b="1" dirty="0">
              <a:latin typeface="Arial Nova Cond Light" panose="020B0306020202020204" pitchFamily="34" charset="0"/>
            </a:rPr>
            <a:t>Fuente: </a:t>
          </a:r>
          <a:r>
            <a:rPr lang="es-CL" sz="1200" dirty="0">
              <a:latin typeface="Arial Nova Cond Light" panose="020B0306020202020204" pitchFamily="34" charset="0"/>
            </a:rPr>
            <a:t>CChC en base a estadísticas</a:t>
          </a:r>
          <a:r>
            <a:rPr lang="es-CL" sz="1200" baseline="0" dirty="0">
              <a:latin typeface="Arial Nova Cond Light" panose="020B0306020202020204" pitchFamily="34" charset="0"/>
            </a:rPr>
            <a:t> del INE.</a:t>
          </a:r>
          <a:endParaRPr lang="es-CL" sz="1200" dirty="0">
            <a:latin typeface="Arial Nova Cond Light" panose="020B0306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0.00271</cdr:x>
      <cdr:y>0.96874</cdr:y>
    </cdr:from>
    <cdr:to>
      <cdr:x>0.00271</cdr:x>
      <cdr:y>0.97361</cdr:y>
    </cdr:to>
    <cdr:sp macro="" textlink="">
      <cdr:nvSpPr>
        <cdr:cNvPr id="2" name="1 CuadroTexto"/>
        <cdr:cNvSpPr txBox="1"/>
      </cdr:nvSpPr>
      <cdr:spPr>
        <a:xfrm xmlns:a="http://schemas.openxmlformats.org/drawingml/2006/main">
          <a:off x="0" y="3773805"/>
          <a:ext cx="4352924" cy="2533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200"/>
            <a:t>Fuente: CChC</a:t>
          </a:r>
          <a:r>
            <a:rPr lang="es-CL" sz="1200" baseline="0"/>
            <a:t> en base a informacion de </a:t>
          </a:r>
          <a:r>
            <a:rPr lang="es-CL" sz="1200"/>
            <a:t>Universidad</a:t>
          </a:r>
          <a:r>
            <a:rPr lang="es-CL" sz="1200" baseline="0"/>
            <a:t> del Desarrollo.</a:t>
          </a:r>
          <a:endParaRPr lang="es-CL" sz="1200"/>
        </a:p>
      </cdr:txBody>
    </cdr:sp>
  </cdr:relSizeAnchor>
</c:userShapes>
</file>

<file path=ppt/drawings/drawing5.xml><?xml version="1.0" encoding="utf-8"?>
<c:userShapes xmlns:c="http://schemas.openxmlformats.org/drawingml/2006/chart">
  <cdr:relSizeAnchor xmlns:cdr="http://schemas.openxmlformats.org/drawingml/2006/chartDrawing">
    <cdr:from>
      <cdr:x>0.02057</cdr:x>
      <cdr:y>0.97693</cdr:y>
    </cdr:from>
    <cdr:to>
      <cdr:x>0.03144</cdr:x>
      <cdr:y>0.97963</cdr:y>
    </cdr:to>
    <cdr:sp macro="" textlink="">
      <cdr:nvSpPr>
        <cdr:cNvPr id="3" name="2 CuadroTexto"/>
        <cdr:cNvSpPr txBox="1"/>
      </cdr:nvSpPr>
      <cdr:spPr>
        <a:xfrm xmlns:a="http://schemas.openxmlformats.org/drawingml/2006/main">
          <a:off x="197587" y="4450080"/>
          <a:ext cx="1137818" cy="300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200"/>
            <a:t>Fuente:</a:t>
          </a:r>
          <a:r>
            <a:rPr lang="es-CL" sz="1200" baseline="0"/>
            <a:t> CChC.</a:t>
          </a:r>
          <a:endParaRPr lang="es-CL" sz="1200"/>
        </a:p>
      </cdr:txBody>
    </cdr:sp>
  </cdr:relSizeAnchor>
  <cdr:relSizeAnchor xmlns:cdr="http://schemas.openxmlformats.org/drawingml/2006/chartDrawing">
    <cdr:from>
      <cdr:x>0</cdr:x>
      <cdr:y>0.9515</cdr:y>
    </cdr:from>
    <cdr:to>
      <cdr:x>0</cdr:x>
      <cdr:y>0.9515</cdr:y>
    </cdr:to>
    <cdr:sp macro="" textlink="">
      <cdr:nvSpPr>
        <cdr:cNvPr id="2" name="CuadroTexto 1"/>
        <cdr:cNvSpPr txBox="1"/>
      </cdr:nvSpPr>
      <cdr:spPr>
        <a:xfrm xmlns:a="http://schemas.openxmlformats.org/drawingml/2006/main">
          <a:off x="0" y="4476751"/>
          <a:ext cx="1390650" cy="27431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L" sz="1400"/>
            <a:t>Fuente: CChC.</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s-CL"/>
          </a:p>
        </p:txBody>
      </p:sp>
      <p:sp>
        <p:nvSpPr>
          <p:cNvPr id="3" name="Marcador de fecha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CCC749B-51DD-42A2-9EB4-53777631F14F}" type="datetimeFigureOut">
              <a:rPr lang="es-CL" smtClean="0"/>
              <a:t>29-06-2022</a:t>
            </a:fld>
            <a:endParaRPr lang="es-CL"/>
          </a:p>
        </p:txBody>
      </p:sp>
      <p:sp>
        <p:nvSpPr>
          <p:cNvPr id="4" name="Marcador de imagen de diapositiva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s-CL"/>
          </a:p>
        </p:txBody>
      </p:sp>
      <p:sp>
        <p:nvSpPr>
          <p:cNvPr id="5" name="Marcador de notas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EF6768A-8C45-408A-B875-52906C0BC2A7}" type="slidenum">
              <a:rPr lang="es-CL" smtClean="0"/>
              <a:t>‹Nº›</a:t>
            </a:fld>
            <a:endParaRPr lang="es-CL"/>
          </a:p>
        </p:txBody>
      </p:sp>
    </p:spTree>
    <p:extLst>
      <p:ext uri="{BB962C8B-B14F-4D97-AF65-F5344CB8AC3E}">
        <p14:creationId xmlns:p14="http://schemas.microsoft.com/office/powerpoint/2010/main" val="914957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67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75727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34654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83745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528399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98636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609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754127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72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81546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955735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834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448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88259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6850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9450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127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923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100"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CL"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82849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95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53636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98548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205978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272253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830589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918580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1B3F1-5D60-4C87-98E2-D129E4130167}"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961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ACD59-E6E1-4D37-B146-6F95404AFE0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B48A690-AC49-4923-BFED-2A4983E98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1DC0086-E069-48E3-BE75-933D4CD30AF0}"/>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25C156A1-3DB3-4541-B3BF-7069121D3EF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164F3BA-9C7D-4D89-BD71-90FC4AFA96D4}"/>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619296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E52A2C-EF11-43DB-BC74-B8CF07961CC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430E4343-C36E-47CC-A42E-B2DC2C349138}"/>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F28C234-83B9-486B-B80F-F4377CAD0CF0}"/>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02B75879-B44E-4323-9AAA-7032516D2BBB}"/>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D2542E78-A77A-435F-BDD1-BB309EF40FBB}"/>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79313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56A5CE6-E902-44A0-AF5C-7DB50EFB93A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95AEDE09-20F7-4C35-9D38-8F6B31A51311}"/>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F36DBBE2-E078-465F-9107-D0297ABC3EC5}"/>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21400DE7-71AC-4FBA-AA1A-A32AA5853024}"/>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7DE2A406-4E58-4D75-9316-ACD323067FDF}"/>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673272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rgbClr val="888888"/>
              </a:buClr>
              <a:buSzPts val="2400"/>
              <a:buNone/>
              <a:defRPr sz="2400">
                <a:solidFill>
                  <a:srgbClr val="888888"/>
                </a:solidFill>
              </a:defRPr>
            </a:lvl1pPr>
            <a:lvl2pPr marL="914377" lvl="1" indent="-228594" algn="l">
              <a:lnSpc>
                <a:spcPct val="90000"/>
              </a:lnSpc>
              <a:spcBef>
                <a:spcPts val="500"/>
              </a:spcBef>
              <a:spcAft>
                <a:spcPts val="0"/>
              </a:spcAft>
              <a:buClr>
                <a:srgbClr val="888888"/>
              </a:buClr>
              <a:buSzPts val="2000"/>
              <a:buNone/>
              <a:defRPr sz="2000">
                <a:solidFill>
                  <a:srgbClr val="888888"/>
                </a:solidFill>
              </a:defRPr>
            </a:lvl2pPr>
            <a:lvl3pPr marL="1371566" lvl="2" indent="-228594" algn="l">
              <a:lnSpc>
                <a:spcPct val="90000"/>
              </a:lnSpc>
              <a:spcBef>
                <a:spcPts val="500"/>
              </a:spcBef>
              <a:spcAft>
                <a:spcPts val="0"/>
              </a:spcAft>
              <a:buClr>
                <a:srgbClr val="888888"/>
              </a:buClr>
              <a:buSzPts val="1800"/>
              <a:buNone/>
              <a:defRPr sz="1800">
                <a:solidFill>
                  <a:srgbClr val="888888"/>
                </a:solidFill>
              </a:defRPr>
            </a:lvl3pPr>
            <a:lvl4pPr marL="1828754" lvl="3" indent="-228594" algn="l">
              <a:lnSpc>
                <a:spcPct val="90000"/>
              </a:lnSpc>
              <a:spcBef>
                <a:spcPts val="500"/>
              </a:spcBef>
              <a:spcAft>
                <a:spcPts val="0"/>
              </a:spcAft>
              <a:buClr>
                <a:srgbClr val="888888"/>
              </a:buClr>
              <a:buSzPts val="1600"/>
              <a:buNone/>
              <a:defRPr sz="1600">
                <a:solidFill>
                  <a:srgbClr val="888888"/>
                </a:solidFill>
              </a:defRPr>
            </a:lvl4pPr>
            <a:lvl5pPr marL="2285943" lvl="4" indent="-228594" algn="l">
              <a:lnSpc>
                <a:spcPct val="90000"/>
              </a:lnSpc>
              <a:spcBef>
                <a:spcPts val="500"/>
              </a:spcBef>
              <a:spcAft>
                <a:spcPts val="0"/>
              </a:spcAft>
              <a:buClr>
                <a:srgbClr val="888888"/>
              </a:buClr>
              <a:buSzPts val="1600"/>
              <a:buNone/>
              <a:defRPr sz="1600">
                <a:solidFill>
                  <a:srgbClr val="888888"/>
                </a:solidFill>
              </a:defRPr>
            </a:lvl5pPr>
            <a:lvl6pPr marL="2743131" lvl="5" indent="-228594" algn="l">
              <a:lnSpc>
                <a:spcPct val="90000"/>
              </a:lnSpc>
              <a:spcBef>
                <a:spcPts val="500"/>
              </a:spcBef>
              <a:spcAft>
                <a:spcPts val="0"/>
              </a:spcAft>
              <a:buClr>
                <a:srgbClr val="888888"/>
              </a:buClr>
              <a:buSzPts val="1600"/>
              <a:buNone/>
              <a:defRPr sz="1600">
                <a:solidFill>
                  <a:srgbClr val="888888"/>
                </a:solidFill>
              </a:defRPr>
            </a:lvl6pPr>
            <a:lvl7pPr marL="3200320" lvl="6" indent="-228594" algn="l">
              <a:lnSpc>
                <a:spcPct val="90000"/>
              </a:lnSpc>
              <a:spcBef>
                <a:spcPts val="500"/>
              </a:spcBef>
              <a:spcAft>
                <a:spcPts val="0"/>
              </a:spcAft>
              <a:buClr>
                <a:srgbClr val="888888"/>
              </a:buClr>
              <a:buSzPts val="1600"/>
              <a:buNone/>
              <a:defRPr sz="1600">
                <a:solidFill>
                  <a:srgbClr val="888888"/>
                </a:solidFill>
              </a:defRPr>
            </a:lvl7pPr>
            <a:lvl8pPr marL="3657509" lvl="7" indent="-228594" algn="l">
              <a:lnSpc>
                <a:spcPct val="90000"/>
              </a:lnSpc>
              <a:spcBef>
                <a:spcPts val="500"/>
              </a:spcBef>
              <a:spcAft>
                <a:spcPts val="0"/>
              </a:spcAft>
              <a:buClr>
                <a:srgbClr val="888888"/>
              </a:buClr>
              <a:buSzPts val="1600"/>
              <a:buNone/>
              <a:defRPr sz="1600">
                <a:solidFill>
                  <a:srgbClr val="888888"/>
                </a:solidFill>
              </a:defRPr>
            </a:lvl8pPr>
            <a:lvl9pPr marL="4114697" lvl="8" indent="-228594"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13615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6" name="Google Shape;36;p30"/>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79920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4" name="Google Shape;44;p31"/>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189" lvl="0" indent="-228594" algn="l">
              <a:lnSpc>
                <a:spcPct val="90000"/>
              </a:lnSpc>
              <a:spcBef>
                <a:spcPts val="1000"/>
              </a:spcBef>
              <a:spcAft>
                <a:spcPts val="0"/>
              </a:spcAft>
              <a:buClr>
                <a:schemeClr val="dk1"/>
              </a:buClr>
              <a:buSzPts val="2400"/>
              <a:buNone/>
              <a:defRPr sz="2400" b="1"/>
            </a:lvl1pPr>
            <a:lvl2pPr marL="914377" lvl="1" indent="-228594" algn="l">
              <a:lnSpc>
                <a:spcPct val="90000"/>
              </a:lnSpc>
              <a:spcBef>
                <a:spcPts val="500"/>
              </a:spcBef>
              <a:spcAft>
                <a:spcPts val="0"/>
              </a:spcAft>
              <a:buClr>
                <a:schemeClr val="dk1"/>
              </a:buClr>
              <a:buSzPts val="2000"/>
              <a:buNone/>
              <a:defRPr sz="2000" b="1"/>
            </a:lvl2pPr>
            <a:lvl3pPr marL="1371566" lvl="2" indent="-228594" algn="l">
              <a:lnSpc>
                <a:spcPct val="90000"/>
              </a:lnSpc>
              <a:spcBef>
                <a:spcPts val="500"/>
              </a:spcBef>
              <a:spcAft>
                <a:spcPts val="0"/>
              </a:spcAft>
              <a:buClr>
                <a:schemeClr val="dk1"/>
              </a:buClr>
              <a:buSzPts val="1800"/>
              <a:buNone/>
              <a:defRPr sz="1800" b="1"/>
            </a:lvl3pPr>
            <a:lvl4pPr marL="1828754" lvl="3" indent="-228594" algn="l">
              <a:lnSpc>
                <a:spcPct val="90000"/>
              </a:lnSpc>
              <a:spcBef>
                <a:spcPts val="500"/>
              </a:spcBef>
              <a:spcAft>
                <a:spcPts val="0"/>
              </a:spcAft>
              <a:buClr>
                <a:schemeClr val="dk1"/>
              </a:buClr>
              <a:buSzPts val="1600"/>
              <a:buNone/>
              <a:defRPr sz="1600" b="1"/>
            </a:lvl4pPr>
            <a:lvl5pPr marL="2285943" lvl="4" indent="-228594" algn="l">
              <a:lnSpc>
                <a:spcPct val="90000"/>
              </a:lnSpc>
              <a:spcBef>
                <a:spcPts val="500"/>
              </a:spcBef>
              <a:spcAft>
                <a:spcPts val="0"/>
              </a:spcAft>
              <a:buClr>
                <a:schemeClr val="dk1"/>
              </a:buClr>
              <a:buSzPts val="1600"/>
              <a:buNone/>
              <a:defRPr sz="1600" b="1"/>
            </a:lvl5pPr>
            <a:lvl6pPr marL="2743131" lvl="5" indent="-228594" algn="l">
              <a:lnSpc>
                <a:spcPct val="90000"/>
              </a:lnSpc>
              <a:spcBef>
                <a:spcPts val="500"/>
              </a:spcBef>
              <a:spcAft>
                <a:spcPts val="0"/>
              </a:spcAft>
              <a:buClr>
                <a:schemeClr val="dk1"/>
              </a:buClr>
              <a:buSzPts val="1600"/>
              <a:buNone/>
              <a:defRPr sz="1600" b="1"/>
            </a:lvl6pPr>
            <a:lvl7pPr marL="3200320" lvl="6" indent="-228594" algn="l">
              <a:lnSpc>
                <a:spcPct val="90000"/>
              </a:lnSpc>
              <a:spcBef>
                <a:spcPts val="500"/>
              </a:spcBef>
              <a:spcAft>
                <a:spcPts val="0"/>
              </a:spcAft>
              <a:buClr>
                <a:schemeClr val="dk1"/>
              </a:buClr>
              <a:buSzPts val="1600"/>
              <a:buNone/>
              <a:defRPr sz="1600" b="1"/>
            </a:lvl7pPr>
            <a:lvl8pPr marL="3657509" lvl="7" indent="-228594" algn="l">
              <a:lnSpc>
                <a:spcPct val="90000"/>
              </a:lnSpc>
              <a:spcBef>
                <a:spcPts val="500"/>
              </a:spcBef>
              <a:spcAft>
                <a:spcPts val="0"/>
              </a:spcAft>
              <a:buClr>
                <a:schemeClr val="dk1"/>
              </a:buClr>
              <a:buSzPts val="1600"/>
              <a:buNone/>
              <a:defRPr sz="1600" b="1"/>
            </a:lvl8pPr>
            <a:lvl9pPr marL="4114697" lvl="8" indent="-228594" algn="l">
              <a:lnSpc>
                <a:spcPct val="90000"/>
              </a:lnSpc>
              <a:spcBef>
                <a:spcPts val="50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46" name="Google Shape;46;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71694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6997381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 blanco" type="blank">
  <p:cSld name="En blanco">
    <p:spTree>
      <p:nvGrpSpPr>
        <p:cNvPr id="1" name="Shape 54"/>
        <p:cNvGrpSpPr/>
        <p:nvPr/>
      </p:nvGrpSpPr>
      <p:grpSpPr>
        <a:xfrm>
          <a:off x="0" y="0"/>
          <a:ext cx="0" cy="0"/>
          <a:chOff x="0" y="0"/>
          <a:chExt cx="0" cy="0"/>
        </a:xfrm>
      </p:grpSpPr>
      <p:sp>
        <p:nvSpPr>
          <p:cNvPr id="55" name="Google Shape;55;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806713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58"/>
        <p:cNvGrpSpPr/>
        <p:nvPr/>
      </p:nvGrpSpPr>
      <p:grpSpPr>
        <a:xfrm>
          <a:off x="0" y="0"/>
          <a:ext cx="0" cy="0"/>
          <a:chOff x="0" y="0"/>
          <a:chExt cx="0" cy="0"/>
        </a:xfrm>
      </p:grpSpPr>
      <p:sp>
        <p:nvSpPr>
          <p:cNvPr id="59" name="Google Shape;59;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189" lvl="0" indent="-431789" algn="l">
              <a:lnSpc>
                <a:spcPct val="90000"/>
              </a:lnSpc>
              <a:spcBef>
                <a:spcPts val="1000"/>
              </a:spcBef>
              <a:spcAft>
                <a:spcPts val="0"/>
              </a:spcAft>
              <a:buClr>
                <a:schemeClr val="dk1"/>
              </a:buClr>
              <a:buSzPts val="3200"/>
              <a:buChar char="•"/>
              <a:defRPr sz="3200"/>
            </a:lvl1pPr>
            <a:lvl2pPr marL="914377" lvl="1" indent="-406390" algn="l">
              <a:lnSpc>
                <a:spcPct val="90000"/>
              </a:lnSpc>
              <a:spcBef>
                <a:spcPts val="500"/>
              </a:spcBef>
              <a:spcAft>
                <a:spcPts val="0"/>
              </a:spcAft>
              <a:buClr>
                <a:schemeClr val="dk1"/>
              </a:buClr>
              <a:buSzPts val="2800"/>
              <a:buChar char="•"/>
              <a:defRPr sz="2800"/>
            </a:lvl2pPr>
            <a:lvl3pPr marL="1371566" lvl="2" indent="-380990" algn="l">
              <a:lnSpc>
                <a:spcPct val="90000"/>
              </a:lnSpc>
              <a:spcBef>
                <a:spcPts val="500"/>
              </a:spcBef>
              <a:spcAft>
                <a:spcPts val="0"/>
              </a:spcAft>
              <a:buClr>
                <a:schemeClr val="dk1"/>
              </a:buClr>
              <a:buSzPts val="2400"/>
              <a:buChar char="•"/>
              <a:defRPr sz="2400"/>
            </a:lvl3pPr>
            <a:lvl4pPr marL="1828754" lvl="3" indent="-355591" algn="l">
              <a:lnSpc>
                <a:spcPct val="90000"/>
              </a:lnSpc>
              <a:spcBef>
                <a:spcPts val="500"/>
              </a:spcBef>
              <a:spcAft>
                <a:spcPts val="0"/>
              </a:spcAft>
              <a:buClr>
                <a:schemeClr val="dk1"/>
              </a:buClr>
              <a:buSzPts val="2000"/>
              <a:buChar char="•"/>
              <a:defRPr sz="2000"/>
            </a:lvl4pPr>
            <a:lvl5pPr marL="2285943" lvl="4" indent="-355591" algn="l">
              <a:lnSpc>
                <a:spcPct val="90000"/>
              </a:lnSpc>
              <a:spcBef>
                <a:spcPts val="500"/>
              </a:spcBef>
              <a:spcAft>
                <a:spcPts val="0"/>
              </a:spcAft>
              <a:buClr>
                <a:schemeClr val="dk1"/>
              </a:buClr>
              <a:buSzPts val="2000"/>
              <a:buChar char="•"/>
              <a:defRPr sz="2000"/>
            </a:lvl5pPr>
            <a:lvl6pPr marL="2743131" lvl="5" indent="-355591" algn="l">
              <a:lnSpc>
                <a:spcPct val="90000"/>
              </a:lnSpc>
              <a:spcBef>
                <a:spcPts val="500"/>
              </a:spcBef>
              <a:spcAft>
                <a:spcPts val="0"/>
              </a:spcAft>
              <a:buClr>
                <a:schemeClr val="dk1"/>
              </a:buClr>
              <a:buSzPts val="2000"/>
              <a:buChar char="•"/>
              <a:defRPr sz="2000"/>
            </a:lvl6pPr>
            <a:lvl7pPr marL="3200320" lvl="6" indent="-355591" algn="l">
              <a:lnSpc>
                <a:spcPct val="90000"/>
              </a:lnSpc>
              <a:spcBef>
                <a:spcPts val="500"/>
              </a:spcBef>
              <a:spcAft>
                <a:spcPts val="0"/>
              </a:spcAft>
              <a:buClr>
                <a:schemeClr val="dk1"/>
              </a:buClr>
              <a:buSzPts val="2000"/>
              <a:buChar char="•"/>
              <a:defRPr sz="2000"/>
            </a:lvl7pPr>
            <a:lvl8pPr marL="3657509" lvl="7" indent="-355591" algn="l">
              <a:lnSpc>
                <a:spcPct val="90000"/>
              </a:lnSpc>
              <a:spcBef>
                <a:spcPts val="500"/>
              </a:spcBef>
              <a:spcAft>
                <a:spcPts val="0"/>
              </a:spcAft>
              <a:buClr>
                <a:schemeClr val="dk1"/>
              </a:buClr>
              <a:buSzPts val="2000"/>
              <a:buChar char="•"/>
              <a:defRPr sz="2000"/>
            </a:lvl8pPr>
            <a:lvl9pPr marL="4114697" lvl="8" indent="-355591" algn="l">
              <a:lnSpc>
                <a:spcPct val="90000"/>
              </a:lnSpc>
              <a:spcBef>
                <a:spcPts val="500"/>
              </a:spcBef>
              <a:spcAft>
                <a:spcPts val="0"/>
              </a:spcAft>
              <a:buClr>
                <a:schemeClr val="dk1"/>
              </a:buClr>
              <a:buSzPts val="2000"/>
              <a:buChar char="•"/>
              <a:defRPr sz="2000"/>
            </a:lvl9pPr>
          </a:lstStyle>
          <a:p>
            <a:endParaRPr/>
          </a:p>
        </p:txBody>
      </p:sp>
      <p:sp>
        <p:nvSpPr>
          <p:cNvPr id="61" name="Google Shape;61;p34"/>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2" name="Google Shape;62;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79494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5"/>
          <p:cNvSpPr>
            <a:spLocks noGrp="1"/>
          </p:cNvSpPr>
          <p:nvPr>
            <p:ph type="pic" idx="2"/>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35"/>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189" lvl="0" indent="-228594" algn="l">
              <a:lnSpc>
                <a:spcPct val="90000"/>
              </a:lnSpc>
              <a:spcBef>
                <a:spcPts val="1000"/>
              </a:spcBef>
              <a:spcAft>
                <a:spcPts val="0"/>
              </a:spcAft>
              <a:buClr>
                <a:schemeClr val="dk1"/>
              </a:buClr>
              <a:buSzPts val="1600"/>
              <a:buNone/>
              <a:defRPr sz="1600"/>
            </a:lvl1pPr>
            <a:lvl2pPr marL="914377" lvl="1" indent="-228594" algn="l">
              <a:lnSpc>
                <a:spcPct val="90000"/>
              </a:lnSpc>
              <a:spcBef>
                <a:spcPts val="500"/>
              </a:spcBef>
              <a:spcAft>
                <a:spcPts val="0"/>
              </a:spcAft>
              <a:buClr>
                <a:schemeClr val="dk1"/>
              </a:buClr>
              <a:buSzPts val="1400"/>
              <a:buNone/>
              <a:defRPr sz="1400"/>
            </a:lvl2pPr>
            <a:lvl3pPr marL="1371566" lvl="2" indent="-228594" algn="l">
              <a:lnSpc>
                <a:spcPct val="90000"/>
              </a:lnSpc>
              <a:spcBef>
                <a:spcPts val="500"/>
              </a:spcBef>
              <a:spcAft>
                <a:spcPts val="0"/>
              </a:spcAft>
              <a:buClr>
                <a:schemeClr val="dk1"/>
              </a:buClr>
              <a:buSzPts val="1200"/>
              <a:buNone/>
              <a:defRPr sz="1200"/>
            </a:lvl3pPr>
            <a:lvl4pPr marL="1828754" lvl="3" indent="-228594" algn="l">
              <a:lnSpc>
                <a:spcPct val="90000"/>
              </a:lnSpc>
              <a:spcBef>
                <a:spcPts val="500"/>
              </a:spcBef>
              <a:spcAft>
                <a:spcPts val="0"/>
              </a:spcAft>
              <a:buClr>
                <a:schemeClr val="dk1"/>
              </a:buClr>
              <a:buSzPts val="1000"/>
              <a:buNone/>
              <a:defRPr sz="1000"/>
            </a:lvl4pPr>
            <a:lvl5pPr marL="2285943" lvl="4" indent="-228594" algn="l">
              <a:lnSpc>
                <a:spcPct val="90000"/>
              </a:lnSpc>
              <a:spcBef>
                <a:spcPts val="500"/>
              </a:spcBef>
              <a:spcAft>
                <a:spcPts val="0"/>
              </a:spcAft>
              <a:buClr>
                <a:schemeClr val="dk1"/>
              </a:buClr>
              <a:buSzPts val="1000"/>
              <a:buNone/>
              <a:defRPr sz="1000"/>
            </a:lvl5pPr>
            <a:lvl6pPr marL="2743131" lvl="5" indent="-228594" algn="l">
              <a:lnSpc>
                <a:spcPct val="90000"/>
              </a:lnSpc>
              <a:spcBef>
                <a:spcPts val="500"/>
              </a:spcBef>
              <a:spcAft>
                <a:spcPts val="0"/>
              </a:spcAft>
              <a:buClr>
                <a:schemeClr val="dk1"/>
              </a:buClr>
              <a:buSzPts val="1000"/>
              <a:buNone/>
              <a:defRPr sz="1000"/>
            </a:lvl6pPr>
            <a:lvl7pPr marL="3200320" lvl="6" indent="-228594" algn="l">
              <a:lnSpc>
                <a:spcPct val="90000"/>
              </a:lnSpc>
              <a:spcBef>
                <a:spcPts val="500"/>
              </a:spcBef>
              <a:spcAft>
                <a:spcPts val="0"/>
              </a:spcAft>
              <a:buClr>
                <a:schemeClr val="dk1"/>
              </a:buClr>
              <a:buSzPts val="1000"/>
              <a:buNone/>
              <a:defRPr sz="1000"/>
            </a:lvl7pPr>
            <a:lvl8pPr marL="3657509" lvl="7" indent="-228594" algn="l">
              <a:lnSpc>
                <a:spcPct val="90000"/>
              </a:lnSpc>
              <a:spcBef>
                <a:spcPts val="500"/>
              </a:spcBef>
              <a:spcAft>
                <a:spcPts val="0"/>
              </a:spcAft>
              <a:buClr>
                <a:schemeClr val="dk1"/>
              </a:buClr>
              <a:buSzPts val="1000"/>
              <a:buNone/>
              <a:defRPr sz="1000"/>
            </a:lvl8pPr>
            <a:lvl9pPr marL="4114697" lvl="8" indent="-228594" algn="l">
              <a:lnSpc>
                <a:spcPct val="90000"/>
              </a:lnSpc>
              <a:spcBef>
                <a:spcPts val="500"/>
              </a:spcBef>
              <a:spcAft>
                <a:spcPts val="0"/>
              </a:spcAft>
              <a:buClr>
                <a:schemeClr val="dk1"/>
              </a:buClr>
              <a:buSzPts val="1000"/>
              <a:buNone/>
              <a:defRPr sz="1000"/>
            </a:lvl9pPr>
          </a:lstStyle>
          <a:p>
            <a:endParaRPr/>
          </a:p>
        </p:txBody>
      </p:sp>
      <p:sp>
        <p:nvSpPr>
          <p:cNvPr id="69" name="Google Shape;69;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836037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rot="5400000">
            <a:off x="3920331" y="-1256507"/>
            <a:ext cx="4351339" cy="105156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75" name="Google Shape;75;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1905578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B2CF49-CDC5-41CF-95B7-6B6F5545D7A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8A45B14-76F4-4B9D-838F-6DD94AD4B746}"/>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AD92465-A209-47AD-8EA7-B723E96F7F51}"/>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C05C8FE0-768D-40D8-8097-7918379E85F8}"/>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A2CF949F-B71B-4360-94F3-E2B6F980AE5C}"/>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42897913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78"/>
        <p:cNvGrpSpPr/>
        <p:nvPr/>
      </p:nvGrpSpPr>
      <p:grpSpPr>
        <a:xfrm>
          <a:off x="0" y="0"/>
          <a:ext cx="0" cy="0"/>
          <a:chOff x="0" y="0"/>
          <a:chExt cx="0" cy="0"/>
        </a:xfrm>
      </p:grpSpPr>
      <p:sp>
        <p:nvSpPr>
          <p:cNvPr id="79" name="Google Shape;79;p37"/>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7"/>
          <p:cNvSpPr txBox="1">
            <a:spLocks noGrp="1"/>
          </p:cNvSpPr>
          <p:nvPr>
            <p:ph type="body" idx="1"/>
          </p:nvPr>
        </p:nvSpPr>
        <p:spPr>
          <a:xfrm rot="5400000">
            <a:off x="1799431" y="-596106"/>
            <a:ext cx="5811839" cy="7734300"/>
          </a:xfrm>
          <a:prstGeom prst="rect">
            <a:avLst/>
          </a:prstGeom>
          <a:noFill/>
          <a:ln>
            <a:noFill/>
          </a:ln>
        </p:spPr>
        <p:txBody>
          <a:bodyPr spcFirstLastPara="1" wrap="square" lIns="91425" tIns="45700" rIns="91425" bIns="45700" anchor="t" anchorCtr="0">
            <a:norm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81" name="Google Shape;81;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3875272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BACD59-E6E1-4D37-B146-6F95404AFE0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B48A690-AC49-4923-BFED-2A4983E98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31DC0086-E069-48E3-BE75-933D4CD30AF0}"/>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25C156A1-3DB3-4541-B3BF-7069121D3EF1}"/>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6164F3BA-9C7D-4D89-BD71-90FC4AFA96D4}"/>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886612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982607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28201777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5333" b="1" cap="all"/>
            </a:lvl1pPr>
          </a:lstStyle>
          <a:p>
            <a:r>
              <a:rPr lang="es-ES"/>
              <a:t>Haga clic para modificar el estilo de título del patrón</a:t>
            </a:r>
            <a:endParaRPr lang="es-CL"/>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3962566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contenido"/>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11979960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7"/>
            <a:ext cx="10972800" cy="1143000"/>
          </a:xfrm>
        </p:spPr>
        <p:txBody>
          <a:bodyPr/>
          <a:lstStyle>
            <a:lvl1pPr>
              <a:defRPr/>
            </a:lvl1p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texto"/>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s-ES"/>
              <a:t>Haga clic para modificar el estilo de texto del patrón</a:t>
            </a:r>
          </a:p>
        </p:txBody>
      </p:sp>
      <p:sp>
        <p:nvSpPr>
          <p:cNvPr id="6" name="5 Marcador de contenido"/>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6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8" name="7 Marcador de pie de página"/>
          <p:cNvSpPr>
            <a:spLocks noGrp="1"/>
          </p:cNvSpPr>
          <p:nvPr>
            <p:ph type="ftr" sz="quarter" idx="11"/>
          </p:nvPr>
        </p:nvSpPr>
        <p:spPr/>
        <p:txBody>
          <a:bodyPr/>
          <a:lstStyle/>
          <a:p>
            <a:endParaRPr lang="es-CL" dirty="0"/>
          </a:p>
        </p:txBody>
      </p:sp>
      <p:sp>
        <p:nvSpPr>
          <p:cNvPr id="9" name="8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9819143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4" name="3 Marcador de pie de página"/>
          <p:cNvSpPr>
            <a:spLocks noGrp="1"/>
          </p:cNvSpPr>
          <p:nvPr>
            <p:ph type="ftr" sz="quarter" idx="11"/>
          </p:nvPr>
        </p:nvSpPr>
        <p:spPr/>
        <p:txBody>
          <a:bodyPr/>
          <a:lstStyle/>
          <a:p>
            <a:endParaRPr lang="es-CL" dirty="0"/>
          </a:p>
        </p:txBody>
      </p:sp>
      <p:sp>
        <p:nvSpPr>
          <p:cNvPr id="5" name="4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297431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3" name="2 Marcador de pie de página"/>
          <p:cNvSpPr>
            <a:spLocks noGrp="1"/>
          </p:cNvSpPr>
          <p:nvPr>
            <p:ph type="ftr" sz="quarter" idx="11"/>
          </p:nvPr>
        </p:nvSpPr>
        <p:spPr/>
        <p:txBody>
          <a:bodyPr/>
          <a:lstStyle/>
          <a:p>
            <a:endParaRPr lang="es-CL" dirty="0"/>
          </a:p>
        </p:txBody>
      </p:sp>
      <p:sp>
        <p:nvSpPr>
          <p:cNvPr id="4" name="3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1949739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2" y="273049"/>
            <a:ext cx="4011084" cy="1162051"/>
          </a:xfrm>
        </p:spPr>
        <p:txBody>
          <a:bodyPr anchor="b"/>
          <a:lstStyle>
            <a:lvl1pPr algn="l">
              <a:defRPr sz="2667" b="1"/>
            </a:lvl1pPr>
          </a:lstStyle>
          <a:p>
            <a:r>
              <a:rPr lang="es-ES"/>
              <a:t>Haga clic para modificar el estilo de título del patrón</a:t>
            </a:r>
            <a:endParaRPr lang="es-CL"/>
          </a:p>
        </p:txBody>
      </p:sp>
      <p:sp>
        <p:nvSpPr>
          <p:cNvPr id="3" name="2 Marcador de contenido"/>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texto"/>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264822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1FC52D-7762-4E73-856B-F13B72DF27D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9BA156F-00C6-45C3-9A54-B039D916A7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6F3DF876-6329-4571-BA28-545CAC167401}"/>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520F6D10-9A1F-4CFA-BFA3-64F203016DE7}"/>
              </a:ext>
            </a:extLst>
          </p:cNvPr>
          <p:cNvSpPr>
            <a:spLocks noGrp="1"/>
          </p:cNvSpPr>
          <p:nvPr>
            <p:ph type="ftr" sz="quarter" idx="11"/>
          </p:nvPr>
        </p:nvSpPr>
        <p:spPr/>
        <p:txBody>
          <a:bodyPr/>
          <a:lstStyle/>
          <a:p>
            <a:endParaRPr lang="es-CL" dirty="0"/>
          </a:p>
        </p:txBody>
      </p:sp>
      <p:sp>
        <p:nvSpPr>
          <p:cNvPr id="6" name="Marcador de número de diapositiva 5">
            <a:extLst>
              <a:ext uri="{FF2B5EF4-FFF2-40B4-BE49-F238E27FC236}">
                <a16:creationId xmlns:a16="http://schemas.microsoft.com/office/drawing/2014/main" id="{428891E6-D079-4409-B833-90630E59AAEA}"/>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33405265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9"/>
          </a:xfrm>
        </p:spPr>
        <p:txBody>
          <a:bodyPr anchor="b"/>
          <a:lstStyle>
            <a:lvl1pPr algn="l">
              <a:defRPr sz="2667" b="1"/>
            </a:lvl1pPr>
          </a:lstStyle>
          <a:p>
            <a:r>
              <a:rPr lang="es-ES"/>
              <a:t>Haga clic para modificar el estilo de título del patrón</a:t>
            </a:r>
            <a:endParaRPr lang="es-CL"/>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s-CL" dirty="0"/>
          </a:p>
        </p:txBody>
      </p:sp>
      <p:sp>
        <p:nvSpPr>
          <p:cNvPr id="4" name="3 Marcador de texto"/>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6" name="5 Marcador de pie de página"/>
          <p:cNvSpPr>
            <a:spLocks noGrp="1"/>
          </p:cNvSpPr>
          <p:nvPr>
            <p:ph type="ftr" sz="quarter" idx="11"/>
          </p:nvPr>
        </p:nvSpPr>
        <p:spPr/>
        <p:txBody>
          <a:bodyPr/>
          <a:lstStyle/>
          <a:p>
            <a:endParaRPr lang="es-CL" dirty="0"/>
          </a:p>
        </p:txBody>
      </p:sp>
      <p:sp>
        <p:nvSpPr>
          <p:cNvPr id="7" name="6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20690594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6569658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06375"/>
            <a:ext cx="2743200" cy="4387851"/>
          </a:xfrm>
        </p:spPr>
        <p:txBody>
          <a:bodyPr vert="eaVert"/>
          <a:lstStyle/>
          <a:p>
            <a:r>
              <a:rPr lang="es-ES"/>
              <a:t>Haga clic para modificar el estilo de título del patrón</a:t>
            </a:r>
            <a:endParaRPr lang="es-CL"/>
          </a:p>
        </p:txBody>
      </p:sp>
      <p:sp>
        <p:nvSpPr>
          <p:cNvPr id="3" name="2 Marcador de texto vertical"/>
          <p:cNvSpPr>
            <a:spLocks noGrp="1"/>
          </p:cNvSpPr>
          <p:nvPr>
            <p:ph type="body" orient="vert" idx="1"/>
          </p:nvPr>
        </p:nvSpPr>
        <p:spPr>
          <a:xfrm>
            <a:off x="609600" y="206375"/>
            <a:ext cx="8026400" cy="4387851"/>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10"/>
          </p:nvPr>
        </p:nvSpPr>
        <p:spPr/>
        <p:txBody>
          <a:bodyPr/>
          <a:lstStyle/>
          <a:p>
            <a:fld id="{E631C7A0-BCD1-4C71-B623-1A0ACCF380AC}" type="datetimeFigureOut">
              <a:rPr lang="es-CL" smtClean="0"/>
              <a:t>29-06-2022</a:t>
            </a:fld>
            <a:endParaRPr lang="es-CL" dirty="0"/>
          </a:p>
        </p:txBody>
      </p:sp>
      <p:sp>
        <p:nvSpPr>
          <p:cNvPr id="5" name="4 Marcador de pie de página"/>
          <p:cNvSpPr>
            <a:spLocks noGrp="1"/>
          </p:cNvSpPr>
          <p:nvPr>
            <p:ph type="ftr" sz="quarter" idx="11"/>
          </p:nvPr>
        </p:nvSpPr>
        <p:spPr/>
        <p:txBody>
          <a:bodyPr/>
          <a:lstStyle/>
          <a:p>
            <a:endParaRPr lang="es-CL" dirty="0"/>
          </a:p>
        </p:txBody>
      </p:sp>
      <p:sp>
        <p:nvSpPr>
          <p:cNvPr id="6" name="5 Marcador de número de diapositiva"/>
          <p:cNvSpPr>
            <a:spLocks noGrp="1"/>
          </p:cNvSpPr>
          <p:nvPr>
            <p:ph type="sldNum" sz="quarter" idx="12"/>
          </p:nvPr>
        </p:nvSpPr>
        <p:spPr/>
        <p:txBody>
          <a:bodyPr/>
          <a:lstStyle/>
          <a:p>
            <a:fld id="{9B20EB61-2614-41F0-B6A6-37C6E3C989F9}" type="slidenum">
              <a:rPr lang="es-CL" smtClean="0"/>
              <a:t>‹Nº›</a:t>
            </a:fld>
            <a:endParaRPr lang="es-CL" dirty="0"/>
          </a:p>
        </p:txBody>
      </p:sp>
    </p:spTree>
    <p:extLst>
      <p:ext uri="{BB962C8B-B14F-4D97-AF65-F5344CB8AC3E}">
        <p14:creationId xmlns:p14="http://schemas.microsoft.com/office/powerpoint/2010/main" val="23708314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89557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01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31F153-809F-4C85-8962-3878E18AB990}"/>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2C9613F-468B-4D97-B091-D39DA516D391}"/>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EB98494-2CDD-4DE1-BC30-F3A91A410D1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49852E83-97CD-4A3D-9F9F-B8FAA9F0F4AA}"/>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6" name="Marcador de pie de página 5">
            <a:extLst>
              <a:ext uri="{FF2B5EF4-FFF2-40B4-BE49-F238E27FC236}">
                <a16:creationId xmlns:a16="http://schemas.microsoft.com/office/drawing/2014/main" id="{2AF64363-9376-4F7A-928E-8D57040CDF23}"/>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078C0047-6224-444B-927F-127CC461A83A}"/>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1203744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DCD2B-77CF-4623-97C9-5B3D57B74F26}"/>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494DDD0-E1D4-409B-8D14-EC4F3D49EB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145B3CE-E2E3-43BB-90A3-8ED4487DAE3E}"/>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692D8FEB-79A1-4BB4-A4B8-30D0D5A61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EDC4B952-955D-4BEB-95D4-1EBE231C9309}"/>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4CFA612D-F4E4-43E4-B8B1-8956856FB600}"/>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8" name="Marcador de pie de página 7">
            <a:extLst>
              <a:ext uri="{FF2B5EF4-FFF2-40B4-BE49-F238E27FC236}">
                <a16:creationId xmlns:a16="http://schemas.microsoft.com/office/drawing/2014/main" id="{C82042D1-503A-4518-B99B-5207B8A62F89}"/>
              </a:ext>
            </a:extLst>
          </p:cNvPr>
          <p:cNvSpPr>
            <a:spLocks noGrp="1"/>
          </p:cNvSpPr>
          <p:nvPr>
            <p:ph type="ftr" sz="quarter" idx="11"/>
          </p:nvPr>
        </p:nvSpPr>
        <p:spPr/>
        <p:txBody>
          <a:bodyPr/>
          <a:lstStyle/>
          <a:p>
            <a:endParaRPr lang="es-CL" dirty="0"/>
          </a:p>
        </p:txBody>
      </p:sp>
      <p:sp>
        <p:nvSpPr>
          <p:cNvPr id="9" name="Marcador de número de diapositiva 8">
            <a:extLst>
              <a:ext uri="{FF2B5EF4-FFF2-40B4-BE49-F238E27FC236}">
                <a16:creationId xmlns:a16="http://schemas.microsoft.com/office/drawing/2014/main" id="{956A83C3-7118-42BC-B2DE-BB67B618DB8A}"/>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823590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DA20BE-1BC7-40A9-8088-0823950C89E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14E6817E-F061-40EA-B8F4-CF0513D43986}"/>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4" name="Marcador de pie de página 3">
            <a:extLst>
              <a:ext uri="{FF2B5EF4-FFF2-40B4-BE49-F238E27FC236}">
                <a16:creationId xmlns:a16="http://schemas.microsoft.com/office/drawing/2014/main" id="{48344CC7-589D-439E-A7C5-467F444F83AF}"/>
              </a:ext>
            </a:extLst>
          </p:cNvPr>
          <p:cNvSpPr>
            <a:spLocks noGrp="1"/>
          </p:cNvSpPr>
          <p:nvPr>
            <p:ph type="ftr" sz="quarter" idx="11"/>
          </p:nvPr>
        </p:nvSpPr>
        <p:spPr/>
        <p:txBody>
          <a:bodyPr/>
          <a:lstStyle/>
          <a:p>
            <a:endParaRPr lang="es-CL" dirty="0"/>
          </a:p>
        </p:txBody>
      </p:sp>
      <p:sp>
        <p:nvSpPr>
          <p:cNvPr id="5" name="Marcador de número de diapositiva 4">
            <a:extLst>
              <a:ext uri="{FF2B5EF4-FFF2-40B4-BE49-F238E27FC236}">
                <a16:creationId xmlns:a16="http://schemas.microsoft.com/office/drawing/2014/main" id="{28A8064C-8DB3-4BAF-991B-487FA835639F}"/>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21117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45829C3-EA6F-40C9-B311-BD191DFD2AD5}"/>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3" name="Marcador de pie de página 2">
            <a:extLst>
              <a:ext uri="{FF2B5EF4-FFF2-40B4-BE49-F238E27FC236}">
                <a16:creationId xmlns:a16="http://schemas.microsoft.com/office/drawing/2014/main" id="{8E420557-43CE-4D37-BD8A-5E328BE16A30}"/>
              </a:ext>
            </a:extLst>
          </p:cNvPr>
          <p:cNvSpPr>
            <a:spLocks noGrp="1"/>
          </p:cNvSpPr>
          <p:nvPr>
            <p:ph type="ftr" sz="quarter" idx="11"/>
          </p:nvPr>
        </p:nvSpPr>
        <p:spPr/>
        <p:txBody>
          <a:bodyPr/>
          <a:lstStyle/>
          <a:p>
            <a:endParaRPr lang="es-CL" dirty="0"/>
          </a:p>
        </p:txBody>
      </p:sp>
      <p:sp>
        <p:nvSpPr>
          <p:cNvPr id="4" name="Marcador de número de diapositiva 3">
            <a:extLst>
              <a:ext uri="{FF2B5EF4-FFF2-40B4-BE49-F238E27FC236}">
                <a16:creationId xmlns:a16="http://schemas.microsoft.com/office/drawing/2014/main" id="{EBBE36E2-3F67-4FDA-BC6B-42D8D082A268}"/>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100711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63C8DA-F61C-419A-A5BE-52835B44D6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3D54563-C571-4C9C-B86B-2376C4DFE5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C808F215-6215-492D-B5D2-F4BF075C85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476A97B2-3358-45E9-815A-260E0844805D}"/>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6" name="Marcador de pie de página 5">
            <a:extLst>
              <a:ext uri="{FF2B5EF4-FFF2-40B4-BE49-F238E27FC236}">
                <a16:creationId xmlns:a16="http://schemas.microsoft.com/office/drawing/2014/main" id="{C284DF17-3315-4D08-A49B-EA4015F53BA2}"/>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36C9AE57-3BEE-4EAD-BC87-6B5838040FDF}"/>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84445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97BCEC-CF31-4FA5-AB16-0B5C3868E06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D205711D-955E-4F2B-A6F1-0E6B7A31DA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dirty="0"/>
          </a:p>
        </p:txBody>
      </p:sp>
      <p:sp>
        <p:nvSpPr>
          <p:cNvPr id="4" name="Marcador de texto 3">
            <a:extLst>
              <a:ext uri="{FF2B5EF4-FFF2-40B4-BE49-F238E27FC236}">
                <a16:creationId xmlns:a16="http://schemas.microsoft.com/office/drawing/2014/main" id="{DE07A8BB-0E44-429C-9503-266D807AB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2E02C72-0704-418F-AEB2-4DB226438CFB}"/>
              </a:ext>
            </a:extLst>
          </p:cNvPr>
          <p:cNvSpPr>
            <a:spLocks noGrp="1"/>
          </p:cNvSpPr>
          <p:nvPr>
            <p:ph type="dt" sz="half" idx="10"/>
          </p:nvPr>
        </p:nvSpPr>
        <p:spPr/>
        <p:txBody>
          <a:bodyPr/>
          <a:lstStyle/>
          <a:p>
            <a:fld id="{4D735407-C395-44F5-8722-83AB78D554C3}" type="datetimeFigureOut">
              <a:rPr lang="es-CL" smtClean="0"/>
              <a:t>29-06-2022</a:t>
            </a:fld>
            <a:endParaRPr lang="es-CL" dirty="0"/>
          </a:p>
        </p:txBody>
      </p:sp>
      <p:sp>
        <p:nvSpPr>
          <p:cNvPr id="6" name="Marcador de pie de página 5">
            <a:extLst>
              <a:ext uri="{FF2B5EF4-FFF2-40B4-BE49-F238E27FC236}">
                <a16:creationId xmlns:a16="http://schemas.microsoft.com/office/drawing/2014/main" id="{22F48106-60A7-483F-B2F8-D99B82FB72D6}"/>
              </a:ext>
            </a:extLst>
          </p:cNvPr>
          <p:cNvSpPr>
            <a:spLocks noGrp="1"/>
          </p:cNvSpPr>
          <p:nvPr>
            <p:ph type="ftr" sz="quarter" idx="11"/>
          </p:nvPr>
        </p:nvSpPr>
        <p:spPr/>
        <p:txBody>
          <a:bodyPr/>
          <a:lstStyle/>
          <a:p>
            <a:endParaRPr lang="es-CL" dirty="0"/>
          </a:p>
        </p:txBody>
      </p:sp>
      <p:sp>
        <p:nvSpPr>
          <p:cNvPr id="7" name="Marcador de número de diapositiva 6">
            <a:extLst>
              <a:ext uri="{FF2B5EF4-FFF2-40B4-BE49-F238E27FC236}">
                <a16:creationId xmlns:a16="http://schemas.microsoft.com/office/drawing/2014/main" id="{86133D83-4C4C-443D-A4D8-758960D961EF}"/>
              </a:ext>
            </a:extLst>
          </p:cNvPr>
          <p:cNvSpPr>
            <a:spLocks noGrp="1"/>
          </p:cNvSpPr>
          <p:nvPr>
            <p:ph type="sldNum" sz="quarter" idx="12"/>
          </p:nvPr>
        </p:nvSpPr>
        <p:spPr/>
        <p:txBody>
          <a:body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64477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E71EF5-1218-4436-8137-904268BB16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5134F856-5BE8-4F4A-8FED-D57965C154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D852FD8-7B17-4794-80D6-BFE8628693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35407-C395-44F5-8722-83AB78D554C3}" type="datetimeFigureOut">
              <a:rPr lang="es-CL" smtClean="0"/>
              <a:t>29-06-2022</a:t>
            </a:fld>
            <a:endParaRPr lang="es-CL" dirty="0"/>
          </a:p>
        </p:txBody>
      </p:sp>
      <p:sp>
        <p:nvSpPr>
          <p:cNvPr id="5" name="Marcador de pie de página 4">
            <a:extLst>
              <a:ext uri="{FF2B5EF4-FFF2-40B4-BE49-F238E27FC236}">
                <a16:creationId xmlns:a16="http://schemas.microsoft.com/office/drawing/2014/main" id="{4047DD09-0AAD-4683-B011-3F73DFB55A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dirty="0"/>
          </a:p>
        </p:txBody>
      </p:sp>
      <p:sp>
        <p:nvSpPr>
          <p:cNvPr id="6" name="Marcador de número de diapositiva 5">
            <a:extLst>
              <a:ext uri="{FF2B5EF4-FFF2-40B4-BE49-F238E27FC236}">
                <a16:creationId xmlns:a16="http://schemas.microsoft.com/office/drawing/2014/main" id="{42F3024E-69CB-495C-87B7-868708F570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251A19-F6B5-45F2-BAE1-4475104852CF}" type="slidenum">
              <a:rPr lang="es-CL" smtClean="0"/>
              <a:t>‹Nº›</a:t>
            </a:fld>
            <a:endParaRPr lang="es-CL" dirty="0"/>
          </a:p>
        </p:txBody>
      </p:sp>
    </p:spTree>
    <p:extLst>
      <p:ext uri="{BB962C8B-B14F-4D97-AF65-F5344CB8AC3E}">
        <p14:creationId xmlns:p14="http://schemas.microsoft.com/office/powerpoint/2010/main" val="220091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fld id="{00000000-1234-1234-1234-123412341234}" type="slidenum">
              <a:rPr lang="es-ES" smtClean="0"/>
              <a:pPr/>
              <a:t>‹Nº›</a:t>
            </a:fld>
            <a:endParaRPr lang="es-ES"/>
          </a:p>
        </p:txBody>
      </p:sp>
    </p:spTree>
    <p:extLst>
      <p:ext uri="{BB962C8B-B14F-4D97-AF65-F5344CB8AC3E}">
        <p14:creationId xmlns:p14="http://schemas.microsoft.com/office/powerpoint/2010/main" val="281002673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E631C7A0-BCD1-4C71-B623-1A0ACCF380AC}" type="datetimeFigureOut">
              <a:rPr lang="es-CL" smtClean="0"/>
              <a:t>29-06-2022</a:t>
            </a:fld>
            <a:endParaRPr lang="es-CL"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s-CL"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9B20EB61-2614-41F0-B6A6-37C6E3C989F9}" type="slidenum">
              <a:rPr lang="es-CL" smtClean="0"/>
              <a:t>‹Nº›</a:t>
            </a:fld>
            <a:endParaRPr lang="es-CL" dirty="0"/>
          </a:p>
        </p:txBody>
      </p:sp>
    </p:spTree>
    <p:extLst>
      <p:ext uri="{BB962C8B-B14F-4D97-AF65-F5344CB8AC3E}">
        <p14:creationId xmlns:p14="http://schemas.microsoft.com/office/powerpoint/2010/main" val="7280556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s-C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49417" y="155576"/>
            <a:ext cx="124248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ángulo 7"/>
          <p:cNvSpPr/>
          <p:nvPr/>
        </p:nvSpPr>
        <p:spPr>
          <a:xfrm>
            <a:off x="11660717" y="219076"/>
            <a:ext cx="531283" cy="149225"/>
          </a:xfrm>
          <a:prstGeom prst="rect">
            <a:avLst/>
          </a:prstGeom>
          <a:gradFill flip="none" rotWithShape="1">
            <a:gsLst>
              <a:gs pos="0">
                <a:srgbClr val="1F4E79"/>
              </a:gs>
              <a:gs pos="91000">
                <a:srgbClr val="173A59"/>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CL" dirty="0"/>
          </a:p>
        </p:txBody>
      </p:sp>
      <p:sp>
        <p:nvSpPr>
          <p:cNvPr id="9" name="CuadroTexto 8"/>
          <p:cNvSpPr txBox="1"/>
          <p:nvPr/>
        </p:nvSpPr>
        <p:spPr>
          <a:xfrm>
            <a:off x="11620500" y="171450"/>
            <a:ext cx="611717" cy="230188"/>
          </a:xfrm>
          <a:prstGeom prst="rect">
            <a:avLst/>
          </a:prstGeom>
          <a:noFill/>
        </p:spPr>
        <p:txBody>
          <a:bodyPr>
            <a:spAutoFit/>
          </a:bodyPr>
          <a:lstStyle>
            <a:defPPr>
              <a:defRPr lang="es-CL"/>
            </a:defPPr>
            <a:lvl1pPr algn="ctr">
              <a:defRPr sz="2000">
                <a:solidFill>
                  <a:srgbClr val="F47721"/>
                </a:solidFill>
                <a:latin typeface="Gill Sans MT Condensed" panose="020B0506020104020203" pitchFamily="34" charset="0"/>
              </a:defRPr>
            </a:lvl1pPr>
          </a:lstStyle>
          <a:p>
            <a:pPr algn="l" eaLnBrk="1" fontAlgn="auto" hangingPunct="1">
              <a:spcBef>
                <a:spcPts val="0"/>
              </a:spcBef>
              <a:spcAft>
                <a:spcPts val="0"/>
              </a:spcAft>
              <a:defRPr/>
            </a:pPr>
            <a:fld id="{BB9B1B0F-C359-4D83-9331-A24BCA751390}" type="slidenum">
              <a:rPr lang="en-US" sz="900" smtClean="0">
                <a:solidFill>
                  <a:schemeClr val="bg1"/>
                </a:solidFill>
                <a:latin typeface="Franklin Gothic Medium Cond" panose="020B0606030402020204" pitchFamily="34" charset="0"/>
                <a:ea typeface="Segoe UI" panose="020B0502040204020203" pitchFamily="34" charset="0"/>
                <a:cs typeface="Segoe UI" panose="020B0502040204020203" pitchFamily="34" charset="0"/>
              </a:rPr>
              <a:pPr algn="l" eaLnBrk="1" fontAlgn="auto" hangingPunct="1">
                <a:spcBef>
                  <a:spcPts val="0"/>
                </a:spcBef>
                <a:spcAft>
                  <a:spcPts val="0"/>
                </a:spcAft>
                <a:defRPr/>
              </a:pPr>
              <a:t>‹Nº›</a:t>
            </a:fld>
            <a:endParaRPr lang="en-US" sz="900" dirty="0">
              <a:solidFill>
                <a:schemeClr val="bg1"/>
              </a:solidFill>
              <a:latin typeface="Franklin Gothic Medium Cond" panose="020B0606030402020204"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58964716"/>
      </p:ext>
    </p:extLst>
  </p:cSld>
  <p:clrMap bg1="lt1" tx1="dk1" bg2="lt2" tx2="dk2" accent1="accent1" accent2="accent2" accent3="accent3" accent4="accent4" accent5="accent5" accent6="accent6" hlink="hlink" folHlink="folHlink"/>
  <p:sldLayoutIdLst>
    <p:sldLayoutId id="2147483708" r:id="rId1"/>
    <p:sldLayoutId id="2147483709" r:id="rId2"/>
  </p:sldLayoutIdLst>
  <p:hf hdr="0" ft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chart" Target="../charts/chart8.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6.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chart" Target="../charts/chart12.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75418"/>
          </a:xfrm>
          <a:prstGeom prst="rect">
            <a:avLst/>
          </a:prstGeom>
          <a:solidFill>
            <a:srgbClr val="4170A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5" rIns="121911" bIns="609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24 CuadroTexto"/>
          <p:cNvSpPr txBox="1"/>
          <p:nvPr/>
        </p:nvSpPr>
        <p:spPr>
          <a:xfrm>
            <a:off x="9478930" y="3635288"/>
            <a:ext cx="2407684" cy="553988"/>
          </a:xfrm>
          <a:prstGeom prst="rect">
            <a:avLst/>
          </a:prstGeom>
          <a:noFill/>
        </p:spPr>
        <p:txBody>
          <a:bodyPr wrap="square" lIns="121911" tIns="60955" rIns="121911" bIns="60955"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28 junio 2022</a:t>
            </a:r>
          </a:p>
        </p:txBody>
      </p:sp>
      <p:pic>
        <p:nvPicPr>
          <p:cNvPr id="8" name="Imagen 33" descr="logo cchs fondo azul.psd">
            <a:extLst>
              <a:ext uri="{FF2B5EF4-FFF2-40B4-BE49-F238E27FC236}">
                <a16:creationId xmlns:a16="http://schemas.microsoft.com/office/drawing/2014/main" id="{FF057744-16D8-466D-92EB-86EDC11DAE1A}"/>
              </a:ext>
            </a:extLst>
          </p:cNvPr>
          <p:cNvPicPr>
            <a:picLocks noChangeAspect="1"/>
          </p:cNvPicPr>
          <p:nvPr/>
        </p:nvPicPr>
        <p:blipFill>
          <a:blip r:embed="rId3"/>
          <a:stretch>
            <a:fillRect/>
          </a:stretch>
        </p:blipFill>
        <p:spPr>
          <a:xfrm>
            <a:off x="10480848" y="6280727"/>
            <a:ext cx="1286875" cy="348013"/>
          </a:xfrm>
          <a:prstGeom prst="rect">
            <a:avLst/>
          </a:prstGeom>
          <a:noFill/>
        </p:spPr>
      </p:pic>
      <p:sp>
        <p:nvSpPr>
          <p:cNvPr id="2" name="CuadroTexto 1">
            <a:extLst>
              <a:ext uri="{FF2B5EF4-FFF2-40B4-BE49-F238E27FC236}">
                <a16:creationId xmlns:a16="http://schemas.microsoft.com/office/drawing/2014/main" id="{9CFB8EE5-0886-41A9-9794-1C4A1E5B6EF4}"/>
              </a:ext>
            </a:extLst>
          </p:cNvPr>
          <p:cNvSpPr txBox="1"/>
          <p:nvPr/>
        </p:nvSpPr>
        <p:spPr>
          <a:xfrm>
            <a:off x="6517761" y="2296633"/>
            <a:ext cx="5422605"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ANÁLISIS SECTOR </a:t>
            </a:r>
            <a:r>
              <a:rPr kumimoji="0" lang="es-CL" sz="4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CONSTRUCCIÓN</a:t>
            </a:r>
          </a:p>
        </p:txBody>
      </p:sp>
      <p:sp>
        <p:nvSpPr>
          <p:cNvPr id="6" name="24 CuadroTexto">
            <a:extLst>
              <a:ext uri="{FF2B5EF4-FFF2-40B4-BE49-F238E27FC236}">
                <a16:creationId xmlns:a16="http://schemas.microsoft.com/office/drawing/2014/main" id="{C320E6A8-3036-4DC2-AE29-415515DADEFC}"/>
              </a:ext>
            </a:extLst>
          </p:cNvPr>
          <p:cNvSpPr txBox="1"/>
          <p:nvPr/>
        </p:nvSpPr>
        <p:spPr>
          <a:xfrm>
            <a:off x="336582" y="5360726"/>
            <a:ext cx="4735143" cy="707876"/>
          </a:xfrm>
          <a:prstGeom prst="rect">
            <a:avLst/>
          </a:prstGeom>
          <a:noFill/>
        </p:spPr>
        <p:txBody>
          <a:bodyPr wrap="square" lIns="121911" tIns="60955" rIns="121911" bIns="609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Antonio Errázuriz 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Presidente CC</a:t>
            </a:r>
            <a:r>
              <a:rPr kumimoji="0" lang="es-CL" sz="18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hC</a:t>
            </a:r>
            <a:endPar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p:txBody>
      </p:sp>
      <p:sp>
        <p:nvSpPr>
          <p:cNvPr id="9" name="24 CuadroTexto">
            <a:extLst>
              <a:ext uri="{FF2B5EF4-FFF2-40B4-BE49-F238E27FC236}">
                <a16:creationId xmlns:a16="http://schemas.microsoft.com/office/drawing/2014/main" id="{C06755F4-0550-4790-8F3F-C4C3B6BACEE9}"/>
              </a:ext>
            </a:extLst>
          </p:cNvPr>
          <p:cNvSpPr txBox="1"/>
          <p:nvPr/>
        </p:nvSpPr>
        <p:spPr>
          <a:xfrm>
            <a:off x="340123" y="6034110"/>
            <a:ext cx="4735143" cy="707876"/>
          </a:xfrm>
          <a:prstGeom prst="rect">
            <a:avLst/>
          </a:prstGeom>
          <a:noFill/>
        </p:spPr>
        <p:txBody>
          <a:bodyPr wrap="square" lIns="121911" tIns="60955" rIns="121911" bIns="609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Nicol</a:t>
            </a:r>
            <a:r>
              <a:rPr lang="es-CL" sz="2000" b="1" dirty="0" err="1">
                <a:solidFill>
                  <a:prstClr val="white"/>
                </a:solidFill>
                <a:latin typeface="Arial Nova Cond Light" panose="020B0306020202020204" pitchFamily="34" charset="0"/>
              </a:rPr>
              <a:t>ás</a:t>
            </a:r>
            <a:r>
              <a:rPr lang="es-CL" sz="2000" b="1" dirty="0">
                <a:solidFill>
                  <a:prstClr val="white"/>
                </a:solidFill>
                <a:latin typeface="Arial Nova Cond Light" panose="020B0306020202020204" pitchFamily="34" charset="0"/>
              </a:rPr>
              <a:t> León R.</a:t>
            </a:r>
            <a:endParaRPr kumimoji="0" lang="es-CL" sz="2000" b="1"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Gerente de Asuntos </a:t>
            </a:r>
            <a:r>
              <a:rPr kumimoji="0" lang="es-CL" sz="18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Püblicos</a:t>
            </a:r>
            <a:r>
              <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CChC</a:t>
            </a:r>
          </a:p>
        </p:txBody>
      </p:sp>
    </p:spTree>
    <p:extLst>
      <p:ext uri="{BB962C8B-B14F-4D97-AF65-F5344CB8AC3E}">
        <p14:creationId xmlns:p14="http://schemas.microsoft.com/office/powerpoint/2010/main" val="3195378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72509CD2-D9B1-4A79-B2D6-5B0622BEF974}"/>
              </a:ext>
            </a:extLst>
          </p:cNvPr>
          <p:cNvGraphicFramePr>
            <a:graphicFrameLocks noGrp="1"/>
          </p:cNvGraphicFramePr>
          <p:nvPr>
            <p:extLst>
              <p:ext uri="{D42A27DB-BD31-4B8C-83A1-F6EECF244321}">
                <p14:modId xmlns:p14="http://schemas.microsoft.com/office/powerpoint/2010/main" val="3149256935"/>
              </p:ext>
            </p:extLst>
          </p:nvPr>
        </p:nvGraphicFramePr>
        <p:xfrm>
          <a:off x="839788" y="2033274"/>
          <a:ext cx="10512425" cy="2971800"/>
        </p:xfrm>
        <a:graphic>
          <a:graphicData uri="http://schemas.openxmlformats.org/drawingml/2006/table">
            <a:tbl>
              <a:tblPr firstRow="1" bandRow="1">
                <a:tableStyleId>{2D5ABB26-0587-4C30-8999-92F81FD0307C}</a:tableStyleId>
              </a:tblPr>
              <a:tblGrid>
                <a:gridCol w="4371346">
                  <a:extLst>
                    <a:ext uri="{9D8B030D-6E8A-4147-A177-3AD203B41FA5}">
                      <a16:colId xmlns:a16="http://schemas.microsoft.com/office/drawing/2014/main" val="3124804543"/>
                    </a:ext>
                  </a:extLst>
                </a:gridCol>
                <a:gridCol w="2220014">
                  <a:extLst>
                    <a:ext uri="{9D8B030D-6E8A-4147-A177-3AD203B41FA5}">
                      <a16:colId xmlns:a16="http://schemas.microsoft.com/office/drawing/2014/main" val="2519017423"/>
                    </a:ext>
                  </a:extLst>
                </a:gridCol>
                <a:gridCol w="1624167">
                  <a:extLst>
                    <a:ext uri="{9D8B030D-6E8A-4147-A177-3AD203B41FA5}">
                      <a16:colId xmlns:a16="http://schemas.microsoft.com/office/drawing/2014/main" val="1003424155"/>
                    </a:ext>
                  </a:extLst>
                </a:gridCol>
                <a:gridCol w="2296898">
                  <a:extLst>
                    <a:ext uri="{9D8B030D-6E8A-4147-A177-3AD203B41FA5}">
                      <a16:colId xmlns:a16="http://schemas.microsoft.com/office/drawing/2014/main" val="439045375"/>
                    </a:ext>
                  </a:extLst>
                </a:gridCol>
              </a:tblGrid>
              <a:tr h="729231">
                <a:tc>
                  <a:txBody>
                    <a:bodyPr/>
                    <a:lstStyle/>
                    <a:p>
                      <a:endParaRPr lang="es-CL" sz="2100" dirty="0">
                        <a:latin typeface="Arial Nova Cond Light" panose="020B0306020202020204" pitchFamily="34" charset="0"/>
                      </a:endParaRPr>
                    </a:p>
                  </a:txBody>
                  <a:tcPr marL="121920" marR="121920" marT="60960" marB="6096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2100" b="1" dirty="0">
                          <a:latin typeface="Arial Nova Cond Light" panose="020B0306020202020204" pitchFamily="34" charset="0"/>
                        </a:rPr>
                        <a:t>2018-2020 </a:t>
                      </a:r>
                    </a:p>
                    <a:p>
                      <a:pPr algn="ctr"/>
                      <a:r>
                        <a:rPr lang="es-CL" sz="2100" b="0" dirty="0">
                          <a:latin typeface="Arial Nova Cond Light" panose="020B0306020202020204" pitchFamily="34" charset="0"/>
                        </a:rPr>
                        <a:t>media</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2100" b="1" dirty="0">
                          <a:latin typeface="Arial Nova Cond Light" panose="020B0306020202020204" pitchFamily="34" charset="0"/>
                        </a:rPr>
                        <a:t>2021</a:t>
                      </a:r>
                    </a:p>
                    <a:p>
                      <a:pPr algn="ctr"/>
                      <a:r>
                        <a:rPr lang="es-CL" sz="2100" b="0" dirty="0">
                          <a:latin typeface="Arial Nova Cond Light" panose="020B0306020202020204" pitchFamily="34" charset="0"/>
                        </a:rPr>
                        <a:t>Promedio</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2100" b="1" dirty="0">
                          <a:latin typeface="Arial Black" panose="020B0A04020102020204" pitchFamily="34" charset="0"/>
                        </a:rPr>
                        <a:t>Abril 2022</a:t>
                      </a:r>
                    </a:p>
                    <a:p>
                      <a:pPr algn="ctr"/>
                      <a:r>
                        <a:rPr lang="es-CL" sz="2100" b="0" dirty="0">
                          <a:latin typeface="Arial Nova Cond Light" panose="020B0306020202020204" pitchFamily="34" charset="0"/>
                        </a:rPr>
                        <a:t>variación anual</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851971"/>
                  </a:ext>
                </a:extLst>
              </a:tr>
              <a:tr h="422954">
                <a:tc>
                  <a:txBody>
                    <a:bodyPr/>
                    <a:lstStyle/>
                    <a:p>
                      <a:r>
                        <a:rPr lang="es-CL" sz="2100" b="1" dirty="0">
                          <a:latin typeface="Arial Nova Cond Light" panose="020B0306020202020204" pitchFamily="34" charset="0"/>
                        </a:rPr>
                        <a:t>Hormigón</a:t>
                      </a:r>
                      <a:r>
                        <a:rPr lang="es-CL" sz="2100" dirty="0">
                          <a:latin typeface="Arial Nova Cond Light" panose="020B0306020202020204" pitchFamily="34" charset="0"/>
                        </a:rPr>
                        <a:t> premezclado</a:t>
                      </a:r>
                    </a:p>
                  </a:txBody>
                  <a:tcPr marL="121920" marR="121920" marT="60960" marB="6096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4%</a:t>
                      </a:r>
                    </a:p>
                  </a:txBody>
                  <a:tcPr marL="121920" marR="121920" marT="60960" marB="60960" anchor="ctr">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27%</a:t>
                      </a:r>
                    </a:p>
                  </a:txBody>
                  <a:tcPr marL="121920" marR="121920" marT="60960" marB="60960" anchor="ctr">
                    <a:lnL w="31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100" dirty="0">
                          <a:solidFill>
                            <a:schemeClr val="tx1"/>
                          </a:solidFill>
                          <a:latin typeface="Arial Black" panose="020B0A04020102020204" pitchFamily="34" charset="0"/>
                        </a:rPr>
                        <a:t>40%</a:t>
                      </a:r>
                    </a:p>
                  </a:txBody>
                  <a:tcPr marL="121920" marR="121920" marT="60960" marB="60960" anchor="ctr">
                    <a:lnR w="285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336490"/>
                  </a:ext>
                </a:extLst>
              </a:tr>
              <a:tr h="422954">
                <a:tc>
                  <a:txBody>
                    <a:bodyPr/>
                    <a:lstStyle/>
                    <a:p>
                      <a:r>
                        <a:rPr lang="es-CL" sz="2100" dirty="0">
                          <a:latin typeface="Arial Nova Cond Light" panose="020B0306020202020204" pitchFamily="34" charset="0"/>
                        </a:rPr>
                        <a:t>Productos de </a:t>
                      </a:r>
                      <a:r>
                        <a:rPr lang="es-CL" sz="2100" b="1" dirty="0">
                          <a:latin typeface="Arial Nova Cond Light" panose="020B0306020202020204" pitchFamily="34" charset="0"/>
                        </a:rPr>
                        <a:t>hierro</a:t>
                      </a:r>
                      <a:r>
                        <a:rPr lang="es-CL" sz="2100" dirty="0">
                          <a:latin typeface="Arial Nova Cond Light" panose="020B0306020202020204" pitchFamily="34" charset="0"/>
                        </a:rPr>
                        <a:t> y </a:t>
                      </a:r>
                      <a:r>
                        <a:rPr lang="es-CL" sz="2100" b="1" dirty="0">
                          <a:latin typeface="Arial Nova Cond Light" panose="020B0306020202020204" pitchFamily="34" charset="0"/>
                        </a:rPr>
                        <a:t>acero</a:t>
                      </a:r>
                    </a:p>
                  </a:txBody>
                  <a:tcPr marL="121920" marR="121920" marT="60960" marB="6096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6%</a:t>
                      </a:r>
                    </a:p>
                  </a:txBody>
                  <a:tcPr marL="121920" marR="121920" marT="60960" marB="60960" anchor="ctr">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29%</a:t>
                      </a:r>
                    </a:p>
                  </a:txBody>
                  <a:tcPr marL="121920" marR="121920" marT="60960" marB="60960"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100" dirty="0">
                          <a:solidFill>
                            <a:schemeClr val="tx1"/>
                          </a:solidFill>
                          <a:latin typeface="Arial Black" panose="020B0A04020102020204" pitchFamily="34" charset="0"/>
                        </a:rPr>
                        <a:t>33%</a:t>
                      </a:r>
                    </a:p>
                  </a:txBody>
                  <a:tcPr marL="121920" marR="121920" marT="60960" marB="60960" anchor="ctr">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405993"/>
                  </a:ext>
                </a:extLst>
              </a:tr>
              <a:tr h="422954">
                <a:tc>
                  <a:txBody>
                    <a:bodyPr/>
                    <a:lstStyle/>
                    <a:p>
                      <a:r>
                        <a:rPr lang="es-CL" sz="2100" b="1" dirty="0">
                          <a:latin typeface="Arial Nova Cond Light" panose="020B0306020202020204" pitchFamily="34" charset="0"/>
                        </a:rPr>
                        <a:t>Productos metálicos </a:t>
                      </a:r>
                      <a:r>
                        <a:rPr lang="es-CL" sz="2100" dirty="0">
                          <a:latin typeface="Arial Nova Cond Light" panose="020B0306020202020204" pitchFamily="34" charset="0"/>
                        </a:rPr>
                        <a:t>de uso estructural</a:t>
                      </a:r>
                    </a:p>
                  </a:txBody>
                  <a:tcPr marL="121920" marR="121920" marT="60960" marB="6096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4,5%</a:t>
                      </a:r>
                    </a:p>
                  </a:txBody>
                  <a:tcPr marL="121920" marR="121920" marT="60960" marB="60960" anchor="ctr">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17%</a:t>
                      </a:r>
                    </a:p>
                  </a:txBody>
                  <a:tcPr marL="121920" marR="121920" marT="60960" marB="60960"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100" dirty="0">
                          <a:solidFill>
                            <a:schemeClr val="tx1"/>
                          </a:solidFill>
                          <a:latin typeface="Arial Black" panose="020B0A04020102020204" pitchFamily="34" charset="0"/>
                        </a:rPr>
                        <a:t>36%</a:t>
                      </a:r>
                    </a:p>
                  </a:txBody>
                  <a:tcPr marL="121920" marR="121920" marT="60960" marB="60960" anchor="ctr">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094510"/>
                  </a:ext>
                </a:extLst>
              </a:tr>
              <a:tr h="422954">
                <a:tc>
                  <a:txBody>
                    <a:bodyPr/>
                    <a:lstStyle/>
                    <a:p>
                      <a:r>
                        <a:rPr lang="es-CL" sz="2100" b="1" dirty="0">
                          <a:latin typeface="Arial Nova Cond Light" panose="020B0306020202020204" pitchFamily="34" charset="0"/>
                        </a:rPr>
                        <a:t>Cemento, cal </a:t>
                      </a:r>
                      <a:r>
                        <a:rPr lang="es-CL" sz="2100" b="0" dirty="0">
                          <a:latin typeface="Arial Nova Cond Light" panose="020B0306020202020204" pitchFamily="34" charset="0"/>
                        </a:rPr>
                        <a:t>y </a:t>
                      </a:r>
                      <a:r>
                        <a:rPr lang="es-CL" sz="2100" b="1" dirty="0">
                          <a:latin typeface="Arial Nova Cond Light" panose="020B0306020202020204" pitchFamily="34" charset="0"/>
                        </a:rPr>
                        <a:t>yeso</a:t>
                      </a:r>
                    </a:p>
                  </a:txBody>
                  <a:tcPr marL="121920" marR="121920" marT="60960" marB="6096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3%</a:t>
                      </a:r>
                    </a:p>
                  </a:txBody>
                  <a:tcPr marL="121920" marR="121920" marT="60960" marB="60960" anchor="ctr">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11%</a:t>
                      </a:r>
                    </a:p>
                  </a:txBody>
                  <a:tcPr marL="121920" marR="121920" marT="60960" marB="60960"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100" dirty="0">
                          <a:solidFill>
                            <a:schemeClr val="tx1"/>
                          </a:solidFill>
                          <a:latin typeface="Arial Black" panose="020B0A04020102020204" pitchFamily="34" charset="0"/>
                        </a:rPr>
                        <a:t>16%</a:t>
                      </a:r>
                    </a:p>
                  </a:txBody>
                  <a:tcPr marL="121920" marR="121920" marT="60960" marB="60960" anchor="ctr">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3840033"/>
                  </a:ext>
                </a:extLst>
              </a:tr>
              <a:tr h="422954">
                <a:tc>
                  <a:txBody>
                    <a:bodyPr/>
                    <a:lstStyle/>
                    <a:p>
                      <a:r>
                        <a:rPr lang="es-CL" sz="2100" b="1" dirty="0">
                          <a:latin typeface="Arial Nova Cond Light" panose="020B0306020202020204" pitchFamily="34" charset="0"/>
                        </a:rPr>
                        <a:t>Madera</a:t>
                      </a:r>
                      <a:r>
                        <a:rPr lang="es-CL" sz="2100" dirty="0">
                          <a:latin typeface="Arial Nova Cond Light" panose="020B0306020202020204" pitchFamily="34" charset="0"/>
                        </a:rPr>
                        <a:t> aserrada, cepillada, astillada</a:t>
                      </a:r>
                    </a:p>
                  </a:txBody>
                  <a:tcPr marL="121920" marR="121920" marT="60960" marB="6096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1,4%</a:t>
                      </a:r>
                    </a:p>
                  </a:txBody>
                  <a:tcPr marL="121920" marR="121920" marT="60960" marB="60960" anchor="ctr">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2100" dirty="0">
                          <a:latin typeface="Arial Nova Cond Light" panose="020B0306020202020204" pitchFamily="34" charset="0"/>
                        </a:rPr>
                        <a:t>14%</a:t>
                      </a:r>
                    </a:p>
                  </a:txBody>
                  <a:tcPr marL="121920" marR="121920" marT="60960" marB="60960" anchor="ctr">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100" dirty="0">
                          <a:solidFill>
                            <a:schemeClr val="tx1"/>
                          </a:solidFill>
                          <a:latin typeface="Arial Black" panose="020B0A04020102020204" pitchFamily="34" charset="0"/>
                        </a:rPr>
                        <a:t>20%</a:t>
                      </a:r>
                    </a:p>
                  </a:txBody>
                  <a:tcPr marL="121920" marR="121920" marT="60960" marB="60960" anchor="ctr">
                    <a:lnR w="285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81457188"/>
                  </a:ext>
                </a:extLst>
              </a:tr>
            </a:tbl>
          </a:graphicData>
        </a:graphic>
      </p:graphicFrame>
      <p:sp>
        <p:nvSpPr>
          <p:cNvPr id="9" name="CuadroTexto 8">
            <a:extLst>
              <a:ext uri="{FF2B5EF4-FFF2-40B4-BE49-F238E27FC236}">
                <a16:creationId xmlns:a16="http://schemas.microsoft.com/office/drawing/2014/main" id="{BEF67260-0549-4188-8A88-E58E958986F5}"/>
              </a:ext>
            </a:extLst>
          </p:cNvPr>
          <p:cNvSpPr txBox="1"/>
          <p:nvPr/>
        </p:nvSpPr>
        <p:spPr>
          <a:xfrm>
            <a:off x="1320805" y="1154455"/>
            <a:ext cx="957572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Evolución de precios de materiales de uso intensivo en la construcción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(Según categorías INE - Variación anual)</a:t>
            </a:r>
            <a:endParaRPr kumimoji="0" lang="es-CL"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DA3FB424-862F-462C-AB47-033464E8FB0F}"/>
              </a:ext>
            </a:extLst>
          </p:cNvPr>
          <p:cNvSpPr txBox="1"/>
          <p:nvPr/>
        </p:nvSpPr>
        <p:spPr>
          <a:xfrm>
            <a:off x="755724" y="5088145"/>
            <a:ext cx="4229040" cy="29745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33"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US" sz="1333"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 en base estadísticas </a:t>
            </a:r>
            <a:r>
              <a:rPr kumimoji="0" lang="es-US" sz="1333"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INE.</a:t>
            </a:r>
          </a:p>
        </p:txBody>
      </p:sp>
      <p:sp>
        <p:nvSpPr>
          <p:cNvPr id="12" name="CuadroTexto 11">
            <a:extLst>
              <a:ext uri="{FF2B5EF4-FFF2-40B4-BE49-F238E27FC236}">
                <a16:creationId xmlns:a16="http://schemas.microsoft.com/office/drawing/2014/main" id="{F01E3CC1-5C82-ABF7-DE36-291A2D7ECE12}"/>
              </a:ext>
            </a:extLst>
          </p:cNvPr>
          <p:cNvSpPr txBox="1"/>
          <p:nvPr/>
        </p:nvSpPr>
        <p:spPr>
          <a:xfrm>
            <a:off x="175292" y="222613"/>
            <a:ext cx="9615293"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2.1</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ALZA PRECIO DE MATERIALES</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EJEMPLOS</a:t>
            </a:r>
            <a:endParaRPr kumimoji="0" lang="es-CL"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3" name="Google Shape;113;p20">
            <a:extLst>
              <a:ext uri="{FF2B5EF4-FFF2-40B4-BE49-F238E27FC236}">
                <a16:creationId xmlns:a16="http://schemas.microsoft.com/office/drawing/2014/main" id="{F16B0542-2AF8-E6CD-7EB2-2DE74B6FF6A5}"/>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7" name="CuadroTexto 26">
            <a:extLst>
              <a:ext uri="{FF2B5EF4-FFF2-40B4-BE49-F238E27FC236}">
                <a16:creationId xmlns:a16="http://schemas.microsoft.com/office/drawing/2014/main" id="{63ABF4CB-9AE4-60A2-6E63-92E0487D9147}"/>
              </a:ext>
            </a:extLst>
          </p:cNvPr>
          <p:cNvSpPr txBox="1">
            <a:spLocks noChangeArrowheads="1"/>
          </p:cNvSpPr>
          <p:nvPr/>
        </p:nvSpPr>
        <p:spPr bwMode="auto">
          <a:xfrm>
            <a:off x="896938" y="5723493"/>
            <a:ext cx="10399712"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Lejos de ceder,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este problema se ha seguido agravando</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impulsado principalmente por el alza global de la tarifa del transporte de contenedores y, en menor medida, por otros factores como demanda interna, costos financieros y tipo de cambio. </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270630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72509CD2-D9B1-4A79-B2D6-5B0622BEF974}"/>
              </a:ext>
            </a:extLst>
          </p:cNvPr>
          <p:cNvGraphicFramePr>
            <a:graphicFrameLocks noGrp="1"/>
          </p:cNvGraphicFramePr>
          <p:nvPr>
            <p:extLst>
              <p:ext uri="{D42A27DB-BD31-4B8C-83A1-F6EECF244321}">
                <p14:modId xmlns:p14="http://schemas.microsoft.com/office/powerpoint/2010/main" val="3022987815"/>
              </p:ext>
            </p:extLst>
          </p:nvPr>
        </p:nvGraphicFramePr>
        <p:xfrm>
          <a:off x="601662" y="2426504"/>
          <a:ext cx="10961687" cy="2412000"/>
        </p:xfrm>
        <a:graphic>
          <a:graphicData uri="http://schemas.openxmlformats.org/drawingml/2006/table">
            <a:tbl>
              <a:tblPr firstRow="1" bandRow="1">
                <a:tableStyleId>{2D5ABB26-0587-4C30-8999-92F81FD0307C}</a:tableStyleId>
              </a:tblPr>
              <a:tblGrid>
                <a:gridCol w="2019886">
                  <a:extLst>
                    <a:ext uri="{9D8B030D-6E8A-4147-A177-3AD203B41FA5}">
                      <a16:colId xmlns:a16="http://schemas.microsoft.com/office/drawing/2014/main" val="3124804543"/>
                    </a:ext>
                  </a:extLst>
                </a:gridCol>
                <a:gridCol w="1512302">
                  <a:extLst>
                    <a:ext uri="{9D8B030D-6E8A-4147-A177-3AD203B41FA5}">
                      <a16:colId xmlns:a16="http://schemas.microsoft.com/office/drawing/2014/main" val="2519017423"/>
                    </a:ext>
                  </a:extLst>
                </a:gridCol>
                <a:gridCol w="1390650">
                  <a:extLst>
                    <a:ext uri="{9D8B030D-6E8A-4147-A177-3AD203B41FA5}">
                      <a16:colId xmlns:a16="http://schemas.microsoft.com/office/drawing/2014/main" val="1003424155"/>
                    </a:ext>
                  </a:extLst>
                </a:gridCol>
                <a:gridCol w="1476375">
                  <a:extLst>
                    <a:ext uri="{9D8B030D-6E8A-4147-A177-3AD203B41FA5}">
                      <a16:colId xmlns:a16="http://schemas.microsoft.com/office/drawing/2014/main" val="2312465877"/>
                    </a:ext>
                  </a:extLst>
                </a:gridCol>
                <a:gridCol w="1362075">
                  <a:extLst>
                    <a:ext uri="{9D8B030D-6E8A-4147-A177-3AD203B41FA5}">
                      <a16:colId xmlns:a16="http://schemas.microsoft.com/office/drawing/2014/main" val="3538458547"/>
                    </a:ext>
                  </a:extLst>
                </a:gridCol>
                <a:gridCol w="2228850">
                  <a:extLst>
                    <a:ext uri="{9D8B030D-6E8A-4147-A177-3AD203B41FA5}">
                      <a16:colId xmlns:a16="http://schemas.microsoft.com/office/drawing/2014/main" val="3574182139"/>
                    </a:ext>
                  </a:extLst>
                </a:gridCol>
                <a:gridCol w="971549">
                  <a:extLst>
                    <a:ext uri="{9D8B030D-6E8A-4147-A177-3AD203B41FA5}">
                      <a16:colId xmlns:a16="http://schemas.microsoft.com/office/drawing/2014/main" val="3634804880"/>
                    </a:ext>
                  </a:extLst>
                </a:gridCol>
              </a:tblGrid>
              <a:tr h="723600">
                <a:tc>
                  <a:txBody>
                    <a:bodyPr/>
                    <a:lstStyle/>
                    <a:p>
                      <a:endParaRPr lang="es-CL" sz="1600" dirty="0">
                        <a:latin typeface="Arial Nova Cond Light" panose="020B0306020202020204" pitchFamily="34" charset="0"/>
                      </a:endParaRPr>
                    </a:p>
                  </a:txBody>
                  <a:tcPr marL="121920" marR="121920" marT="60960" marB="60960">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IPP edificación </a:t>
                      </a:r>
                    </a:p>
                    <a:p>
                      <a:pPr algn="ctr"/>
                      <a:r>
                        <a:rPr lang="es-CL" sz="1600" b="1" dirty="0">
                          <a:latin typeface="Arial Nova Cond Light" panose="020B0306020202020204" pitchFamily="34" charset="0"/>
                        </a:rPr>
                        <a:t>en altura</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IPP edificación </a:t>
                      </a:r>
                    </a:p>
                    <a:p>
                      <a:pPr algn="ctr"/>
                      <a:r>
                        <a:rPr lang="es-CL" sz="1600" b="1" dirty="0">
                          <a:latin typeface="Arial Nova Cond Light" panose="020B0306020202020204" pitchFamily="34" charset="0"/>
                        </a:rPr>
                        <a:t>en extensión</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IPP construcción </a:t>
                      </a:r>
                    </a:p>
                    <a:p>
                      <a:pPr algn="ctr"/>
                      <a:r>
                        <a:rPr lang="es-CL" sz="1600" b="1" dirty="0">
                          <a:latin typeface="Arial Nova Cond Light" panose="020B0306020202020204" pitchFamily="34" charset="0"/>
                        </a:rPr>
                        <a:t>de edificios</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IPP obras de </a:t>
                      </a:r>
                    </a:p>
                    <a:p>
                      <a:pPr algn="ctr"/>
                      <a:r>
                        <a:rPr lang="es-CL" sz="1600" b="1" dirty="0">
                          <a:latin typeface="Arial Nova Cond Light" panose="020B0306020202020204" pitchFamily="34" charset="0"/>
                        </a:rPr>
                        <a:t>ingeniería civil</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b="1" dirty="0">
                          <a:latin typeface="Arial Nova Cond Light" panose="020B0306020202020204" pitchFamily="34" charset="0"/>
                        </a:rPr>
                        <a:t>IPP actividades especializadas </a:t>
                      </a:r>
                      <a:r>
                        <a:rPr lang="es-CL" sz="1600" b="0" dirty="0">
                          <a:latin typeface="Arial Nova Cond Light" panose="020B0306020202020204" pitchFamily="34" charset="0"/>
                        </a:rPr>
                        <a:t>construcción</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IPC</a:t>
                      </a:r>
                    </a:p>
                  </a:txBody>
                  <a:tcPr marL="121920" marR="121920" marT="60960" marB="6096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3851971"/>
                  </a:ext>
                </a:extLst>
              </a:tr>
              <a:tr h="422100">
                <a:tc>
                  <a:txBody>
                    <a:bodyPr/>
                    <a:lstStyle/>
                    <a:p>
                      <a:r>
                        <a:rPr lang="es-CL" sz="1600" dirty="0">
                          <a:latin typeface="Arial Nova Cond Light" panose="020B0306020202020204" pitchFamily="34" charset="0"/>
                        </a:rPr>
                        <a:t>Promedio 18-20 (a)</a:t>
                      </a:r>
                    </a:p>
                  </a:txBody>
                  <a:tcPr marL="121920" marR="121920" marT="60960" marB="60960">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2,2%</a:t>
                      </a:r>
                    </a:p>
                  </a:txBody>
                  <a:tcPr marL="121920" marR="121920" marT="60960" marB="60960">
                    <a:lnR w="3175"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O,5%</a:t>
                      </a:r>
                    </a:p>
                  </a:txBody>
                  <a:tcPr marL="121920" marR="121920" marT="60960" marB="60960">
                    <a:lnL w="3175" cap="flat" cmpd="sng" algn="ctr">
                      <a:solidFill>
                        <a:schemeClr val="bg1"/>
                      </a:solidFill>
                      <a:prstDash val="solid"/>
                      <a:round/>
                      <a:headEnd type="none" w="med" len="med"/>
                      <a:tailEnd type="none" w="med" len="med"/>
                    </a:lnL>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1,2%</a:t>
                      </a:r>
                    </a:p>
                  </a:txBody>
                  <a:tcPr marL="121920" marR="121920" marT="60960" marB="60960">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2,2%</a:t>
                      </a:r>
                    </a:p>
                  </a:txBody>
                  <a:tcPr marL="121920" marR="121920" marT="60960" marB="60960">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2,4%</a:t>
                      </a:r>
                    </a:p>
                  </a:txBody>
                  <a:tcPr marL="121920" marR="121920" marT="60960" marB="60960">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2,6%</a:t>
                      </a:r>
                    </a:p>
                  </a:txBody>
                  <a:tcPr marL="121920" marR="121920" marT="60960" marB="60960">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336490"/>
                  </a:ext>
                </a:extLst>
              </a:tr>
              <a:tr h="422100">
                <a:tc>
                  <a:txBody>
                    <a:bodyPr/>
                    <a:lstStyle/>
                    <a:p>
                      <a:r>
                        <a:rPr lang="es-CL" sz="1600" dirty="0">
                          <a:latin typeface="Arial Nova Cond Light" panose="020B0306020202020204" pitchFamily="34" charset="0"/>
                        </a:rPr>
                        <a:t>Promedio 2021</a:t>
                      </a:r>
                    </a:p>
                  </a:txBody>
                  <a:tcPr marL="121920" marR="121920" marT="60960" marB="60960">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19,5%</a:t>
                      </a:r>
                    </a:p>
                  </a:txBody>
                  <a:tcPr marL="121920" marR="121920" marT="60960" marB="60960">
                    <a:lnR w="3175" cap="flat" cmpd="sng" algn="ctr">
                      <a:solidFill>
                        <a:schemeClr val="bg1"/>
                      </a:solidFill>
                      <a:prstDash val="solid"/>
                      <a:round/>
                      <a:headEnd type="none" w="med" len="med"/>
                      <a:tailEnd type="none" w="med" len="med"/>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17,1%</a:t>
                      </a:r>
                    </a:p>
                  </a:txBody>
                  <a:tcPr marL="121920" marR="121920" marT="60960" marB="60960">
                    <a:lnL w="3175" cap="flat" cmpd="sng" algn="ctr">
                      <a:solidFill>
                        <a:schemeClr val="bg1"/>
                      </a:solidFill>
                      <a:prstDash val="solid"/>
                      <a:round/>
                      <a:headEnd type="none" w="med" len="med"/>
                      <a:tailEnd type="none" w="med" len="med"/>
                    </a:lnL>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16,8%</a:t>
                      </a:r>
                    </a:p>
                  </a:txBody>
                  <a:tcPr marL="121920" marR="121920" marT="60960" marB="60960">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19,8%</a:t>
                      </a:r>
                    </a:p>
                  </a:txBody>
                  <a:tcPr marL="121920" marR="121920" marT="60960" marB="60960">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18,6%</a:t>
                      </a:r>
                    </a:p>
                  </a:txBody>
                  <a:tcPr marL="121920" marR="121920" marT="60960" marB="60960">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dirty="0">
                          <a:latin typeface="Arial Nova Cond Light" panose="020B0306020202020204" pitchFamily="34" charset="0"/>
                        </a:rPr>
                        <a:t>4,5%</a:t>
                      </a:r>
                    </a:p>
                  </a:txBody>
                  <a:tcPr marL="121920" marR="121920" marT="60960" marB="60960">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2148062"/>
                  </a:ext>
                </a:extLst>
              </a:tr>
              <a:tr h="422100">
                <a:tc>
                  <a:txBody>
                    <a:bodyPr/>
                    <a:lstStyle/>
                    <a:p>
                      <a:r>
                        <a:rPr lang="es-CL" sz="1600" b="1" dirty="0">
                          <a:solidFill>
                            <a:schemeClr val="tx1"/>
                          </a:solidFill>
                          <a:latin typeface="Arial Black" panose="020B0A04020102020204" pitchFamily="34" charset="0"/>
                        </a:rPr>
                        <a:t>Abril 2022</a:t>
                      </a:r>
                      <a:r>
                        <a:rPr lang="es-CL" sz="1600" dirty="0">
                          <a:solidFill>
                            <a:schemeClr val="tx1"/>
                          </a:solidFill>
                          <a:latin typeface="Arial Nova Cond Light" panose="020B0306020202020204" pitchFamily="34" charset="0"/>
                        </a:rPr>
                        <a:t> (b)</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31%</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26%</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27%</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36%</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29%</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10,5%</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60962353"/>
                  </a:ext>
                </a:extLst>
              </a:tr>
              <a:tr h="422100">
                <a:tc>
                  <a:txBody>
                    <a:bodyPr/>
                    <a:lstStyle/>
                    <a:p>
                      <a:r>
                        <a:rPr lang="es-CL" sz="1600" b="1" dirty="0">
                          <a:solidFill>
                            <a:schemeClr val="tx1"/>
                          </a:solidFill>
                          <a:latin typeface="Arial Black" panose="020B0A04020102020204" pitchFamily="34" charset="0"/>
                        </a:rPr>
                        <a:t>Diferencia</a:t>
                      </a:r>
                      <a:r>
                        <a:rPr lang="es-CL" sz="1600" b="1" dirty="0">
                          <a:solidFill>
                            <a:schemeClr val="tx1"/>
                          </a:solidFill>
                          <a:latin typeface="Arial Nova Cond Light" panose="020B0306020202020204" pitchFamily="34" charset="0"/>
                        </a:rPr>
                        <a:t> </a:t>
                      </a:r>
                      <a:r>
                        <a:rPr lang="es-CL" sz="1600" b="0" dirty="0">
                          <a:solidFill>
                            <a:schemeClr val="tx1"/>
                          </a:solidFill>
                          <a:latin typeface="Arial Nova Cond Light" panose="020B0306020202020204" pitchFamily="34" charset="0"/>
                        </a:rPr>
                        <a:t>(b-a)</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29%</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25%</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26%</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33,5%</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27%</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CL" sz="1600" b="1" dirty="0">
                          <a:solidFill>
                            <a:schemeClr val="tx1"/>
                          </a:solidFill>
                          <a:latin typeface="Arial Black" panose="020B0A04020102020204" pitchFamily="34" charset="0"/>
                        </a:rPr>
                        <a:t>7,9%</a:t>
                      </a:r>
                    </a:p>
                  </a:txBody>
                  <a:tcPr marL="121920" marR="121920" marT="60960" marB="60960">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7924583"/>
                  </a:ext>
                </a:extLst>
              </a:tr>
            </a:tbl>
          </a:graphicData>
        </a:graphic>
      </p:graphicFrame>
      <p:sp>
        <p:nvSpPr>
          <p:cNvPr id="6" name="CuadroTexto 5">
            <a:extLst>
              <a:ext uri="{FF2B5EF4-FFF2-40B4-BE49-F238E27FC236}">
                <a16:creationId xmlns:a16="http://schemas.microsoft.com/office/drawing/2014/main" id="{5C6B7D5A-4ECF-4F08-AEC4-536C4FAAD317}"/>
              </a:ext>
            </a:extLst>
          </p:cNvPr>
          <p:cNvSpPr txBox="1"/>
          <p:nvPr/>
        </p:nvSpPr>
        <p:spPr>
          <a:xfrm>
            <a:off x="1554792" y="1514959"/>
            <a:ext cx="9088332" cy="677108"/>
          </a:xfrm>
          <a:prstGeom prst="rect">
            <a:avLst/>
          </a:prstGeom>
          <a:noFill/>
        </p:spPr>
        <p:txBody>
          <a:bodyPr wrap="square" rtlCol="0">
            <a:spAutoFit/>
          </a:bodyPr>
          <a:lstStyle/>
          <a:p>
            <a:pPr algn="ctr" defTabSz="1219170">
              <a:buClr>
                <a:srgbClr val="000000"/>
              </a:buClr>
              <a:defRPr/>
            </a:pPr>
            <a:r>
              <a:rPr lang="es-CL" sz="2000" b="1" kern="0" dirty="0">
                <a:solidFill>
                  <a:srgbClr val="000000"/>
                </a:solidFill>
                <a:latin typeface="Arial Nova Cond Light" panose="020B0306020202020204" pitchFamily="34" charset="0"/>
                <a:cs typeface="Arial"/>
                <a:sym typeface="Arial"/>
              </a:rPr>
              <a:t>Impacto alza de precios de materiales según tipología de construcción</a:t>
            </a:r>
          </a:p>
          <a:p>
            <a:pPr algn="ctr" defTabSz="1219170">
              <a:buClr>
                <a:srgbClr val="000000"/>
              </a:buClr>
              <a:defRPr/>
            </a:pPr>
            <a:r>
              <a:rPr lang="es-CL" kern="0" dirty="0">
                <a:solidFill>
                  <a:srgbClr val="000000"/>
                </a:solidFill>
                <a:latin typeface="Arial Nova Cond Light" panose="020B0306020202020204" pitchFamily="34" charset="0"/>
                <a:cs typeface="Arial"/>
                <a:sym typeface="Arial"/>
              </a:rPr>
              <a:t>(Crecimiento anual)</a:t>
            </a:r>
          </a:p>
        </p:txBody>
      </p:sp>
      <p:sp>
        <p:nvSpPr>
          <p:cNvPr id="8" name="CuadroTexto 7">
            <a:extLst>
              <a:ext uri="{FF2B5EF4-FFF2-40B4-BE49-F238E27FC236}">
                <a16:creationId xmlns:a16="http://schemas.microsoft.com/office/drawing/2014/main" id="{FF4BD373-CEC0-4282-B7C3-76515467AF5C}"/>
              </a:ext>
            </a:extLst>
          </p:cNvPr>
          <p:cNvSpPr txBox="1"/>
          <p:nvPr/>
        </p:nvSpPr>
        <p:spPr>
          <a:xfrm>
            <a:off x="175292" y="222613"/>
            <a:ext cx="9615293" cy="502766"/>
          </a:xfrm>
          <a:prstGeom prst="rect">
            <a:avLst/>
          </a:prstGeom>
          <a:noFill/>
        </p:spPr>
        <p:txBody>
          <a:bodyPr wrap="square" rtlCol="0">
            <a:spAutoFit/>
          </a:bodyPr>
          <a:lstStyle/>
          <a:p>
            <a:pPr defTabSz="1219170"/>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2.1</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lang="es-US" sz="2600" b="1" u="sng" dirty="0">
                <a:solidFill>
                  <a:srgbClr val="000000"/>
                </a:solidFill>
                <a:latin typeface="Arial Nova Cond Light" panose="020B0306020202020204" pitchFamily="34" charset="0"/>
                <a:cs typeface="Arial" panose="020B0604020202020204" pitchFamily="34" charset="0"/>
              </a:rPr>
              <a:t>ALZA PRECIO DE MATERIALES</a:t>
            </a:r>
            <a:r>
              <a:rPr lang="es-US" sz="2600" b="1" dirty="0">
                <a:solidFill>
                  <a:srgbClr val="000000"/>
                </a:solidFill>
                <a:latin typeface="Arial Nova Cond Light" panose="020B0306020202020204" pitchFamily="34" charset="0"/>
                <a:cs typeface="Arial" panose="020B0604020202020204" pitchFamily="34" charset="0"/>
              </a:rPr>
              <a:t> </a:t>
            </a:r>
            <a:r>
              <a:rPr lang="es-US" sz="2600" dirty="0">
                <a:solidFill>
                  <a:srgbClr val="000000"/>
                </a:solidFill>
                <a:latin typeface="Arial Nova Cond Light" panose="020B0306020202020204" pitchFamily="34" charset="0"/>
                <a:cs typeface="Arial" panose="020B0604020202020204" pitchFamily="34" charset="0"/>
              </a:rPr>
              <a:t>/ IMPACTO SEGÚN TIPOLOGÍA</a:t>
            </a:r>
            <a:endParaRPr lang="es-CL" sz="2600" dirty="0">
              <a:solidFill>
                <a:srgbClr val="000000"/>
              </a:solidFill>
              <a:latin typeface="Arial Nova Cond Light" panose="020B0306020202020204" pitchFamily="34" charset="0"/>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12" name="CuadroTexto 11">
            <a:extLst>
              <a:ext uri="{FF2B5EF4-FFF2-40B4-BE49-F238E27FC236}">
                <a16:creationId xmlns:a16="http://schemas.microsoft.com/office/drawing/2014/main" id="{BBA50ABC-73CD-9B26-89E5-8828398FDA47}"/>
              </a:ext>
            </a:extLst>
          </p:cNvPr>
          <p:cNvSpPr txBox="1"/>
          <p:nvPr/>
        </p:nvSpPr>
        <p:spPr>
          <a:xfrm>
            <a:off x="506248" y="4963181"/>
            <a:ext cx="4229040" cy="29745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33"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US" sz="1333"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 en base estadísticas </a:t>
            </a:r>
            <a:r>
              <a:rPr kumimoji="0" lang="es-US" sz="1333"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INE.</a:t>
            </a:r>
          </a:p>
        </p:txBody>
      </p:sp>
    </p:spTree>
    <p:extLst>
      <p:ext uri="{BB962C8B-B14F-4D97-AF65-F5344CB8AC3E}">
        <p14:creationId xmlns:p14="http://schemas.microsoft.com/office/powerpoint/2010/main" val="80224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75292" y="222613"/>
            <a:ext cx="1048173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2.1</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ALZA PRECIO MATERIALES</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IMPACTO </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PROYECTOS DE INFRAESTRUCTURA</a:t>
            </a:r>
            <a:endParaRPr kumimoji="0" lang="es-CL"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graphicFrame>
        <p:nvGraphicFramePr>
          <p:cNvPr id="2" name="Tabla 2">
            <a:extLst>
              <a:ext uri="{FF2B5EF4-FFF2-40B4-BE49-F238E27FC236}">
                <a16:creationId xmlns:a16="http://schemas.microsoft.com/office/drawing/2014/main" id="{496EC5B5-DA39-5545-6951-04859ABF23C1}"/>
              </a:ext>
            </a:extLst>
          </p:cNvPr>
          <p:cNvGraphicFramePr>
            <a:graphicFrameLocks noGrp="1"/>
          </p:cNvGraphicFramePr>
          <p:nvPr>
            <p:extLst>
              <p:ext uri="{D42A27DB-BD31-4B8C-83A1-F6EECF244321}">
                <p14:modId xmlns:p14="http://schemas.microsoft.com/office/powerpoint/2010/main" val="741136236"/>
              </p:ext>
            </p:extLst>
          </p:nvPr>
        </p:nvGraphicFramePr>
        <p:xfrm>
          <a:off x="1196686" y="1885193"/>
          <a:ext cx="4045524" cy="3230880"/>
        </p:xfrm>
        <a:graphic>
          <a:graphicData uri="http://schemas.openxmlformats.org/drawingml/2006/table">
            <a:tbl>
              <a:tblPr firstRow="1" bandRow="1">
                <a:tableStyleId>{5940675A-B579-460E-94D1-54222C63F5DA}</a:tableStyleId>
              </a:tblPr>
              <a:tblGrid>
                <a:gridCol w="2527248">
                  <a:extLst>
                    <a:ext uri="{9D8B030D-6E8A-4147-A177-3AD203B41FA5}">
                      <a16:colId xmlns:a16="http://schemas.microsoft.com/office/drawing/2014/main" val="3030162654"/>
                    </a:ext>
                  </a:extLst>
                </a:gridCol>
                <a:gridCol w="1518276">
                  <a:extLst>
                    <a:ext uri="{9D8B030D-6E8A-4147-A177-3AD203B41FA5}">
                      <a16:colId xmlns:a16="http://schemas.microsoft.com/office/drawing/2014/main" val="3930158242"/>
                    </a:ext>
                  </a:extLst>
                </a:gridCol>
              </a:tblGrid>
              <a:tr h="48027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sz="1300" b="1" dirty="0">
                          <a:solidFill>
                            <a:schemeClr val="tx1"/>
                          </a:solidFill>
                          <a:latin typeface="Arial Black" panose="020B0A04020102020204" pitchFamily="34" charset="0"/>
                        </a:rPr>
                        <a:t>220 PROYECTOS CON PROBLEMAS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sz="1300" dirty="0">
                          <a:solidFill>
                            <a:schemeClr val="tx1"/>
                          </a:solidFill>
                          <a:latin typeface="Arial Nova Cond Light" panose="020B0306020202020204" pitchFamily="34" charset="0"/>
                        </a:rPr>
                        <a:t>POR SOBRECOSTOS DE MATERIALES</a:t>
                      </a: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L" sz="1200" dirty="0">
                        <a:latin typeface="Arial Nova Cond Light" panose="020B0306020202020204" pitchFamily="34" charset="0"/>
                      </a:endParaRPr>
                    </a:p>
                  </a:txBody>
                  <a:tcPr/>
                </a:tc>
                <a:extLst>
                  <a:ext uri="{0D108BD9-81ED-4DB2-BD59-A6C34878D82A}">
                    <a16:rowId xmlns:a16="http://schemas.microsoft.com/office/drawing/2014/main" val="2741068838"/>
                  </a:ext>
                </a:extLst>
              </a:tr>
              <a:tr h="285161">
                <a:tc>
                  <a:txBody>
                    <a:bodyPr/>
                    <a:lstStyle/>
                    <a:p>
                      <a:pPr algn="ctr"/>
                      <a:r>
                        <a:rPr lang="es-CL" sz="1400" b="1" dirty="0">
                          <a:latin typeface="Arial Nova Cond Light" panose="020B0306020202020204" pitchFamily="34" charset="0"/>
                        </a:rPr>
                        <a:t>REGIÓN</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b="1" dirty="0" err="1">
                          <a:latin typeface="Arial Nova Cond Light" panose="020B0306020202020204" pitchFamily="34" charset="0"/>
                        </a:rPr>
                        <a:t>N°</a:t>
                      </a:r>
                      <a:r>
                        <a:rPr lang="es-CL" sz="1400" b="1" dirty="0">
                          <a:latin typeface="Arial Nova Cond Light" panose="020B0306020202020204" pitchFamily="34" charset="0"/>
                        </a:rPr>
                        <a:t> PROYECTOS</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350735"/>
                  </a:ext>
                </a:extLst>
              </a:tr>
              <a:tr h="285161">
                <a:tc>
                  <a:txBody>
                    <a:bodyPr/>
                    <a:lstStyle/>
                    <a:p>
                      <a:pPr marL="176213" indent="-176213" algn="l"/>
                      <a:r>
                        <a:rPr lang="es-CL" sz="1400" dirty="0">
                          <a:latin typeface="Arial Nova Cond Light" panose="020B0306020202020204" pitchFamily="34" charset="0"/>
                        </a:rPr>
                        <a:t>Región Metropolitana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42</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555353"/>
                  </a:ext>
                </a:extLst>
              </a:tr>
              <a:tr h="285161">
                <a:tc>
                  <a:txBody>
                    <a:bodyPr/>
                    <a:lstStyle/>
                    <a:p>
                      <a:pPr algn="l"/>
                      <a:r>
                        <a:rPr lang="es-CL" sz="1400" dirty="0">
                          <a:latin typeface="Arial Nova Cond Light" panose="020B0306020202020204" pitchFamily="34" charset="0"/>
                        </a:rPr>
                        <a:t>X Región – Los Lagos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40</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223288"/>
                  </a:ext>
                </a:extLst>
              </a:tr>
              <a:tr h="285161">
                <a:tc>
                  <a:txBody>
                    <a:bodyPr/>
                    <a:lstStyle/>
                    <a:p>
                      <a:pPr algn="l"/>
                      <a:r>
                        <a:rPr lang="es-CL" sz="1400" dirty="0">
                          <a:latin typeface="Arial Nova Cond Light" panose="020B0306020202020204" pitchFamily="34" charset="0"/>
                        </a:rPr>
                        <a:t>VIII Región – Biobío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29</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4243796"/>
                  </a:ext>
                </a:extLst>
              </a:tr>
              <a:tr h="285161">
                <a:tc>
                  <a:txBody>
                    <a:bodyPr/>
                    <a:lstStyle/>
                    <a:p>
                      <a:pPr algn="l"/>
                      <a:r>
                        <a:rPr lang="es-CL" sz="1400" dirty="0">
                          <a:latin typeface="Arial Nova Cond Light" panose="020B0306020202020204" pitchFamily="34" charset="0"/>
                        </a:rPr>
                        <a:t>VII Región – El Maule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22</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7503506"/>
                  </a:ext>
                </a:extLst>
              </a:tr>
              <a:tr h="285161">
                <a:tc>
                  <a:txBody>
                    <a:bodyPr/>
                    <a:lstStyle/>
                    <a:p>
                      <a:pPr algn="l"/>
                      <a:r>
                        <a:rPr lang="es-CL" sz="1400" dirty="0">
                          <a:latin typeface="Arial Nova Cond Light" panose="020B0306020202020204" pitchFamily="34" charset="0"/>
                        </a:rPr>
                        <a:t>XIV Región – Los Ríos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20</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5494058"/>
                  </a:ext>
                </a:extLst>
              </a:tr>
              <a:tr h="285161">
                <a:tc>
                  <a:txBody>
                    <a:bodyPr/>
                    <a:lstStyle/>
                    <a:p>
                      <a:pPr algn="l"/>
                      <a:r>
                        <a:rPr lang="es-CL" sz="1400" dirty="0">
                          <a:latin typeface="Arial Nova Cond Light" panose="020B0306020202020204" pitchFamily="34" charset="0"/>
                        </a:rPr>
                        <a:t>IX Región – La Araucanía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16</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7787937"/>
                  </a:ext>
                </a:extLst>
              </a:tr>
              <a:tr h="285161">
                <a:tc>
                  <a:txBody>
                    <a:bodyPr/>
                    <a:lstStyle/>
                    <a:p>
                      <a:pPr algn="l"/>
                      <a:r>
                        <a:rPr lang="es-CL" sz="1400" dirty="0">
                          <a:latin typeface="Arial Nova Cond Light" panose="020B0306020202020204" pitchFamily="34" charset="0"/>
                        </a:rPr>
                        <a:t>XVI Región – Ñuble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9</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98429165"/>
                  </a:ext>
                </a:extLst>
              </a:tr>
              <a:tr h="285161">
                <a:tc>
                  <a:txBody>
                    <a:bodyPr/>
                    <a:lstStyle/>
                    <a:p>
                      <a:pPr algn="l"/>
                      <a:r>
                        <a:rPr lang="es-CL" sz="1400" dirty="0">
                          <a:latin typeface="Arial Nova Cond Light" panose="020B0306020202020204" pitchFamily="34" charset="0"/>
                        </a:rPr>
                        <a:t>III Región – Atacama</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8</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8844676"/>
                  </a:ext>
                </a:extLst>
              </a:tr>
            </a:tbl>
          </a:graphicData>
        </a:graphic>
      </p:graphicFrame>
      <p:graphicFrame>
        <p:nvGraphicFramePr>
          <p:cNvPr id="5" name="Tabla 2">
            <a:extLst>
              <a:ext uri="{FF2B5EF4-FFF2-40B4-BE49-F238E27FC236}">
                <a16:creationId xmlns:a16="http://schemas.microsoft.com/office/drawing/2014/main" id="{6BB732AB-8A71-694E-ADC4-DBFCA68E9944}"/>
              </a:ext>
            </a:extLst>
          </p:cNvPr>
          <p:cNvGraphicFramePr>
            <a:graphicFrameLocks noGrp="1"/>
          </p:cNvGraphicFramePr>
          <p:nvPr>
            <p:extLst>
              <p:ext uri="{D42A27DB-BD31-4B8C-83A1-F6EECF244321}">
                <p14:modId xmlns:p14="http://schemas.microsoft.com/office/powerpoint/2010/main" val="611387391"/>
              </p:ext>
            </p:extLst>
          </p:nvPr>
        </p:nvGraphicFramePr>
        <p:xfrm>
          <a:off x="6949786" y="1885193"/>
          <a:ext cx="4045524" cy="3230880"/>
        </p:xfrm>
        <a:graphic>
          <a:graphicData uri="http://schemas.openxmlformats.org/drawingml/2006/table">
            <a:tbl>
              <a:tblPr firstRow="1" bandRow="1">
                <a:tableStyleId>{5940675A-B579-460E-94D1-54222C63F5DA}</a:tableStyleId>
              </a:tblPr>
              <a:tblGrid>
                <a:gridCol w="2527248">
                  <a:extLst>
                    <a:ext uri="{9D8B030D-6E8A-4147-A177-3AD203B41FA5}">
                      <a16:colId xmlns:a16="http://schemas.microsoft.com/office/drawing/2014/main" val="3030162654"/>
                    </a:ext>
                  </a:extLst>
                </a:gridCol>
                <a:gridCol w="1518276">
                  <a:extLst>
                    <a:ext uri="{9D8B030D-6E8A-4147-A177-3AD203B41FA5}">
                      <a16:colId xmlns:a16="http://schemas.microsoft.com/office/drawing/2014/main" val="3930158242"/>
                    </a:ext>
                  </a:extLst>
                </a:gridCol>
              </a:tblGrid>
              <a:tr h="480270">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sz="1300" b="1" dirty="0">
                          <a:solidFill>
                            <a:schemeClr val="tx1"/>
                          </a:solidFill>
                          <a:latin typeface="Arial Black" panose="020B0A04020102020204" pitchFamily="34" charset="0"/>
                        </a:rPr>
                        <a:t>220 PROYECTOS CON PROBLEMAS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CL" sz="1300" dirty="0">
                          <a:solidFill>
                            <a:schemeClr val="tx1"/>
                          </a:solidFill>
                          <a:latin typeface="Arial Nova Cond Light" panose="020B0306020202020204" pitchFamily="34" charset="0"/>
                        </a:rPr>
                        <a:t>POR SOBRECOSTOS DE MATERIALES</a:t>
                      </a: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s-CL" sz="1200" dirty="0">
                        <a:latin typeface="Arial Nova Cond Light" panose="020B0306020202020204" pitchFamily="34" charset="0"/>
                      </a:endParaRPr>
                    </a:p>
                  </a:txBody>
                  <a:tcPr/>
                </a:tc>
                <a:extLst>
                  <a:ext uri="{0D108BD9-81ED-4DB2-BD59-A6C34878D82A}">
                    <a16:rowId xmlns:a16="http://schemas.microsoft.com/office/drawing/2014/main" val="2741068838"/>
                  </a:ext>
                </a:extLst>
              </a:tr>
              <a:tr h="285161">
                <a:tc>
                  <a:txBody>
                    <a:bodyPr/>
                    <a:lstStyle/>
                    <a:p>
                      <a:pPr algn="ctr"/>
                      <a:r>
                        <a:rPr lang="es-CL" sz="1400" b="1" dirty="0">
                          <a:latin typeface="Arial Nova Cond Light" panose="020B0306020202020204" pitchFamily="34" charset="0"/>
                        </a:rPr>
                        <a:t>REGIÓN</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b="1" dirty="0" err="1">
                          <a:latin typeface="Arial Nova Cond Light" panose="020B0306020202020204" pitchFamily="34" charset="0"/>
                        </a:rPr>
                        <a:t>N°</a:t>
                      </a:r>
                      <a:r>
                        <a:rPr lang="es-CL" sz="1400" b="1" dirty="0">
                          <a:latin typeface="Arial Nova Cond Light" panose="020B0306020202020204" pitchFamily="34" charset="0"/>
                        </a:rPr>
                        <a:t> PROYECTOS</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350735"/>
                  </a:ext>
                </a:extLst>
              </a:tr>
              <a:tr h="285161">
                <a:tc>
                  <a:txBody>
                    <a:bodyPr/>
                    <a:lstStyle/>
                    <a:p>
                      <a:pPr algn="l"/>
                      <a:r>
                        <a:rPr lang="es-CL" sz="1400" dirty="0">
                          <a:latin typeface="Arial Nova Cond Light" panose="020B0306020202020204" pitchFamily="34" charset="0"/>
                        </a:rPr>
                        <a:t>I Región – Tarapacá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7</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98277439"/>
                  </a:ext>
                </a:extLst>
              </a:tr>
              <a:tr h="285161">
                <a:tc>
                  <a:txBody>
                    <a:bodyPr/>
                    <a:lstStyle/>
                    <a:p>
                      <a:pPr algn="l"/>
                      <a:r>
                        <a:rPr lang="es-CL" sz="1400" dirty="0">
                          <a:latin typeface="Arial Nova Cond Light" panose="020B0306020202020204" pitchFamily="34" charset="0"/>
                        </a:rPr>
                        <a:t>IV Región – Coquimbo</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7</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901525"/>
                  </a:ext>
                </a:extLst>
              </a:tr>
              <a:tr h="285161">
                <a:tc>
                  <a:txBody>
                    <a:bodyPr/>
                    <a:lstStyle/>
                    <a:p>
                      <a:pPr algn="l"/>
                      <a:r>
                        <a:rPr lang="es-CL" sz="1400" dirty="0">
                          <a:latin typeface="Arial Nova Cond Light" panose="020B0306020202020204" pitchFamily="34" charset="0"/>
                        </a:rPr>
                        <a:t>XI Región – Aysén</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5</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4680052"/>
                  </a:ext>
                </a:extLst>
              </a:tr>
              <a:tr h="285161">
                <a:tc>
                  <a:txBody>
                    <a:bodyPr/>
                    <a:lstStyle/>
                    <a:p>
                      <a:pPr algn="l"/>
                      <a:r>
                        <a:rPr lang="es-CL" sz="1400" dirty="0">
                          <a:latin typeface="Arial Nova Cond Light" panose="020B0306020202020204" pitchFamily="34" charset="0"/>
                        </a:rPr>
                        <a:t>V Región – Valparaíso</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4</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42105"/>
                  </a:ext>
                </a:extLst>
              </a:tr>
              <a:tr h="285161">
                <a:tc>
                  <a:txBody>
                    <a:bodyPr/>
                    <a:lstStyle/>
                    <a:p>
                      <a:pPr algn="l"/>
                      <a:r>
                        <a:rPr lang="es-CL" sz="1400" dirty="0">
                          <a:latin typeface="Arial Nova Cond Light" panose="020B0306020202020204" pitchFamily="34" charset="0"/>
                        </a:rPr>
                        <a:t>VI Región – O’Higgins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4</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1126798"/>
                  </a:ext>
                </a:extLst>
              </a:tr>
              <a:tr h="285161">
                <a:tc>
                  <a:txBody>
                    <a:bodyPr/>
                    <a:lstStyle/>
                    <a:p>
                      <a:pPr algn="l"/>
                      <a:r>
                        <a:rPr lang="es-CL" sz="1400" dirty="0">
                          <a:latin typeface="Arial Nova Cond Light" panose="020B0306020202020204" pitchFamily="34" charset="0"/>
                        </a:rPr>
                        <a:t>XV Región – Arica y Parinacota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4</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9751155"/>
                  </a:ext>
                </a:extLst>
              </a:tr>
              <a:tr h="285161">
                <a:tc>
                  <a:txBody>
                    <a:bodyPr/>
                    <a:lstStyle/>
                    <a:p>
                      <a:pPr algn="l"/>
                      <a:r>
                        <a:rPr lang="es-CL" sz="1400" dirty="0">
                          <a:latin typeface="Arial Nova Cond Light" panose="020B0306020202020204" pitchFamily="34" charset="0"/>
                        </a:rPr>
                        <a:t>II Región – Antofagasta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3</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93277887"/>
                  </a:ext>
                </a:extLst>
              </a:tr>
              <a:tr h="285161">
                <a:tc>
                  <a:txBody>
                    <a:bodyPr/>
                    <a:lstStyle/>
                    <a:p>
                      <a:pPr algn="l"/>
                      <a:r>
                        <a:rPr lang="es-CL" sz="1400" dirty="0">
                          <a:latin typeface="Arial Nova Cond Light" panose="020B0306020202020204" pitchFamily="34" charset="0"/>
                        </a:rPr>
                        <a:t>XII Región – Magallanes y Antártica</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400" dirty="0">
                          <a:latin typeface="Arial Nova Cond Light" panose="020B0306020202020204" pitchFamily="34" charset="0"/>
                        </a:rPr>
                        <a:t>0</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9476850"/>
                  </a:ext>
                </a:extLst>
              </a:tr>
            </a:tbl>
          </a:graphicData>
        </a:graphic>
      </p:graphicFrame>
      <p:sp>
        <p:nvSpPr>
          <p:cNvPr id="7" name="CuadroTexto 6">
            <a:extLst>
              <a:ext uri="{FF2B5EF4-FFF2-40B4-BE49-F238E27FC236}">
                <a16:creationId xmlns:a16="http://schemas.microsoft.com/office/drawing/2014/main" id="{F0A6B988-7EBE-CC1A-6882-EF71B73BB1C4}"/>
              </a:ext>
            </a:extLst>
          </p:cNvPr>
          <p:cNvSpPr txBox="1"/>
          <p:nvPr/>
        </p:nvSpPr>
        <p:spPr>
          <a:xfrm>
            <a:off x="1087273" y="5229881"/>
            <a:ext cx="4229040" cy="29745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33"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US" sz="1333"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a:t>
            </a:r>
            <a:r>
              <a:rPr kumimoji="0" lang="es-US" sz="1333"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a:t>
            </a:r>
          </a:p>
        </p:txBody>
      </p:sp>
    </p:spTree>
    <p:extLst>
      <p:ext uri="{BB962C8B-B14F-4D97-AF65-F5344CB8AC3E}">
        <p14:creationId xmlns:p14="http://schemas.microsoft.com/office/powerpoint/2010/main" val="369348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75292" y="222613"/>
            <a:ext cx="1048173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2.1</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ALZA PRECIO MATERIALES</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IMPACTO </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PROYECTOS DE INFRAESTRUCTURA</a:t>
            </a:r>
            <a:endParaRPr kumimoji="0" lang="es-CL"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graphicFrame>
        <p:nvGraphicFramePr>
          <p:cNvPr id="5" name="Tabla 2">
            <a:extLst>
              <a:ext uri="{FF2B5EF4-FFF2-40B4-BE49-F238E27FC236}">
                <a16:creationId xmlns:a16="http://schemas.microsoft.com/office/drawing/2014/main" id="{700CB042-B592-F7A7-06D2-AFF70D437EDA}"/>
              </a:ext>
            </a:extLst>
          </p:cNvPr>
          <p:cNvGraphicFramePr>
            <a:graphicFrameLocks noGrp="1"/>
          </p:cNvGraphicFramePr>
          <p:nvPr>
            <p:extLst>
              <p:ext uri="{D42A27DB-BD31-4B8C-83A1-F6EECF244321}">
                <p14:modId xmlns:p14="http://schemas.microsoft.com/office/powerpoint/2010/main" val="3348390021"/>
              </p:ext>
            </p:extLst>
          </p:nvPr>
        </p:nvGraphicFramePr>
        <p:xfrm>
          <a:off x="620873" y="1325520"/>
          <a:ext cx="5187790" cy="1935480"/>
        </p:xfrm>
        <a:graphic>
          <a:graphicData uri="http://schemas.openxmlformats.org/drawingml/2006/table">
            <a:tbl>
              <a:tblPr firstRow="1" bandRow="1">
                <a:tableStyleId>{5940675A-B579-460E-94D1-54222C63F5DA}</a:tableStyleId>
              </a:tblPr>
              <a:tblGrid>
                <a:gridCol w="3086401">
                  <a:extLst>
                    <a:ext uri="{9D8B030D-6E8A-4147-A177-3AD203B41FA5}">
                      <a16:colId xmlns:a16="http://schemas.microsoft.com/office/drawing/2014/main" val="1914406656"/>
                    </a:ext>
                  </a:extLst>
                </a:gridCol>
                <a:gridCol w="2101389">
                  <a:extLst>
                    <a:ext uri="{9D8B030D-6E8A-4147-A177-3AD203B41FA5}">
                      <a16:colId xmlns:a16="http://schemas.microsoft.com/office/drawing/2014/main" val="387110954"/>
                    </a:ext>
                  </a:extLst>
                </a:gridCol>
              </a:tblGrid>
              <a:tr h="453543">
                <a:tc gridSpan="2">
                  <a:txBody>
                    <a:bodyPr/>
                    <a:lstStyle/>
                    <a:p>
                      <a:pPr algn="ctr"/>
                      <a:r>
                        <a:rPr lang="es-CL" sz="1300" b="1" dirty="0">
                          <a:solidFill>
                            <a:schemeClr val="tx1"/>
                          </a:solidFill>
                          <a:latin typeface="Arial Black" panose="020B0A04020102020204" pitchFamily="34" charset="0"/>
                        </a:rPr>
                        <a:t>MANDANTES</a:t>
                      </a:r>
                      <a:r>
                        <a:rPr lang="es-CL" sz="1300" dirty="0">
                          <a:solidFill>
                            <a:schemeClr val="tx1"/>
                          </a:solidFill>
                          <a:latin typeface="Arial Nova Cond Light" panose="020B0306020202020204" pitchFamily="34" charset="0"/>
                        </a:rPr>
                        <a:t> </a:t>
                      </a:r>
                    </a:p>
                    <a:p>
                      <a:pPr algn="ctr"/>
                      <a:r>
                        <a:rPr lang="es-CL" sz="1300" dirty="0">
                          <a:solidFill>
                            <a:schemeClr val="tx1"/>
                          </a:solidFill>
                          <a:latin typeface="Arial Nova Cond Light" panose="020B0306020202020204" pitchFamily="34" charset="0"/>
                        </a:rPr>
                        <a:t>DE PROYECTOS AFECTADOS</a:t>
                      </a: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sz="1200" dirty="0">
                        <a:latin typeface="Arial Nova Cond Light" panose="020B0306020202020204" pitchFamily="34" charset="0"/>
                      </a:endParaRPr>
                    </a:p>
                  </a:txBody>
                  <a:tcPr/>
                </a:tc>
                <a:extLst>
                  <a:ext uri="{0D108BD9-81ED-4DB2-BD59-A6C34878D82A}">
                    <a16:rowId xmlns:a16="http://schemas.microsoft.com/office/drawing/2014/main" val="2741068838"/>
                  </a:ext>
                </a:extLst>
              </a:tr>
              <a:tr h="269291">
                <a:tc>
                  <a:txBody>
                    <a:bodyPr/>
                    <a:lstStyle/>
                    <a:p>
                      <a:r>
                        <a:rPr lang="es-CL" sz="1300" b="1" dirty="0">
                          <a:latin typeface="Arial Nova Cond Light" panose="020B0306020202020204" pitchFamily="34" charset="0"/>
                        </a:rPr>
                        <a:t>NOMBRE</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1" dirty="0" err="1">
                          <a:latin typeface="Arial Nova Cond Light" panose="020B0306020202020204" pitchFamily="34" charset="0"/>
                        </a:rPr>
                        <a:t>N°</a:t>
                      </a:r>
                      <a:r>
                        <a:rPr lang="es-CL" sz="1300" b="1" dirty="0">
                          <a:latin typeface="Arial Nova Cond Light" panose="020B0306020202020204" pitchFamily="34" charset="0"/>
                        </a:rPr>
                        <a:t> PROYECTOS</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350735"/>
                  </a:ext>
                </a:extLst>
              </a:tr>
              <a:tr h="269291">
                <a:tc>
                  <a:txBody>
                    <a:bodyPr/>
                    <a:lstStyle/>
                    <a:p>
                      <a:r>
                        <a:rPr lang="es-CL" sz="1300" b="0" dirty="0">
                          <a:latin typeface="Arial Nova Cond Light" panose="020B0306020202020204" pitchFamily="34" charset="0"/>
                        </a:rPr>
                        <a:t>Ministerio de Obras Públicas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174</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555353"/>
                  </a:ext>
                </a:extLst>
              </a:tr>
              <a:tr h="269291">
                <a:tc>
                  <a:txBody>
                    <a:bodyPr/>
                    <a:lstStyle/>
                    <a:p>
                      <a:r>
                        <a:rPr lang="es-CL" sz="1300" b="0" dirty="0" err="1">
                          <a:latin typeface="Arial Nova Cond Light" panose="020B0306020202020204" pitchFamily="34" charset="0"/>
                        </a:rPr>
                        <a:t>Servius</a:t>
                      </a:r>
                      <a:endParaRPr lang="es-CL" sz="1300" b="0" dirty="0">
                        <a:latin typeface="Arial Nova Cond Light" panose="020B0306020202020204" pitchFamily="34" charset="0"/>
                      </a:endParaRP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22</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223288"/>
                  </a:ext>
                </a:extLst>
              </a:tr>
              <a:tr h="269291">
                <a:tc>
                  <a:txBody>
                    <a:bodyPr/>
                    <a:lstStyle/>
                    <a:p>
                      <a:r>
                        <a:rPr lang="es-CL" sz="1300" b="0" dirty="0">
                          <a:latin typeface="Arial Nova Cond Light" panose="020B0306020202020204" pitchFamily="34" charset="0"/>
                        </a:rPr>
                        <a:t>Municipios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11</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4243796"/>
                  </a:ext>
                </a:extLst>
              </a:tr>
              <a:tr h="269291">
                <a:tc>
                  <a:txBody>
                    <a:bodyPr/>
                    <a:lstStyle/>
                    <a:p>
                      <a:r>
                        <a:rPr lang="es-CL" sz="1300" b="0" dirty="0">
                          <a:latin typeface="Arial Nova Cond Light" panose="020B0306020202020204" pitchFamily="34" charset="0"/>
                        </a:rPr>
                        <a:t>Otros mandantes</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13</a:t>
                      </a:r>
                    </a:p>
                  </a:txBody>
                  <a:tcPr>
                    <a:lnL w="12700" cmpd="sng">
                      <a:noFill/>
                    </a:lnL>
                    <a:lnR w="12700" cmpd="sng">
                      <a:noFill/>
                    </a:ln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7503506"/>
                  </a:ext>
                </a:extLst>
              </a:tr>
            </a:tbl>
          </a:graphicData>
        </a:graphic>
      </p:graphicFrame>
      <p:graphicFrame>
        <p:nvGraphicFramePr>
          <p:cNvPr id="6" name="Tabla 2">
            <a:extLst>
              <a:ext uri="{FF2B5EF4-FFF2-40B4-BE49-F238E27FC236}">
                <a16:creationId xmlns:a16="http://schemas.microsoft.com/office/drawing/2014/main" id="{12C110E4-96FE-1980-5485-489FB0C56FF5}"/>
              </a:ext>
            </a:extLst>
          </p:cNvPr>
          <p:cNvGraphicFramePr>
            <a:graphicFrameLocks noGrp="1"/>
          </p:cNvGraphicFramePr>
          <p:nvPr>
            <p:extLst>
              <p:ext uri="{D42A27DB-BD31-4B8C-83A1-F6EECF244321}">
                <p14:modId xmlns:p14="http://schemas.microsoft.com/office/powerpoint/2010/main" val="3985220391"/>
              </p:ext>
            </p:extLst>
          </p:nvPr>
        </p:nvGraphicFramePr>
        <p:xfrm>
          <a:off x="620871" y="3477600"/>
          <a:ext cx="5188801" cy="1935480"/>
        </p:xfrm>
        <a:graphic>
          <a:graphicData uri="http://schemas.openxmlformats.org/drawingml/2006/table">
            <a:tbl>
              <a:tblPr firstRow="1" bandRow="1">
                <a:tableStyleId>{5940675A-B579-460E-94D1-54222C63F5DA}</a:tableStyleId>
              </a:tblPr>
              <a:tblGrid>
                <a:gridCol w="3087003">
                  <a:extLst>
                    <a:ext uri="{9D8B030D-6E8A-4147-A177-3AD203B41FA5}">
                      <a16:colId xmlns:a16="http://schemas.microsoft.com/office/drawing/2014/main" val="1186908088"/>
                    </a:ext>
                  </a:extLst>
                </a:gridCol>
                <a:gridCol w="2101798">
                  <a:extLst>
                    <a:ext uri="{9D8B030D-6E8A-4147-A177-3AD203B41FA5}">
                      <a16:colId xmlns:a16="http://schemas.microsoft.com/office/drawing/2014/main" val="4228503553"/>
                    </a:ext>
                  </a:extLst>
                </a:gridCol>
              </a:tblGrid>
              <a:tr h="236000">
                <a:tc gridSpan="2">
                  <a:txBody>
                    <a:bodyPr/>
                    <a:lstStyle/>
                    <a:p>
                      <a:pPr algn="ctr"/>
                      <a:r>
                        <a:rPr lang="es-CL" sz="1300" b="1" dirty="0">
                          <a:solidFill>
                            <a:schemeClr val="tx1"/>
                          </a:solidFill>
                          <a:latin typeface="Arial Black" panose="020B0A04020102020204" pitchFamily="34" charset="0"/>
                        </a:rPr>
                        <a:t>DESTINO</a:t>
                      </a:r>
                    </a:p>
                    <a:p>
                      <a:pPr algn="ctr"/>
                      <a:r>
                        <a:rPr lang="es-CL" sz="1300" dirty="0">
                          <a:solidFill>
                            <a:schemeClr val="tx1"/>
                          </a:solidFill>
                          <a:latin typeface="Arial Nova Cond Light" panose="020B0306020202020204" pitchFamily="34" charset="0"/>
                        </a:rPr>
                        <a:t>DE PROYECTOS AFECTADOS</a:t>
                      </a:r>
                    </a:p>
                  </a:txBody>
                  <a:tcPr>
                    <a:lnL w="12700" cmpd="sng">
                      <a:noFill/>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s-CL" sz="1200" dirty="0">
                        <a:latin typeface="Arial Nova Cond Light" panose="020B0306020202020204" pitchFamily="34" charset="0"/>
                      </a:endParaRPr>
                    </a:p>
                  </a:txBody>
                  <a:tcPr/>
                </a:tc>
                <a:extLst>
                  <a:ext uri="{0D108BD9-81ED-4DB2-BD59-A6C34878D82A}">
                    <a16:rowId xmlns:a16="http://schemas.microsoft.com/office/drawing/2014/main" val="2741068838"/>
                  </a:ext>
                </a:extLst>
              </a:tr>
              <a:tr h="236000">
                <a:tc>
                  <a:txBody>
                    <a:bodyPr/>
                    <a:lstStyle/>
                    <a:p>
                      <a:r>
                        <a:rPr lang="es-CL" sz="1300" b="1" dirty="0">
                          <a:latin typeface="Arial Nova Cond Light" panose="020B0306020202020204" pitchFamily="34" charset="0"/>
                        </a:rPr>
                        <a:t>ÁREA </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1" dirty="0" err="1">
                          <a:latin typeface="Arial Nova Cond Light" panose="020B0306020202020204" pitchFamily="34" charset="0"/>
                        </a:rPr>
                        <a:t>N°</a:t>
                      </a:r>
                      <a:r>
                        <a:rPr lang="es-CL" sz="1300" b="1" dirty="0">
                          <a:latin typeface="Arial Nova Cond Light" panose="020B0306020202020204" pitchFamily="34" charset="0"/>
                        </a:rPr>
                        <a:t> PROYECTOS</a:t>
                      </a:r>
                    </a:p>
                  </a:txBody>
                  <a:tcPr>
                    <a:lnL w="12700" cmpd="sng">
                      <a:noFill/>
                    </a:lnL>
                    <a:lnR w="12700" cmpd="sng">
                      <a:noFill/>
                    </a:ln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350735"/>
                  </a:ext>
                </a:extLst>
              </a:tr>
              <a:tr h="236000">
                <a:tc>
                  <a:txBody>
                    <a:bodyPr/>
                    <a:lstStyle/>
                    <a:p>
                      <a:r>
                        <a:rPr lang="es-CL" sz="1300" b="0" dirty="0">
                          <a:latin typeface="Arial Nova Cond Light" panose="020B0306020202020204" pitchFamily="34" charset="0"/>
                        </a:rPr>
                        <a:t>Conectividad urbana e interurbana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112</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555353"/>
                  </a:ext>
                </a:extLst>
              </a:tr>
              <a:tr h="236000">
                <a:tc>
                  <a:txBody>
                    <a:bodyPr/>
                    <a:lstStyle/>
                    <a:p>
                      <a:r>
                        <a:rPr lang="es-CL" sz="1300" b="0" dirty="0">
                          <a:latin typeface="Arial Nova Cond Light" panose="020B0306020202020204" pitchFamily="34" charset="0"/>
                        </a:rPr>
                        <a:t>Agua potable y saneamiento</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30</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223288"/>
                  </a:ext>
                </a:extLst>
              </a:tr>
              <a:tr h="236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300" b="0" dirty="0">
                          <a:latin typeface="Arial Nova Cond Light" panose="020B0306020202020204" pitchFamily="34" charset="0"/>
                        </a:rPr>
                        <a:t>Edificación pública </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37</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4243796"/>
                  </a:ext>
                </a:extLst>
              </a:tr>
              <a:tr h="236000">
                <a:tc>
                  <a:txBody>
                    <a:bodyPr/>
                    <a:lstStyle/>
                    <a:p>
                      <a:r>
                        <a:rPr lang="es-CL" sz="1300" b="1" dirty="0">
                          <a:solidFill>
                            <a:schemeClr val="bg1"/>
                          </a:solidFill>
                          <a:latin typeface="Arial Nova Cond Light" panose="020B0306020202020204" pitchFamily="34" charset="0"/>
                        </a:rPr>
                        <a:t>BENEFICIARIOS </a:t>
                      </a:r>
                      <a:r>
                        <a:rPr lang="es-CL" sz="1300" b="0" dirty="0">
                          <a:solidFill>
                            <a:schemeClr val="bg1"/>
                          </a:solidFill>
                          <a:latin typeface="Arial Nova Cond Light" panose="020B0306020202020204" pitchFamily="34" charset="0"/>
                        </a:rPr>
                        <a:t>proyectos edificación pública (1)</a:t>
                      </a:r>
                    </a:p>
                  </a:txBody>
                  <a:tcP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a:txBody>
                    <a:bodyPr/>
                    <a:lstStyle/>
                    <a:p>
                      <a:pPr algn="ctr"/>
                      <a:r>
                        <a:rPr lang="es-CL" sz="1300" b="1" dirty="0">
                          <a:solidFill>
                            <a:schemeClr val="bg1"/>
                          </a:solidFill>
                          <a:latin typeface="Arial Nova Cond Light" panose="020B0306020202020204" pitchFamily="34" charset="0"/>
                        </a:rPr>
                        <a:t>9,5 millones </a:t>
                      </a:r>
                    </a:p>
                  </a:txBody>
                  <a:tcPr anchor="ct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1888372878"/>
                  </a:ext>
                </a:extLst>
              </a:tr>
            </a:tbl>
          </a:graphicData>
        </a:graphic>
      </p:graphicFrame>
      <p:sp>
        <p:nvSpPr>
          <p:cNvPr id="11" name="CuadroTexto 10">
            <a:extLst>
              <a:ext uri="{FF2B5EF4-FFF2-40B4-BE49-F238E27FC236}">
                <a16:creationId xmlns:a16="http://schemas.microsoft.com/office/drawing/2014/main" id="{29D1D4F4-D6F2-CD7A-9CEC-D58DA4655636}"/>
              </a:ext>
            </a:extLst>
          </p:cNvPr>
          <p:cNvSpPr txBox="1"/>
          <p:nvPr/>
        </p:nvSpPr>
        <p:spPr>
          <a:xfrm>
            <a:off x="821912" y="5665768"/>
            <a:ext cx="5082284" cy="5232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rPr>
              <a:t>Según información del Sistema Nacional de Inversiones del Ministerio de Desarrollo Social</a:t>
            </a:r>
          </a:p>
        </p:txBody>
      </p:sp>
      <p:sp>
        <p:nvSpPr>
          <p:cNvPr id="13" name="CuadroTexto 12">
            <a:extLst>
              <a:ext uri="{FF2B5EF4-FFF2-40B4-BE49-F238E27FC236}">
                <a16:creationId xmlns:a16="http://schemas.microsoft.com/office/drawing/2014/main" id="{CF576A3E-8BED-1FBF-086A-6AE9761816C8}"/>
              </a:ext>
            </a:extLst>
          </p:cNvPr>
          <p:cNvSpPr txBox="1"/>
          <p:nvPr/>
        </p:nvSpPr>
        <p:spPr>
          <a:xfrm>
            <a:off x="542361" y="5680476"/>
            <a:ext cx="348945" cy="276999"/>
          </a:xfrm>
          <a:prstGeom prst="rect">
            <a:avLst/>
          </a:prstGeom>
          <a:noFill/>
        </p:spPr>
        <p:txBody>
          <a:bodyPr wrap="square">
            <a:spAutoFit/>
          </a:bodyPr>
          <a:lstStyle/>
          <a:p>
            <a:pPr marL="268288" marR="0" lvl="0" indent="-268288"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CL" sz="12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mn-cs"/>
              </a:rPr>
              <a:t>(1)</a:t>
            </a:r>
          </a:p>
        </p:txBody>
      </p:sp>
      <p:graphicFrame>
        <p:nvGraphicFramePr>
          <p:cNvPr id="14" name="Tabla 2">
            <a:extLst>
              <a:ext uri="{FF2B5EF4-FFF2-40B4-BE49-F238E27FC236}">
                <a16:creationId xmlns:a16="http://schemas.microsoft.com/office/drawing/2014/main" id="{3AA12E22-AEFA-1046-D588-2D5B5ABD41B6}"/>
              </a:ext>
            </a:extLst>
          </p:cNvPr>
          <p:cNvGraphicFramePr>
            <a:graphicFrameLocks noGrp="1"/>
          </p:cNvGraphicFramePr>
          <p:nvPr>
            <p:extLst>
              <p:ext uri="{D42A27DB-BD31-4B8C-83A1-F6EECF244321}">
                <p14:modId xmlns:p14="http://schemas.microsoft.com/office/powerpoint/2010/main" val="2376884497"/>
              </p:ext>
            </p:extLst>
          </p:nvPr>
        </p:nvGraphicFramePr>
        <p:xfrm>
          <a:off x="6388993" y="2918810"/>
          <a:ext cx="5179120" cy="2514600"/>
        </p:xfrm>
        <a:graphic>
          <a:graphicData uri="http://schemas.openxmlformats.org/drawingml/2006/table">
            <a:tbl>
              <a:tblPr firstRow="1" bandRow="1">
                <a:tableStyleId>{5940675A-B579-460E-94D1-54222C63F5DA}</a:tableStyleId>
              </a:tblPr>
              <a:tblGrid>
                <a:gridCol w="3081244">
                  <a:extLst>
                    <a:ext uri="{9D8B030D-6E8A-4147-A177-3AD203B41FA5}">
                      <a16:colId xmlns:a16="http://schemas.microsoft.com/office/drawing/2014/main" val="1186908088"/>
                    </a:ext>
                  </a:extLst>
                </a:gridCol>
                <a:gridCol w="2097876">
                  <a:extLst>
                    <a:ext uri="{9D8B030D-6E8A-4147-A177-3AD203B41FA5}">
                      <a16:colId xmlns:a16="http://schemas.microsoft.com/office/drawing/2014/main" val="4228503553"/>
                    </a:ext>
                  </a:extLst>
                </a:gridCol>
              </a:tblGrid>
              <a:tr h="236000">
                <a:tc gridSpan="2">
                  <a:txBody>
                    <a:bodyPr/>
                    <a:lstStyle/>
                    <a:p>
                      <a:pPr algn="ctr"/>
                      <a:r>
                        <a:rPr lang="es-CL" sz="1300" b="1" dirty="0">
                          <a:solidFill>
                            <a:schemeClr val="bg1"/>
                          </a:solidFill>
                          <a:latin typeface="Arial Black" panose="020B0A04020102020204" pitchFamily="34" charset="0"/>
                        </a:rPr>
                        <a:t>BENEFICIARIOS</a:t>
                      </a:r>
                    </a:p>
                    <a:p>
                      <a:pPr algn="ctr"/>
                      <a:r>
                        <a:rPr lang="es-CL" sz="1300" dirty="0">
                          <a:solidFill>
                            <a:schemeClr val="bg1"/>
                          </a:solidFill>
                          <a:latin typeface="Arial Nova Cond Light" panose="020B0306020202020204" pitchFamily="34" charset="0"/>
                        </a:rPr>
                        <a:t>PROYECTOS DE EDIFICACIÓN PÚBLICA</a:t>
                      </a:r>
                    </a:p>
                  </a:txBody>
                  <a:tcPr>
                    <a:lnL w="12700" cmpd="sng">
                      <a:noFill/>
                    </a:lnL>
                    <a:lnR w="12700" cmpd="sng">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endParaRPr lang="es-CL" sz="1200" dirty="0">
                        <a:latin typeface="Arial Nova Cond Light" panose="020B0306020202020204" pitchFamily="34" charset="0"/>
                      </a:endParaRPr>
                    </a:p>
                  </a:txBody>
                  <a:tcPr/>
                </a:tc>
                <a:extLst>
                  <a:ext uri="{0D108BD9-81ED-4DB2-BD59-A6C34878D82A}">
                    <a16:rowId xmlns:a16="http://schemas.microsoft.com/office/drawing/2014/main" val="2741068838"/>
                  </a:ext>
                </a:extLst>
              </a:tr>
              <a:tr h="236000">
                <a:tc>
                  <a:txBody>
                    <a:bodyPr/>
                    <a:lstStyle/>
                    <a:p>
                      <a:r>
                        <a:rPr lang="es-CL" sz="1300" b="1" dirty="0">
                          <a:latin typeface="Arial Nova Cond Light" panose="020B0306020202020204" pitchFamily="34" charset="0"/>
                        </a:rPr>
                        <a:t>ÁREA </a:t>
                      </a:r>
                    </a:p>
                  </a:txBody>
                  <a:tcPr>
                    <a:lnL w="12700" cmpd="sng">
                      <a:noFill/>
                    </a:lnL>
                    <a:lnR w="12700" cmpd="sng">
                      <a:noFill/>
                    </a:lnR>
                    <a:lnT w="12700"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1" dirty="0" err="1">
                          <a:latin typeface="Arial Nova Cond Light" panose="020B0306020202020204" pitchFamily="34" charset="0"/>
                        </a:rPr>
                        <a:t>N°</a:t>
                      </a:r>
                      <a:r>
                        <a:rPr lang="es-CL" sz="1300" b="1" dirty="0">
                          <a:latin typeface="Arial Nova Cond Light" panose="020B0306020202020204" pitchFamily="34" charset="0"/>
                        </a:rPr>
                        <a:t> BENEFICIARIOS</a:t>
                      </a:r>
                    </a:p>
                  </a:txBody>
                  <a:tcPr>
                    <a:lnL w="12700" cmpd="sng">
                      <a:noFill/>
                    </a:lnL>
                    <a:lnR w="12700" cmpd="sng">
                      <a:noFill/>
                    </a:lnR>
                    <a:lnT w="12700" cap="flat" cmpd="sng" algn="ctr">
                      <a:solidFill>
                        <a:srgbClr val="C00000"/>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4350735"/>
                  </a:ext>
                </a:extLst>
              </a:tr>
              <a:tr h="236000">
                <a:tc>
                  <a:txBody>
                    <a:bodyPr/>
                    <a:lstStyle/>
                    <a:p>
                      <a:r>
                        <a:rPr lang="es-CL" sz="1300" b="0" dirty="0">
                          <a:latin typeface="Arial Nova Cond Light" panose="020B0306020202020204" pitchFamily="34" charset="0"/>
                        </a:rPr>
                        <a:t>Seguridad-Justicia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6.593.023</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555353"/>
                  </a:ext>
                </a:extLst>
              </a:tr>
              <a:tr h="236000">
                <a:tc>
                  <a:txBody>
                    <a:bodyPr/>
                    <a:lstStyle/>
                    <a:p>
                      <a:r>
                        <a:rPr lang="es-CL" sz="1300" b="0" dirty="0">
                          <a:latin typeface="Arial Nova Cond Light" panose="020B0306020202020204" pitchFamily="34" charset="0"/>
                        </a:rPr>
                        <a:t>Salud</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0" dirty="0">
                          <a:latin typeface="Arial Nova Cond Light" panose="020B0306020202020204" pitchFamily="34" charset="0"/>
                        </a:rPr>
                        <a:t>1.599.114</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9767415"/>
                  </a:ext>
                </a:extLst>
              </a:tr>
              <a:tr h="2360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CL" sz="1300" b="0" dirty="0">
                          <a:latin typeface="Arial Nova Cond Light" panose="020B0306020202020204" pitchFamily="34" charset="0"/>
                        </a:rPr>
                        <a:t>Cultura</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dirty="0">
                          <a:latin typeface="Arial Nova Cond Light" panose="020B0306020202020204" pitchFamily="34" charset="0"/>
                        </a:rPr>
                        <a:t>1.187.889</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4243796"/>
                  </a:ext>
                </a:extLst>
              </a:tr>
              <a:tr h="236000">
                <a:tc>
                  <a:txBody>
                    <a:bodyPr/>
                    <a:lstStyle/>
                    <a:p>
                      <a:r>
                        <a:rPr lang="es-CL" sz="1300" b="0" dirty="0">
                          <a:latin typeface="Arial Nova Cond Light" panose="020B0306020202020204" pitchFamily="34" charset="0"/>
                        </a:rPr>
                        <a:t>Servicios públicos</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0" dirty="0">
                          <a:latin typeface="Arial Nova Cond Light" panose="020B0306020202020204" pitchFamily="34" charset="0"/>
                        </a:rPr>
                        <a:t>154.818</a:t>
                      </a:r>
                      <a:r>
                        <a:rPr lang="es-CL" sz="1300" b="1" dirty="0">
                          <a:latin typeface="Arial Nova Cond Light" panose="020B0306020202020204" pitchFamily="34" charset="0"/>
                        </a:rPr>
                        <a:t> </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72878"/>
                  </a:ext>
                </a:extLst>
              </a:tr>
              <a:tr h="236000">
                <a:tc>
                  <a:txBody>
                    <a:bodyPr/>
                    <a:lstStyle/>
                    <a:p>
                      <a:r>
                        <a:rPr lang="es-CL" sz="1300" b="0" dirty="0">
                          <a:latin typeface="Arial Nova Cond Light" panose="020B0306020202020204" pitchFamily="34" charset="0"/>
                        </a:rPr>
                        <a:t>Transporte</a:t>
                      </a:r>
                    </a:p>
                  </a:txBody>
                  <a:tcP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0" dirty="0">
                          <a:latin typeface="Arial Nova Cond Light" panose="020B0306020202020204" pitchFamily="34" charset="0"/>
                        </a:rPr>
                        <a:t>17.413</a:t>
                      </a:r>
                    </a:p>
                  </a:txBody>
                  <a:tcPr anchor="ctr">
                    <a:lnL w="12700" cmpd="sng">
                      <a:noFill/>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60137297"/>
                  </a:ext>
                </a:extLst>
              </a:tr>
              <a:tr h="236000">
                <a:tc>
                  <a:txBody>
                    <a:bodyPr/>
                    <a:lstStyle/>
                    <a:p>
                      <a:r>
                        <a:rPr lang="es-CL" sz="1300" b="0" dirty="0">
                          <a:latin typeface="Arial Nova Cond Light" panose="020B0306020202020204" pitchFamily="34" charset="0"/>
                        </a:rPr>
                        <a:t>Educación</a:t>
                      </a:r>
                    </a:p>
                  </a:txBody>
                  <a:tcP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s-CL" sz="1300" b="0" dirty="0">
                          <a:latin typeface="Arial Nova Cond Light" panose="020B0306020202020204" pitchFamily="34" charset="0"/>
                        </a:rPr>
                        <a:t>3.747</a:t>
                      </a:r>
                    </a:p>
                  </a:txBody>
                  <a:tcPr anchor="ctr">
                    <a:lnL w="12700" cmpd="sng">
                      <a:noFill/>
                    </a:lnL>
                    <a:lnR w="12700" cmpd="sng">
                      <a:noFill/>
                    </a:lnR>
                    <a:lnT w="3175" cap="flat" cmpd="sng" algn="ctr">
                      <a:solidFill>
                        <a:schemeClr val="tx1"/>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56026788"/>
                  </a:ext>
                </a:extLst>
              </a:tr>
            </a:tbl>
          </a:graphicData>
        </a:graphic>
      </p:graphicFrame>
      <p:cxnSp>
        <p:nvCxnSpPr>
          <p:cNvPr id="4" name="Conector recto 3">
            <a:extLst>
              <a:ext uri="{FF2B5EF4-FFF2-40B4-BE49-F238E27FC236}">
                <a16:creationId xmlns:a16="http://schemas.microsoft.com/office/drawing/2014/main" id="{C51508CB-2DF1-9F0A-10A9-200AFD60AE15}"/>
              </a:ext>
            </a:extLst>
          </p:cNvPr>
          <p:cNvCxnSpPr/>
          <p:nvPr/>
        </p:nvCxnSpPr>
        <p:spPr>
          <a:xfrm>
            <a:off x="5808663" y="5260974"/>
            <a:ext cx="28733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177B9966-FC7F-449F-F847-A1442EE445AC}"/>
              </a:ext>
            </a:extLst>
          </p:cNvPr>
          <p:cNvCxnSpPr>
            <a:cxnSpLocks/>
          </p:cNvCxnSpPr>
          <p:nvPr/>
        </p:nvCxnSpPr>
        <p:spPr>
          <a:xfrm>
            <a:off x="6096000" y="3155082"/>
            <a:ext cx="0" cy="21058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70E3697A-D2F2-EEA6-C623-CA80B66D8582}"/>
              </a:ext>
            </a:extLst>
          </p:cNvPr>
          <p:cNvCxnSpPr/>
          <p:nvPr/>
        </p:nvCxnSpPr>
        <p:spPr>
          <a:xfrm>
            <a:off x="6091237" y="3155082"/>
            <a:ext cx="22167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702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13;p20">
            <a:extLst>
              <a:ext uri="{FF2B5EF4-FFF2-40B4-BE49-F238E27FC236}">
                <a16:creationId xmlns:a16="http://schemas.microsoft.com/office/drawing/2014/main" id="{CAC5B4CA-D1B6-48EA-8F74-B473C32DA74F}"/>
              </a:ext>
            </a:extLst>
          </p:cNvPr>
          <p:cNvPicPr preferRelativeResize="0"/>
          <p:nvPr/>
        </p:nvPicPr>
        <p:blipFill>
          <a:blip r:embed="rId3">
            <a:alphaModFix/>
          </a:blip>
          <a:stretch>
            <a:fillRect/>
          </a:stretch>
        </p:blipFill>
        <p:spPr>
          <a:xfrm>
            <a:off x="10802245" y="205999"/>
            <a:ext cx="1201259" cy="449532"/>
          </a:xfrm>
          <a:prstGeom prst="rect">
            <a:avLst/>
          </a:prstGeom>
          <a:noFill/>
          <a:ln>
            <a:noFill/>
          </a:ln>
        </p:spPr>
      </p:pic>
      <p:sp>
        <p:nvSpPr>
          <p:cNvPr id="4" name="CuadroTexto 3">
            <a:extLst>
              <a:ext uri="{FF2B5EF4-FFF2-40B4-BE49-F238E27FC236}">
                <a16:creationId xmlns:a16="http://schemas.microsoft.com/office/drawing/2014/main" id="{9D9DEE53-8BD1-40C8-97A8-2E00C0D7E136}"/>
              </a:ext>
            </a:extLst>
          </p:cNvPr>
          <p:cNvSpPr txBox="1"/>
          <p:nvPr/>
        </p:nvSpPr>
        <p:spPr>
          <a:xfrm>
            <a:off x="172787" y="222613"/>
            <a:ext cx="8220291"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2.2</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FINANCIAMIENTO</a:t>
            </a:r>
            <a:r>
              <a:rPr lang="es-US" sz="2600" b="1" dirty="0">
                <a:solidFill>
                  <a:prstClr val="black"/>
                </a:solidFill>
                <a:latin typeface="Arial Nova Cond Light" panose="020B0306020202020204" pitchFamily="34" charset="0"/>
                <a:cs typeface="Arial" panose="020B0604020202020204" pitchFamily="34" charset="0"/>
              </a:rPr>
              <a:t> </a:t>
            </a: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a:t>
            </a: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EVOLUCIÓN </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TASAS DE INTERÉS</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1" name="Rectángulo 10">
            <a:extLst>
              <a:ext uri="{FF2B5EF4-FFF2-40B4-BE49-F238E27FC236}">
                <a16:creationId xmlns:a16="http://schemas.microsoft.com/office/drawing/2014/main" id="{F2A27257-23FE-52DC-BE01-84B37C8D296A}"/>
              </a:ext>
            </a:extLst>
          </p:cNvPr>
          <p:cNvSpPr/>
          <p:nvPr/>
        </p:nvSpPr>
        <p:spPr>
          <a:xfrm>
            <a:off x="828675" y="999550"/>
            <a:ext cx="1055225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Tasa de interés promedio de créditos para vivienda</a:t>
            </a:r>
          </a:p>
        </p:txBody>
      </p:sp>
      <p:sp>
        <p:nvSpPr>
          <p:cNvPr id="12" name="CuadroTexto 11">
            <a:extLst>
              <a:ext uri="{FF2B5EF4-FFF2-40B4-BE49-F238E27FC236}">
                <a16:creationId xmlns:a16="http://schemas.microsoft.com/office/drawing/2014/main" id="{9D5D9C25-6771-9804-6C95-2BF1894DC88D}"/>
              </a:ext>
            </a:extLst>
          </p:cNvPr>
          <p:cNvSpPr txBox="1"/>
          <p:nvPr/>
        </p:nvSpPr>
        <p:spPr>
          <a:xfrm>
            <a:off x="2252520" y="5211871"/>
            <a:ext cx="28274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ES" sz="12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 en base a estadísticas del </a:t>
            </a:r>
            <a:r>
              <a:rPr kumimoji="0" lang="es-ES" sz="1200" b="0" i="0" u="none" strike="noStrike" kern="1200" cap="none" spc="0" normalizeH="0" baseline="0" noProof="0" dirty="0" err="1">
                <a:ln>
                  <a:noFill/>
                </a:ln>
                <a:solidFill>
                  <a:prstClr val="black"/>
                </a:solidFill>
                <a:effectLst/>
                <a:uLnTx/>
                <a:uFillTx/>
                <a:latin typeface="Arial Nova Cond Light" panose="020B0306020202020204" pitchFamily="34" charset="0"/>
                <a:ea typeface="+mn-ea"/>
                <a:cs typeface="+mn-cs"/>
              </a:rPr>
              <a:t>BCCh</a:t>
            </a:r>
            <a:r>
              <a:rPr kumimoji="0" lang="es-ES" sz="12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a:t>
            </a:r>
            <a:endParaRPr kumimoji="0" lang="es-CL" sz="12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graphicFrame>
        <p:nvGraphicFramePr>
          <p:cNvPr id="14" name="Gráfico 13">
            <a:extLst>
              <a:ext uri="{FF2B5EF4-FFF2-40B4-BE49-F238E27FC236}">
                <a16:creationId xmlns:a16="http://schemas.microsoft.com/office/drawing/2014/main" id="{56A7E684-8152-EC38-3CFC-DF5CB4E3E10A}"/>
              </a:ext>
            </a:extLst>
          </p:cNvPr>
          <p:cNvGraphicFramePr>
            <a:graphicFrameLocks/>
          </p:cNvGraphicFramePr>
          <p:nvPr>
            <p:extLst>
              <p:ext uri="{D42A27DB-BD31-4B8C-83A1-F6EECF244321}">
                <p14:modId xmlns:p14="http://schemas.microsoft.com/office/powerpoint/2010/main" val="2870821211"/>
              </p:ext>
            </p:extLst>
          </p:nvPr>
        </p:nvGraphicFramePr>
        <p:xfrm>
          <a:off x="1902687" y="1485900"/>
          <a:ext cx="8395853" cy="3659296"/>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26">
            <a:extLst>
              <a:ext uri="{FF2B5EF4-FFF2-40B4-BE49-F238E27FC236}">
                <a16:creationId xmlns:a16="http://schemas.microsoft.com/office/drawing/2014/main" id="{3F86D248-9012-A76A-DEC5-97E52318B350}"/>
              </a:ext>
            </a:extLst>
          </p:cNvPr>
          <p:cNvSpPr txBox="1">
            <a:spLocks noChangeArrowheads="1"/>
          </p:cNvSpPr>
          <p:nvPr/>
        </p:nvSpPr>
        <p:spPr bwMode="auto">
          <a:xfrm>
            <a:off x="1163638" y="5723493"/>
            <a:ext cx="10009188"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s-CL" altLang="es-ES" dirty="0">
                <a:latin typeface="Arial Nova Cond Light" panose="020B0306020202020204" pitchFamily="34" charset="0"/>
                <a:ea typeface="Verdana" panose="020B0604030504040204" pitchFamily="34" charset="0"/>
                <a:cs typeface="Tahoma" panose="020B0604030504040204" pitchFamily="34" charset="0"/>
              </a:rPr>
              <a:t>Por su parte</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la alta inflación ha llevado a sucesivos aumentos de la Tasa de Política Monetaria, lo que se ha visto reflejado en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crecientes tasas de interés de los créditos hipotecarios</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1391930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8DA9E22C-4747-4DC1-8BA2-EFA7CB1D8198}"/>
              </a:ext>
            </a:extLst>
          </p:cNvPr>
          <p:cNvSpPr/>
          <p:nvPr/>
        </p:nvSpPr>
        <p:spPr>
          <a:xfrm>
            <a:off x="10160000" y="152400"/>
            <a:ext cx="2032000" cy="4479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Google Shape;113;p20">
            <a:extLst>
              <a:ext uri="{FF2B5EF4-FFF2-40B4-BE49-F238E27FC236}">
                <a16:creationId xmlns:a16="http://schemas.microsoft.com/office/drawing/2014/main" id="{84130962-D067-4FED-ADC9-E23663587167}"/>
              </a:ext>
            </a:extLst>
          </p:cNvPr>
          <p:cNvPicPr preferRelativeResize="0"/>
          <p:nvPr/>
        </p:nvPicPr>
        <p:blipFill>
          <a:blip r:embed="rId2">
            <a:alphaModFix/>
          </a:blip>
          <a:stretch>
            <a:fillRect/>
          </a:stretch>
        </p:blipFill>
        <p:spPr>
          <a:xfrm>
            <a:off x="10815125" y="205999"/>
            <a:ext cx="1201259" cy="449532"/>
          </a:xfrm>
          <a:prstGeom prst="rect">
            <a:avLst/>
          </a:prstGeom>
          <a:noFill/>
          <a:ln>
            <a:noFill/>
          </a:ln>
        </p:spPr>
      </p:pic>
      <p:graphicFrame>
        <p:nvGraphicFramePr>
          <p:cNvPr id="13" name="Tabla 12">
            <a:extLst>
              <a:ext uri="{FF2B5EF4-FFF2-40B4-BE49-F238E27FC236}">
                <a16:creationId xmlns:a16="http://schemas.microsoft.com/office/drawing/2014/main" id="{A268F5E5-290A-4132-B7D3-A661B238062F}"/>
              </a:ext>
            </a:extLst>
          </p:cNvPr>
          <p:cNvGraphicFramePr>
            <a:graphicFrameLocks noGrp="1"/>
          </p:cNvGraphicFramePr>
          <p:nvPr>
            <p:extLst>
              <p:ext uri="{D42A27DB-BD31-4B8C-83A1-F6EECF244321}">
                <p14:modId xmlns:p14="http://schemas.microsoft.com/office/powerpoint/2010/main" val="2629881069"/>
              </p:ext>
            </p:extLst>
          </p:nvPr>
        </p:nvGraphicFramePr>
        <p:xfrm>
          <a:off x="505174" y="2635954"/>
          <a:ext cx="3348001" cy="1706880"/>
        </p:xfrm>
        <a:graphic>
          <a:graphicData uri="http://schemas.openxmlformats.org/drawingml/2006/table">
            <a:tbl>
              <a:tblPr firstRow="1" bandRow="1">
                <a:tableStyleId>{5C22544A-7EE6-4342-B048-85BDC9FD1C3A}</a:tableStyleId>
              </a:tblPr>
              <a:tblGrid>
                <a:gridCol w="802490">
                  <a:extLst>
                    <a:ext uri="{9D8B030D-6E8A-4147-A177-3AD203B41FA5}">
                      <a16:colId xmlns:a16="http://schemas.microsoft.com/office/drawing/2014/main" val="3039994099"/>
                    </a:ext>
                  </a:extLst>
                </a:gridCol>
                <a:gridCol w="737380">
                  <a:extLst>
                    <a:ext uri="{9D8B030D-6E8A-4147-A177-3AD203B41FA5}">
                      <a16:colId xmlns:a16="http://schemas.microsoft.com/office/drawing/2014/main" val="3691715678"/>
                    </a:ext>
                  </a:extLst>
                </a:gridCol>
                <a:gridCol w="670913">
                  <a:extLst>
                    <a:ext uri="{9D8B030D-6E8A-4147-A177-3AD203B41FA5}">
                      <a16:colId xmlns:a16="http://schemas.microsoft.com/office/drawing/2014/main" val="485689633"/>
                    </a:ext>
                  </a:extLst>
                </a:gridCol>
                <a:gridCol w="1137218">
                  <a:extLst>
                    <a:ext uri="{9D8B030D-6E8A-4147-A177-3AD203B41FA5}">
                      <a16:colId xmlns:a16="http://schemas.microsoft.com/office/drawing/2014/main" val="3984310313"/>
                    </a:ext>
                  </a:extLst>
                </a:gridCol>
              </a:tblGrid>
              <a:tr h="19350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altLang="es-ES"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Tahoma" panose="020B0604030504040204" pitchFamily="34" charset="0"/>
                        </a:rPr>
                        <a:t>Tasa: 2,5% – UF: $29.069 – Pie: 20%</a:t>
                      </a:r>
                    </a:p>
                  </a:txBody>
                  <a:tcPr marL="108000" marR="108000" marT="0" marB="0">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88153617"/>
                  </a:ext>
                </a:extLst>
              </a:tr>
              <a:tr h="193500">
                <a:tc>
                  <a:txBody>
                    <a:bodyPr/>
                    <a:lstStyle/>
                    <a:p>
                      <a:pPr algn="ctr"/>
                      <a:r>
                        <a:rPr lang="es-ES" sz="1400" b="0" dirty="0">
                          <a:solidFill>
                            <a:schemeClr val="tx1"/>
                          </a:solidFill>
                          <a:latin typeface="Arial Nova Cond Light" panose="020B0306020202020204" pitchFamily="34" charset="0"/>
                        </a:rPr>
                        <a:t>Valor</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Plazo</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Crédito</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Dividendo</a:t>
                      </a:r>
                      <a:r>
                        <a:rPr lang="es-ES" sz="1400" b="0" baseline="0" dirty="0">
                          <a:solidFill>
                            <a:schemeClr val="tx1"/>
                          </a:solidFill>
                          <a:latin typeface="Arial Nova Cond Light" panose="020B0306020202020204" pitchFamily="34" charset="0"/>
                        </a:rPr>
                        <a:t> $</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2108445"/>
                  </a:ext>
                </a:extLst>
              </a:tr>
              <a:tr h="193500">
                <a:tc>
                  <a:txBody>
                    <a:bodyPr/>
                    <a:lstStyle/>
                    <a:p>
                      <a:pPr algn="ctr"/>
                      <a:r>
                        <a:rPr lang="es-ES" sz="1400" dirty="0">
                          <a:latin typeface="Arial Nova Cond Light" panose="020B0306020202020204" pitchFamily="34" charset="0"/>
                        </a:rPr>
                        <a:t>2.000 UF</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dirty="0">
                          <a:latin typeface="Arial Nova Cond Light" panose="020B0306020202020204" pitchFamily="34" charset="0"/>
                        </a:rPr>
                        <a:t>245.823</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98551720"/>
                  </a:ext>
                </a:extLst>
              </a:tr>
              <a:tr h="193500">
                <a:tc>
                  <a:txBody>
                    <a:bodyPr/>
                    <a:lstStyle/>
                    <a:p>
                      <a:pPr algn="ctr"/>
                      <a:r>
                        <a:rPr lang="es-ES" sz="1400" b="1" dirty="0">
                          <a:solidFill>
                            <a:schemeClr val="tx1"/>
                          </a:solidFill>
                          <a:latin typeface="Arial Nova Cond Light" panose="020B0306020202020204" pitchFamily="34" charset="0"/>
                        </a:rPr>
                        <a:t>2.000 UF</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30 años</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80%</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183.092</a:t>
                      </a:r>
                      <a:endParaRPr lang="en-US" sz="1400" b="1" dirty="0">
                        <a:solidFill>
                          <a:schemeClr val="tx1"/>
                        </a:solidFill>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2692145127"/>
                  </a:ext>
                </a:extLst>
              </a:tr>
              <a:tr h="193500">
                <a:tc>
                  <a:txBody>
                    <a:bodyPr/>
                    <a:lstStyle/>
                    <a:p>
                      <a:pPr algn="ct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3.000 UF</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368.735</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3093048205"/>
                  </a:ext>
                </a:extLst>
              </a:tr>
              <a:tr h="193500">
                <a:tc>
                  <a:txBody>
                    <a:bodyPr/>
                    <a:lstStyle/>
                    <a:p>
                      <a:pPr algn="ctr"/>
                      <a:r>
                        <a:rPr kumimoji="0" lang="es-ES" sz="1400" b="1" i="0" u="none" strike="noStrike" kern="1200" cap="none" spc="0" normalizeH="0" baseline="0" noProof="0" dirty="0">
                          <a:ln>
                            <a:noFill/>
                          </a:ln>
                          <a:solidFill>
                            <a:schemeClr val="tx1"/>
                          </a:solidFill>
                          <a:effectLst/>
                          <a:uLnTx/>
                          <a:uFillTx/>
                          <a:latin typeface="Arial Nova Cond Light" panose="020B0306020202020204" pitchFamily="34" charset="0"/>
                          <a:ea typeface="+mn-ea"/>
                          <a:cs typeface="+mn-cs"/>
                        </a:rPr>
                        <a:t>3.000 UF</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30 años</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80%</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274.639</a:t>
                      </a:r>
                    </a:p>
                  </a:txBody>
                  <a:tcPr marL="108000" marR="108000" marT="0" marB="0">
                    <a:noFill/>
                  </a:tcPr>
                </a:tc>
                <a:extLst>
                  <a:ext uri="{0D108BD9-81ED-4DB2-BD59-A6C34878D82A}">
                    <a16:rowId xmlns:a16="http://schemas.microsoft.com/office/drawing/2014/main" val="1543190923"/>
                  </a:ext>
                </a:extLst>
              </a:tr>
              <a:tr h="193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4.000 UF</a:t>
                      </a:r>
                      <a:endParaRPr kumimoji="0" lang="en-U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txBody>
                  <a:tcPr marL="108000" marR="108000" marT="0" marB="0">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491.647</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3360732937"/>
                  </a:ext>
                </a:extLst>
              </a:tr>
              <a:tr h="193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4.000 UF</a:t>
                      </a:r>
                      <a:endParaRPr kumimoji="0" lang="en-U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366.185</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304366"/>
                  </a:ext>
                </a:extLst>
              </a:tr>
            </a:tbl>
          </a:graphicData>
        </a:graphic>
      </p:graphicFrame>
      <p:graphicFrame>
        <p:nvGraphicFramePr>
          <p:cNvPr id="14" name="Tabla 13">
            <a:extLst>
              <a:ext uri="{FF2B5EF4-FFF2-40B4-BE49-F238E27FC236}">
                <a16:creationId xmlns:a16="http://schemas.microsoft.com/office/drawing/2014/main" id="{1E95B41F-7A8E-42D4-9AA7-ED2EA92CC026}"/>
              </a:ext>
            </a:extLst>
          </p:cNvPr>
          <p:cNvGraphicFramePr>
            <a:graphicFrameLocks noGrp="1"/>
          </p:cNvGraphicFramePr>
          <p:nvPr>
            <p:extLst>
              <p:ext uri="{D42A27DB-BD31-4B8C-83A1-F6EECF244321}">
                <p14:modId xmlns:p14="http://schemas.microsoft.com/office/powerpoint/2010/main" val="172391230"/>
              </p:ext>
            </p:extLst>
          </p:nvPr>
        </p:nvGraphicFramePr>
        <p:xfrm>
          <a:off x="4335799" y="2636089"/>
          <a:ext cx="3528000" cy="1706880"/>
        </p:xfrm>
        <a:graphic>
          <a:graphicData uri="http://schemas.openxmlformats.org/drawingml/2006/table">
            <a:tbl>
              <a:tblPr firstRow="1" bandRow="1">
                <a:tableStyleId>{5C22544A-7EE6-4342-B048-85BDC9FD1C3A}</a:tableStyleId>
              </a:tblPr>
              <a:tblGrid>
                <a:gridCol w="834531">
                  <a:extLst>
                    <a:ext uri="{9D8B030D-6E8A-4147-A177-3AD203B41FA5}">
                      <a16:colId xmlns:a16="http://schemas.microsoft.com/office/drawing/2014/main" val="3039994099"/>
                    </a:ext>
                  </a:extLst>
                </a:gridCol>
                <a:gridCol w="821426">
                  <a:extLst>
                    <a:ext uri="{9D8B030D-6E8A-4147-A177-3AD203B41FA5}">
                      <a16:colId xmlns:a16="http://schemas.microsoft.com/office/drawing/2014/main" val="3691715678"/>
                    </a:ext>
                  </a:extLst>
                </a:gridCol>
                <a:gridCol w="673684">
                  <a:extLst>
                    <a:ext uri="{9D8B030D-6E8A-4147-A177-3AD203B41FA5}">
                      <a16:colId xmlns:a16="http://schemas.microsoft.com/office/drawing/2014/main" val="485689633"/>
                    </a:ext>
                  </a:extLst>
                </a:gridCol>
                <a:gridCol w="1198359">
                  <a:extLst>
                    <a:ext uri="{9D8B030D-6E8A-4147-A177-3AD203B41FA5}">
                      <a16:colId xmlns:a16="http://schemas.microsoft.com/office/drawing/2014/main" val="3984310313"/>
                    </a:ext>
                  </a:extLst>
                </a:gridCol>
              </a:tblGrid>
              <a:tr h="193500">
                <a:tc gridSpan="4">
                  <a:txBody>
                    <a:bodyPr/>
                    <a:lstStyle/>
                    <a:p>
                      <a:pPr algn="ctr"/>
                      <a:r>
                        <a:rPr lang="en-US" sz="1400" b="1" noProof="0" dirty="0">
                          <a:solidFill>
                            <a:schemeClr val="tx1"/>
                          </a:solidFill>
                          <a:latin typeface="Arial Nova Cond Light" panose="020B0306020202020204" pitchFamily="34" charset="0"/>
                        </a:rPr>
                        <a:t>Tasa: 5,5% </a:t>
                      </a:r>
                      <a:r>
                        <a:rPr kumimoji="0" lang="es-CL" altLang="es-ES"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Tahoma" panose="020B0604030504040204" pitchFamily="34" charset="0"/>
                        </a:rPr>
                        <a:t>–</a:t>
                      </a:r>
                      <a:r>
                        <a:rPr lang="en-US" sz="1400" b="1" noProof="0" dirty="0">
                          <a:solidFill>
                            <a:schemeClr val="tx1"/>
                          </a:solidFill>
                          <a:latin typeface="Arial Nova Cond Light" panose="020B0306020202020204" pitchFamily="34" charset="0"/>
                        </a:rPr>
                        <a:t> UF: $31.975 – Pie: 20%  </a:t>
                      </a:r>
                    </a:p>
                  </a:txBody>
                  <a:tcPr marL="108000" marR="108000" marT="0" marB="0">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hMerge="1">
                  <a:txBody>
                    <a:bodyPr/>
                    <a:lstStyle/>
                    <a:p>
                      <a:pPr algn="ctr"/>
                      <a:r>
                        <a:rPr lang="en-US" sz="1400" b="0" dirty="0" err="1">
                          <a:solidFill>
                            <a:schemeClr val="tx1"/>
                          </a:solidFill>
                          <a:latin typeface="Arial Narrow" panose="020B0606020202030204" pitchFamily="34" charset="0"/>
                        </a:rPr>
                        <a:t>Escenario</a:t>
                      </a:r>
                      <a:r>
                        <a:rPr lang="en-US" sz="1400" b="0" dirty="0">
                          <a:solidFill>
                            <a:schemeClr val="tx1"/>
                          </a:solidFill>
                          <a:latin typeface="Arial Narrow" panose="020B0606020202030204" pitchFamily="34" charset="0"/>
                        </a:rPr>
                        <a:t> actual</a:t>
                      </a:r>
                    </a:p>
                  </a:txBody>
                  <a:tcPr marL="108000" marR="108000" marT="0" marB="0">
                    <a:lnB w="12700"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5526561"/>
                  </a:ext>
                </a:extLst>
              </a:tr>
              <a:tr h="193500">
                <a:tc>
                  <a:txBody>
                    <a:bodyPr/>
                    <a:lstStyle/>
                    <a:p>
                      <a:pPr algn="ctr"/>
                      <a:r>
                        <a:rPr lang="es-ES" sz="1400" b="0" dirty="0">
                          <a:solidFill>
                            <a:schemeClr val="tx1"/>
                          </a:solidFill>
                          <a:latin typeface="Arial Nova Cond Light" panose="020B0306020202020204" pitchFamily="34" charset="0"/>
                        </a:rPr>
                        <a:t>Valor</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Plazo</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Crédito</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Dividendo</a:t>
                      </a:r>
                      <a:r>
                        <a:rPr lang="es-ES" sz="1400" b="0" baseline="0" dirty="0">
                          <a:solidFill>
                            <a:schemeClr val="tx1"/>
                          </a:solidFill>
                          <a:latin typeface="Arial Nova Cond Light" panose="020B0306020202020204" pitchFamily="34" charset="0"/>
                        </a:rPr>
                        <a:t> $</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2108445"/>
                  </a:ext>
                </a:extLst>
              </a:tr>
              <a:tr h="193500">
                <a:tc>
                  <a:txBody>
                    <a:bodyPr/>
                    <a:lstStyle/>
                    <a:p>
                      <a:pPr algn="ctr"/>
                      <a:r>
                        <a:rPr lang="es-ES" sz="1400" dirty="0">
                          <a:latin typeface="Arial Nova Cond Light" panose="020B0306020202020204" pitchFamily="34" charset="0"/>
                        </a:rPr>
                        <a:t>2.000 UF</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dirty="0">
                          <a:latin typeface="Arial Nova Cond Light" panose="020B0306020202020204" pitchFamily="34" charset="0"/>
                        </a:rPr>
                        <a:t>348.066</a:t>
                      </a:r>
                      <a:endParaRPr lang="en-US" sz="1400" dirty="0">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98551720"/>
                  </a:ext>
                </a:extLst>
              </a:tr>
              <a:tr h="193500">
                <a:tc>
                  <a:txBody>
                    <a:bodyPr/>
                    <a:lstStyle/>
                    <a:p>
                      <a:pPr algn="ctr"/>
                      <a:r>
                        <a:rPr lang="es-ES" sz="1400" dirty="0">
                          <a:latin typeface="Arial Nova Cond Light" panose="020B0306020202020204" pitchFamily="34" charset="0"/>
                        </a:rPr>
                        <a:t>2.000 UF</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286.198</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2692145127"/>
                  </a:ext>
                </a:extLst>
              </a:tr>
              <a:tr h="193500">
                <a:tc>
                  <a:txBody>
                    <a:bodyPr/>
                    <a:lstStyle/>
                    <a:p>
                      <a:pPr algn="ct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3.000 UF</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522.099</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3093048205"/>
                  </a:ext>
                </a:extLst>
              </a:tr>
              <a:tr h="193500">
                <a:tc>
                  <a:txBody>
                    <a:bodyPr/>
                    <a:lstStyle/>
                    <a:p>
                      <a:pPr algn="ct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3.000 UF</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429.297</a:t>
                      </a:r>
                    </a:p>
                  </a:txBody>
                  <a:tcPr marL="108000" marR="108000" marT="0" marB="0">
                    <a:noFill/>
                  </a:tcPr>
                </a:tc>
                <a:extLst>
                  <a:ext uri="{0D108BD9-81ED-4DB2-BD59-A6C34878D82A}">
                    <a16:rowId xmlns:a16="http://schemas.microsoft.com/office/drawing/2014/main" val="1543190923"/>
                  </a:ext>
                </a:extLst>
              </a:tr>
              <a:tr h="193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4.000 UF</a:t>
                      </a:r>
                      <a:endParaRPr kumimoji="0" lang="en-U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txBody>
                  <a:tcPr marL="108000" marR="108000" marT="0" marB="0">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696.133</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3360732937"/>
                  </a:ext>
                </a:extLst>
              </a:tr>
              <a:tr h="1935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4.000 UF</a:t>
                      </a:r>
                      <a:endParaRPr kumimoji="0" lang="en-U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572.396</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304366"/>
                  </a:ext>
                </a:extLst>
              </a:tr>
            </a:tbl>
          </a:graphicData>
        </a:graphic>
      </p:graphicFrame>
      <p:graphicFrame>
        <p:nvGraphicFramePr>
          <p:cNvPr id="15" name="Tabla 14">
            <a:extLst>
              <a:ext uri="{FF2B5EF4-FFF2-40B4-BE49-F238E27FC236}">
                <a16:creationId xmlns:a16="http://schemas.microsoft.com/office/drawing/2014/main" id="{FD4409ED-0D0E-4DE4-9833-B605BE0F32D7}"/>
              </a:ext>
            </a:extLst>
          </p:cNvPr>
          <p:cNvGraphicFramePr>
            <a:graphicFrameLocks noGrp="1"/>
          </p:cNvGraphicFramePr>
          <p:nvPr>
            <p:extLst>
              <p:ext uri="{D42A27DB-BD31-4B8C-83A1-F6EECF244321}">
                <p14:modId xmlns:p14="http://schemas.microsoft.com/office/powerpoint/2010/main" val="2623518207"/>
              </p:ext>
            </p:extLst>
          </p:nvPr>
        </p:nvGraphicFramePr>
        <p:xfrm>
          <a:off x="8275774" y="2636089"/>
          <a:ext cx="3384000" cy="1706880"/>
        </p:xfrm>
        <a:graphic>
          <a:graphicData uri="http://schemas.openxmlformats.org/drawingml/2006/table">
            <a:tbl>
              <a:tblPr firstRow="1" bandRow="1">
                <a:tableStyleId>{5C22544A-7EE6-4342-B048-85BDC9FD1C3A}</a:tableStyleId>
              </a:tblPr>
              <a:tblGrid>
                <a:gridCol w="800467">
                  <a:extLst>
                    <a:ext uri="{9D8B030D-6E8A-4147-A177-3AD203B41FA5}">
                      <a16:colId xmlns:a16="http://schemas.microsoft.com/office/drawing/2014/main" val="3039994099"/>
                    </a:ext>
                  </a:extLst>
                </a:gridCol>
                <a:gridCol w="755960">
                  <a:extLst>
                    <a:ext uri="{9D8B030D-6E8A-4147-A177-3AD203B41FA5}">
                      <a16:colId xmlns:a16="http://schemas.microsoft.com/office/drawing/2014/main" val="3691715678"/>
                    </a:ext>
                  </a:extLst>
                </a:gridCol>
                <a:gridCol w="678126">
                  <a:extLst>
                    <a:ext uri="{9D8B030D-6E8A-4147-A177-3AD203B41FA5}">
                      <a16:colId xmlns:a16="http://schemas.microsoft.com/office/drawing/2014/main" val="485689633"/>
                    </a:ext>
                  </a:extLst>
                </a:gridCol>
                <a:gridCol w="1149447">
                  <a:extLst>
                    <a:ext uri="{9D8B030D-6E8A-4147-A177-3AD203B41FA5}">
                      <a16:colId xmlns:a16="http://schemas.microsoft.com/office/drawing/2014/main" val="3984310313"/>
                    </a:ext>
                  </a:extLst>
                </a:gridCol>
              </a:tblGrid>
              <a:tr h="189000">
                <a:tc gridSpan="4">
                  <a:txBody>
                    <a:bodyPr/>
                    <a:lstStyle/>
                    <a:p>
                      <a:pPr algn="ctr"/>
                      <a:r>
                        <a:rPr lang="en-US" sz="1400" b="1" dirty="0">
                          <a:solidFill>
                            <a:schemeClr val="tx1"/>
                          </a:solidFill>
                          <a:latin typeface="Arial Nova Cond Light" panose="020B0306020202020204" pitchFamily="34" charset="0"/>
                        </a:rPr>
                        <a:t>Tasa: 6% </a:t>
                      </a:r>
                      <a:r>
                        <a:rPr kumimoji="0" lang="es-CL" altLang="es-ES"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Tahoma" panose="020B0604030504040204" pitchFamily="34" charset="0"/>
                        </a:rPr>
                        <a:t>–</a:t>
                      </a:r>
                      <a:r>
                        <a:rPr lang="en-US" sz="1400" b="1" dirty="0">
                          <a:solidFill>
                            <a:schemeClr val="tx1"/>
                          </a:solidFill>
                          <a:latin typeface="Arial Nova Cond Light" panose="020B0306020202020204" pitchFamily="34" charset="0"/>
                        </a:rPr>
                        <a:t> UF: $35.646 – Pie: 20%</a:t>
                      </a:r>
                    </a:p>
                  </a:txBody>
                  <a:tcPr marL="108000" marR="108000" marT="0" marB="0">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hMerge="1">
                  <a:txBody>
                    <a:bodyPr/>
                    <a:lstStyle/>
                    <a:p>
                      <a:pPr algn="ctr"/>
                      <a:r>
                        <a:rPr lang="en-US" sz="1400" b="0" dirty="0" err="1">
                          <a:solidFill>
                            <a:schemeClr val="tx1"/>
                          </a:solidFill>
                          <a:latin typeface="Arial Narrow" panose="020B0606020202030204" pitchFamily="34" charset="0"/>
                        </a:rPr>
                        <a:t>Escenario</a:t>
                      </a: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hMerge="1">
                  <a:txBody>
                    <a:bodyPr/>
                    <a:lstStyle/>
                    <a:p>
                      <a:pPr algn="ctr"/>
                      <a:endParaRPr lang="en-US" sz="1400" b="0" dirty="0">
                        <a:solidFill>
                          <a:schemeClr val="tx1"/>
                        </a:solidFill>
                        <a:latin typeface="Arial Narrow" panose="020B0606020202030204" pitchFamily="34" charset="0"/>
                      </a:endParaRPr>
                    </a:p>
                  </a:txBody>
                  <a:tcPr marL="108000" marR="10800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357804"/>
                  </a:ext>
                </a:extLst>
              </a:tr>
              <a:tr h="189000">
                <a:tc>
                  <a:txBody>
                    <a:bodyPr/>
                    <a:lstStyle/>
                    <a:p>
                      <a:pPr algn="ctr"/>
                      <a:r>
                        <a:rPr lang="es-ES" sz="1400" b="0" dirty="0">
                          <a:solidFill>
                            <a:schemeClr val="tx1"/>
                          </a:solidFill>
                          <a:latin typeface="Arial Nova Cond Light" panose="020B0306020202020204" pitchFamily="34" charset="0"/>
                        </a:rPr>
                        <a:t>Valor</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Plazo</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Crédito</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s-ES" sz="1400" b="0" dirty="0">
                          <a:solidFill>
                            <a:schemeClr val="tx1"/>
                          </a:solidFill>
                          <a:latin typeface="Arial Nova Cond Light" panose="020B0306020202020204" pitchFamily="34" charset="0"/>
                        </a:rPr>
                        <a:t>Dividendo</a:t>
                      </a:r>
                      <a:r>
                        <a:rPr lang="es-ES" sz="1400" b="0" baseline="0" dirty="0">
                          <a:solidFill>
                            <a:schemeClr val="tx1"/>
                          </a:solidFill>
                          <a:latin typeface="Arial Nova Cond Light" panose="020B0306020202020204" pitchFamily="34" charset="0"/>
                        </a:rPr>
                        <a:t> $</a:t>
                      </a:r>
                      <a:endParaRPr lang="en-US" sz="1400" b="0" dirty="0">
                        <a:solidFill>
                          <a:schemeClr val="tx1"/>
                        </a:solidFill>
                        <a:latin typeface="Arial Nova Cond Light" panose="020B0306020202020204" pitchFamily="34" charset="0"/>
                      </a:endParaRPr>
                    </a:p>
                  </a:txBody>
                  <a:tcPr marL="108000" marR="108000" marT="0" marB="0">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2108445"/>
                  </a:ext>
                </a:extLst>
              </a:tr>
              <a:tr h="189000">
                <a:tc>
                  <a:txBody>
                    <a:bodyPr/>
                    <a:lstStyle/>
                    <a:p>
                      <a:pPr algn="ctr"/>
                      <a:r>
                        <a:rPr lang="es-ES" sz="1400" b="1" dirty="0">
                          <a:solidFill>
                            <a:schemeClr val="tx1"/>
                          </a:solidFill>
                          <a:latin typeface="Arial Nova Cond Light" panose="020B0306020202020204" pitchFamily="34" charset="0"/>
                        </a:rPr>
                        <a:t>2.000 UF</a:t>
                      </a:r>
                      <a:endParaRPr lang="en-US" sz="1400" b="1" dirty="0">
                        <a:solidFill>
                          <a:schemeClr val="tx1"/>
                        </a:solidFill>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b="1" dirty="0">
                          <a:solidFill>
                            <a:schemeClr val="tx1"/>
                          </a:solidFill>
                          <a:latin typeface="Arial Nova Cond Light" panose="020B0306020202020204" pitchFamily="34" charset="0"/>
                        </a:rPr>
                        <a:t>20 años</a:t>
                      </a:r>
                      <a:endParaRPr lang="en-US" sz="1400" b="1" dirty="0">
                        <a:solidFill>
                          <a:schemeClr val="tx1"/>
                        </a:solidFill>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b="1" dirty="0">
                          <a:solidFill>
                            <a:schemeClr val="tx1"/>
                          </a:solidFill>
                          <a:latin typeface="Arial Nova Cond Light" panose="020B0306020202020204" pitchFamily="34" charset="0"/>
                        </a:rPr>
                        <a:t>80%</a:t>
                      </a:r>
                      <a:endParaRPr lang="en-US" sz="1400" b="1" dirty="0">
                        <a:solidFill>
                          <a:schemeClr val="tx1"/>
                        </a:solidFill>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tc>
                  <a:txBody>
                    <a:bodyPr/>
                    <a:lstStyle/>
                    <a:p>
                      <a:pPr algn="ctr"/>
                      <a:r>
                        <a:rPr lang="es-ES" sz="1400" b="1" dirty="0">
                          <a:solidFill>
                            <a:schemeClr val="tx1"/>
                          </a:solidFill>
                          <a:latin typeface="Arial Nova Cond Light" panose="020B0306020202020204" pitchFamily="34" charset="0"/>
                        </a:rPr>
                        <a:t>403.397</a:t>
                      </a:r>
                      <a:endParaRPr lang="en-US" sz="1400" b="1" dirty="0">
                        <a:solidFill>
                          <a:schemeClr val="tx1"/>
                        </a:solidFill>
                        <a:latin typeface="Arial Nova Cond Light" panose="020B0306020202020204" pitchFamily="34" charset="0"/>
                      </a:endParaRPr>
                    </a:p>
                  </a:txBody>
                  <a:tcPr marL="108000" marR="10800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98551720"/>
                  </a:ext>
                </a:extLst>
              </a:tr>
              <a:tr h="189000">
                <a:tc>
                  <a:txBody>
                    <a:bodyPr/>
                    <a:lstStyle/>
                    <a:p>
                      <a:pPr algn="ctr"/>
                      <a:r>
                        <a:rPr lang="es-ES" sz="1400" dirty="0">
                          <a:latin typeface="Arial Nova Cond Light" panose="020B0306020202020204" pitchFamily="34" charset="0"/>
                        </a:rPr>
                        <a:t>2.000 UF</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336.142</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2692145127"/>
                  </a:ext>
                </a:extLst>
              </a:tr>
              <a:tr h="189000">
                <a:tc>
                  <a:txBody>
                    <a:bodyPr/>
                    <a:lstStyle/>
                    <a:p>
                      <a:pPr algn="ctr"/>
                      <a:r>
                        <a:rPr kumimoji="0" lang="es-ES" sz="1400" b="1" i="0" u="none" strike="noStrike" kern="1200" cap="none" spc="0" normalizeH="0" baseline="0" noProof="0" dirty="0">
                          <a:ln>
                            <a:noFill/>
                          </a:ln>
                          <a:solidFill>
                            <a:schemeClr val="tx1"/>
                          </a:solidFill>
                          <a:effectLst/>
                          <a:uLnTx/>
                          <a:uFillTx/>
                          <a:latin typeface="Arial Nova Cond Light" panose="020B0306020202020204" pitchFamily="34" charset="0"/>
                          <a:ea typeface="+mn-ea"/>
                          <a:cs typeface="+mn-cs"/>
                        </a:rPr>
                        <a:t>3.000 UF</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20 años</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80%</a:t>
                      </a:r>
                      <a:endParaRPr lang="en-US" sz="1400" b="1" dirty="0">
                        <a:solidFill>
                          <a:schemeClr val="tx1"/>
                        </a:solidFill>
                        <a:latin typeface="Arial Nova Cond Light" panose="020B0306020202020204" pitchFamily="34" charset="0"/>
                      </a:endParaRPr>
                    </a:p>
                  </a:txBody>
                  <a:tcPr marL="108000" marR="108000" marT="0" marB="0">
                    <a:noFill/>
                  </a:tcPr>
                </a:tc>
                <a:tc>
                  <a:txBody>
                    <a:bodyPr/>
                    <a:lstStyle/>
                    <a:p>
                      <a:pPr algn="ctr"/>
                      <a:r>
                        <a:rPr lang="es-ES" sz="1400" b="1" dirty="0">
                          <a:solidFill>
                            <a:schemeClr val="tx1"/>
                          </a:solidFill>
                          <a:latin typeface="Arial Nova Cond Light" panose="020B0306020202020204" pitchFamily="34" charset="0"/>
                        </a:rPr>
                        <a:t>605.096</a:t>
                      </a:r>
                      <a:endParaRPr lang="en-US" sz="1400" b="1" dirty="0">
                        <a:solidFill>
                          <a:schemeClr val="tx1"/>
                        </a:solidFill>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3093048205"/>
                  </a:ext>
                </a:extLst>
              </a:tr>
              <a:tr h="189000">
                <a:tc>
                  <a:txBody>
                    <a:bodyPr/>
                    <a:lstStyle/>
                    <a:p>
                      <a:pPr algn="ct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3.000 UF</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504.212</a:t>
                      </a:r>
                    </a:p>
                  </a:txBody>
                  <a:tcPr marL="108000" marR="108000" marT="0" marB="0">
                    <a:noFill/>
                  </a:tcPr>
                </a:tc>
                <a:extLst>
                  <a:ext uri="{0D108BD9-81ED-4DB2-BD59-A6C34878D82A}">
                    <a16:rowId xmlns:a16="http://schemas.microsoft.com/office/drawing/2014/main" val="1543190923"/>
                  </a:ext>
                </a:extLst>
              </a:tr>
              <a:tr h="189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4.000 UF</a:t>
                      </a:r>
                      <a:endParaRPr kumimoji="0" lang="en-U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txBody>
                  <a:tcPr marL="108000" marR="108000" marT="0" marB="0">
                    <a:noFill/>
                  </a:tcPr>
                </a:tc>
                <a:tc>
                  <a:txBody>
                    <a:bodyPr/>
                    <a:lstStyle/>
                    <a:p>
                      <a:pPr algn="ctr"/>
                      <a:r>
                        <a:rPr lang="es-ES" sz="1400" dirty="0">
                          <a:latin typeface="Arial Nova Cond Light" panose="020B0306020202020204" pitchFamily="34" charset="0"/>
                        </a:rPr>
                        <a:t>20 años</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noFill/>
                  </a:tcPr>
                </a:tc>
                <a:tc>
                  <a:txBody>
                    <a:bodyPr/>
                    <a:lstStyle/>
                    <a:p>
                      <a:pPr algn="ctr"/>
                      <a:r>
                        <a:rPr lang="es-ES" sz="1400" dirty="0">
                          <a:latin typeface="Arial Nova Cond Light" panose="020B0306020202020204" pitchFamily="34" charset="0"/>
                        </a:rPr>
                        <a:t>806.795</a:t>
                      </a:r>
                      <a:endParaRPr lang="en-US" sz="1400" dirty="0">
                        <a:latin typeface="Arial Nova Cond Light" panose="020B0306020202020204" pitchFamily="34" charset="0"/>
                      </a:endParaRPr>
                    </a:p>
                  </a:txBody>
                  <a:tcPr marL="108000" marR="108000" marT="0" marB="0">
                    <a:noFill/>
                  </a:tcPr>
                </a:tc>
                <a:extLst>
                  <a:ext uri="{0D108BD9-81ED-4DB2-BD59-A6C34878D82A}">
                    <a16:rowId xmlns:a16="http://schemas.microsoft.com/office/drawing/2014/main" val="3360732937"/>
                  </a:ext>
                </a:extLst>
              </a:tr>
              <a:tr h="189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4.000 UF</a:t>
                      </a:r>
                      <a:endParaRPr kumimoji="0" lang="en-U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30 años</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80%</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tc>
                  <a:txBody>
                    <a:bodyPr/>
                    <a:lstStyle/>
                    <a:p>
                      <a:pPr algn="ctr"/>
                      <a:r>
                        <a:rPr lang="es-ES" sz="1400" dirty="0">
                          <a:latin typeface="Arial Nova Cond Light" panose="020B0306020202020204" pitchFamily="34" charset="0"/>
                        </a:rPr>
                        <a:t>672.284</a:t>
                      </a:r>
                      <a:endParaRPr lang="en-US" sz="1400" dirty="0">
                        <a:latin typeface="Arial Nova Cond Light" panose="020B0306020202020204" pitchFamily="34" charset="0"/>
                      </a:endParaRPr>
                    </a:p>
                  </a:txBody>
                  <a:tcPr marL="108000" marR="10800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2304366"/>
                  </a:ext>
                </a:extLst>
              </a:tr>
            </a:tbl>
          </a:graphicData>
        </a:graphic>
      </p:graphicFrame>
      <p:sp>
        <p:nvSpPr>
          <p:cNvPr id="24" name="CuadroTexto 23">
            <a:extLst>
              <a:ext uri="{FF2B5EF4-FFF2-40B4-BE49-F238E27FC236}">
                <a16:creationId xmlns:a16="http://schemas.microsoft.com/office/drawing/2014/main" id="{2C50EC4A-8D8A-BF6A-34DD-17A260E4C025}"/>
              </a:ext>
            </a:extLst>
          </p:cNvPr>
          <p:cNvSpPr txBox="1"/>
          <p:nvPr/>
        </p:nvSpPr>
        <p:spPr>
          <a:xfrm>
            <a:off x="173895" y="223191"/>
            <a:ext cx="8220291"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2.2</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FINANCIAMIENTO</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a:t>
            </a: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a:t>
            </a: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IMPACTO EN </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CRÉDITOS HIPOTECARIOS</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8" name="CuadroTexto 26">
            <a:extLst>
              <a:ext uri="{FF2B5EF4-FFF2-40B4-BE49-F238E27FC236}">
                <a16:creationId xmlns:a16="http://schemas.microsoft.com/office/drawing/2014/main" id="{AC0619A4-484C-3159-4DA9-3F3B5CD69C09}"/>
              </a:ext>
            </a:extLst>
          </p:cNvPr>
          <p:cNvSpPr txBox="1">
            <a:spLocks noChangeArrowheads="1"/>
          </p:cNvSpPr>
          <p:nvPr/>
        </p:nvSpPr>
        <p:spPr bwMode="auto">
          <a:xfrm>
            <a:off x="1163638" y="5723493"/>
            <a:ext cx="10009188"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s-CL" altLang="es-ES" dirty="0">
                <a:latin typeface="Arial Nova Cond Light" panose="020B0306020202020204" pitchFamily="34" charset="0"/>
                <a:ea typeface="Verdana" panose="020B0604030504040204" pitchFamily="34" charset="0"/>
                <a:cs typeface="Tahoma" panose="020B0604030504040204" pitchFamily="34" charset="0"/>
              </a:rPr>
              <a:t>Y mayores tasas, junto con menores plazos para el pago de los créditos, se traducen en</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incrementos muy significativos del monto de los dividendos</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y del ingreso familiar</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exigido a los hogares para acceder a financiamiento. </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
        <p:nvSpPr>
          <p:cNvPr id="9" name="Rectángulo 8">
            <a:extLst>
              <a:ext uri="{FF2B5EF4-FFF2-40B4-BE49-F238E27FC236}">
                <a16:creationId xmlns:a16="http://schemas.microsoft.com/office/drawing/2014/main" id="{83811E6F-90F6-335C-035D-24B4508AA76B}"/>
              </a:ext>
            </a:extLst>
          </p:cNvPr>
          <p:cNvSpPr/>
          <p:nvPr/>
        </p:nvSpPr>
        <p:spPr>
          <a:xfrm>
            <a:off x="1263981" y="2156897"/>
            <a:ext cx="18725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a:solidFill>
                  <a:prstClr val="black"/>
                </a:solidFill>
                <a:latin typeface="Arial Nova Cond Light" panose="020B0306020202020204" pitchFamily="34" charset="0"/>
                <a:cs typeface="Arial" panose="020B0604020202020204" pitchFamily="34" charset="0"/>
              </a:rPr>
              <a:t>Escenario 2021</a:t>
            </a:r>
            <a:endParaRPr kumimoji="0" lang="es-CL"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0" name="Rectángulo 9">
            <a:extLst>
              <a:ext uri="{FF2B5EF4-FFF2-40B4-BE49-F238E27FC236}">
                <a16:creationId xmlns:a16="http://schemas.microsoft.com/office/drawing/2014/main" id="{62B05927-C589-317D-531D-F6046763E782}"/>
              </a:ext>
            </a:extLst>
          </p:cNvPr>
          <p:cNvSpPr/>
          <p:nvPr/>
        </p:nvSpPr>
        <p:spPr>
          <a:xfrm>
            <a:off x="5164105" y="2156897"/>
            <a:ext cx="1872587"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a:solidFill>
                  <a:prstClr val="black"/>
                </a:solidFill>
                <a:latin typeface="Arial Nova Cond Light" panose="020B0306020202020204" pitchFamily="34" charset="0"/>
                <a:cs typeface="Arial" panose="020B0604020202020204" pitchFamily="34" charset="0"/>
              </a:rPr>
              <a:t>Escenario actual</a:t>
            </a:r>
            <a:endParaRPr kumimoji="0" lang="es-CL"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1" name="Rectángulo 10">
            <a:extLst>
              <a:ext uri="{FF2B5EF4-FFF2-40B4-BE49-F238E27FC236}">
                <a16:creationId xmlns:a16="http://schemas.microsoft.com/office/drawing/2014/main" id="{1AD8E168-B943-82BB-0C6A-283078024001}"/>
              </a:ext>
            </a:extLst>
          </p:cNvPr>
          <p:cNvSpPr/>
          <p:nvPr/>
        </p:nvSpPr>
        <p:spPr>
          <a:xfrm>
            <a:off x="8869329" y="2156897"/>
            <a:ext cx="237016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2000" b="1" dirty="0">
                <a:solidFill>
                  <a:prstClr val="black"/>
                </a:solidFill>
                <a:latin typeface="Arial Nova Cond Light" panose="020B0306020202020204" pitchFamily="34" charset="0"/>
                <a:cs typeface="Arial" panose="020B0604020202020204" pitchFamily="34" charset="0"/>
              </a:rPr>
              <a:t>Escenario inflación 15%</a:t>
            </a:r>
            <a:endParaRPr kumimoji="0" lang="es-CL"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cxnSp>
        <p:nvCxnSpPr>
          <p:cNvPr id="3" name="Conector recto 2">
            <a:extLst>
              <a:ext uri="{FF2B5EF4-FFF2-40B4-BE49-F238E27FC236}">
                <a16:creationId xmlns:a16="http://schemas.microsoft.com/office/drawing/2014/main" id="{52BCF816-D78B-97BF-7EE9-A9CDA5CDF1E6}"/>
              </a:ext>
            </a:extLst>
          </p:cNvPr>
          <p:cNvCxnSpPr>
            <a:cxnSpLocks/>
          </p:cNvCxnSpPr>
          <p:nvPr/>
        </p:nvCxnSpPr>
        <p:spPr>
          <a:xfrm>
            <a:off x="4095750" y="2241550"/>
            <a:ext cx="0" cy="2101284"/>
          </a:xfrm>
          <a:prstGeom prst="line">
            <a:avLst/>
          </a:prstGeom>
          <a:ln>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cxnSp>
        <p:nvCxnSpPr>
          <p:cNvPr id="16" name="Conector recto 15">
            <a:extLst>
              <a:ext uri="{FF2B5EF4-FFF2-40B4-BE49-F238E27FC236}">
                <a16:creationId xmlns:a16="http://schemas.microsoft.com/office/drawing/2014/main" id="{CC798BB5-E18F-B16C-1A5C-2FEB07958B8F}"/>
              </a:ext>
            </a:extLst>
          </p:cNvPr>
          <p:cNvCxnSpPr>
            <a:cxnSpLocks/>
          </p:cNvCxnSpPr>
          <p:nvPr/>
        </p:nvCxnSpPr>
        <p:spPr>
          <a:xfrm>
            <a:off x="8077200" y="2241550"/>
            <a:ext cx="0" cy="2101284"/>
          </a:xfrm>
          <a:prstGeom prst="line">
            <a:avLst/>
          </a:prstGeom>
          <a:ln>
            <a:solidFill>
              <a:schemeClr val="bg1">
                <a:lumMod val="50000"/>
              </a:schemeClr>
            </a:solidFill>
            <a:prstDash val="sysDash"/>
          </a:ln>
        </p:spPr>
        <p:style>
          <a:lnRef idx="1">
            <a:schemeClr val="dk1"/>
          </a:lnRef>
          <a:fillRef idx="0">
            <a:schemeClr val="dk1"/>
          </a:fillRef>
          <a:effectRef idx="0">
            <a:schemeClr val="dk1"/>
          </a:effectRef>
          <a:fontRef idx="minor">
            <a:schemeClr val="tx1"/>
          </a:fontRef>
        </p:style>
      </p:cxnSp>
      <p:sp>
        <p:nvSpPr>
          <p:cNvPr id="17" name="CuadroTexto 16">
            <a:extLst>
              <a:ext uri="{FF2B5EF4-FFF2-40B4-BE49-F238E27FC236}">
                <a16:creationId xmlns:a16="http://schemas.microsoft.com/office/drawing/2014/main" id="{60D9F395-9AD6-AB66-DB8B-F201AA686F84}"/>
              </a:ext>
            </a:extLst>
          </p:cNvPr>
          <p:cNvSpPr txBox="1"/>
          <p:nvPr/>
        </p:nvSpPr>
        <p:spPr>
          <a:xfrm>
            <a:off x="410998" y="4467881"/>
            <a:ext cx="4229040" cy="29745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33"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US" sz="1333"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a:t>
            </a:r>
            <a:r>
              <a:rPr kumimoji="0" lang="es-US" sz="1333"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a:t>
            </a:r>
          </a:p>
        </p:txBody>
      </p:sp>
    </p:spTree>
    <p:extLst>
      <p:ext uri="{BB962C8B-B14F-4D97-AF65-F5344CB8AC3E}">
        <p14:creationId xmlns:p14="http://schemas.microsoft.com/office/powerpoint/2010/main" val="128902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13;p20">
            <a:extLst>
              <a:ext uri="{FF2B5EF4-FFF2-40B4-BE49-F238E27FC236}">
                <a16:creationId xmlns:a16="http://schemas.microsoft.com/office/drawing/2014/main" id="{CAC5B4CA-D1B6-48EA-8F74-B473C32DA74F}"/>
              </a:ext>
            </a:extLst>
          </p:cNvPr>
          <p:cNvPicPr preferRelativeResize="0"/>
          <p:nvPr/>
        </p:nvPicPr>
        <p:blipFill>
          <a:blip r:embed="rId3">
            <a:alphaModFix/>
          </a:blip>
          <a:stretch>
            <a:fillRect/>
          </a:stretch>
        </p:blipFill>
        <p:spPr>
          <a:xfrm>
            <a:off x="10802245" y="205999"/>
            <a:ext cx="1201259" cy="449532"/>
          </a:xfrm>
          <a:prstGeom prst="rect">
            <a:avLst/>
          </a:prstGeom>
          <a:noFill/>
          <a:ln>
            <a:noFill/>
          </a:ln>
        </p:spPr>
      </p:pic>
      <p:sp>
        <p:nvSpPr>
          <p:cNvPr id="4" name="CuadroTexto 3">
            <a:extLst>
              <a:ext uri="{FF2B5EF4-FFF2-40B4-BE49-F238E27FC236}">
                <a16:creationId xmlns:a16="http://schemas.microsoft.com/office/drawing/2014/main" id="{9D9DEE53-8BD1-40C8-97A8-2E00C0D7E136}"/>
              </a:ext>
            </a:extLst>
          </p:cNvPr>
          <p:cNvSpPr txBox="1"/>
          <p:nvPr/>
        </p:nvSpPr>
        <p:spPr>
          <a:xfrm>
            <a:off x="172498" y="224010"/>
            <a:ext cx="8220291"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2.2</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FINANCIAMIENTO</a:t>
            </a:r>
            <a:r>
              <a:rPr lang="es-US" sz="2600" dirty="0">
                <a:solidFill>
                  <a:prstClr val="black"/>
                </a:solidFill>
                <a:latin typeface="Arial Nova Cond Light" panose="020B0306020202020204" pitchFamily="34" charset="0"/>
                <a:cs typeface="Arial" panose="020B0604020202020204" pitchFamily="34" charset="0"/>
              </a:rPr>
              <a:t> </a:t>
            </a: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a:t>
            </a: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EVOLUCIÓN</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COLOCACIONES</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8" name="Rectángulo 7">
            <a:extLst>
              <a:ext uri="{FF2B5EF4-FFF2-40B4-BE49-F238E27FC236}">
                <a16:creationId xmlns:a16="http://schemas.microsoft.com/office/drawing/2014/main" id="{F5D47A98-BC1E-BAAF-286B-B6E94C1428AE}"/>
              </a:ext>
            </a:extLst>
          </p:cNvPr>
          <p:cNvSpPr/>
          <p:nvPr/>
        </p:nvSpPr>
        <p:spPr>
          <a:xfrm>
            <a:off x="2747038" y="968290"/>
            <a:ext cx="670031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Flujo mensual de colocaciones de créditos para vivienda </a:t>
            </a:r>
            <a:endParaRPr kumimoji="0" lang="es-CL"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graphicFrame>
        <p:nvGraphicFramePr>
          <p:cNvPr id="12" name="Gráfico 11">
            <a:extLst>
              <a:ext uri="{FF2B5EF4-FFF2-40B4-BE49-F238E27FC236}">
                <a16:creationId xmlns:a16="http://schemas.microsoft.com/office/drawing/2014/main" id="{7024AA3C-2271-A48D-B828-56C844E7AFF8}"/>
              </a:ext>
            </a:extLst>
          </p:cNvPr>
          <p:cNvGraphicFramePr>
            <a:graphicFrameLocks/>
          </p:cNvGraphicFramePr>
          <p:nvPr>
            <p:extLst>
              <p:ext uri="{D42A27DB-BD31-4B8C-83A1-F6EECF244321}">
                <p14:modId xmlns:p14="http://schemas.microsoft.com/office/powerpoint/2010/main" val="88986769"/>
              </p:ext>
            </p:extLst>
          </p:nvPr>
        </p:nvGraphicFramePr>
        <p:xfrm>
          <a:off x="2351088" y="1505382"/>
          <a:ext cx="7897812" cy="3955902"/>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26">
            <a:extLst>
              <a:ext uri="{FF2B5EF4-FFF2-40B4-BE49-F238E27FC236}">
                <a16:creationId xmlns:a16="http://schemas.microsoft.com/office/drawing/2014/main" id="{B4E136FB-A7F7-65BD-A184-8603BC4763DD}"/>
              </a:ext>
            </a:extLst>
          </p:cNvPr>
          <p:cNvSpPr txBox="1">
            <a:spLocks noChangeArrowheads="1"/>
          </p:cNvSpPr>
          <p:nvPr/>
        </p:nvSpPr>
        <p:spPr bwMode="auto">
          <a:xfrm>
            <a:off x="821835" y="5723493"/>
            <a:ext cx="10585077"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El resultado es que el flujo de colocaciones promedio para la vivienda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retrocedió 52% durante los meses de abril y mayo de este año </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en comparación con igual período del año pasado. </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2768755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74425"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2.3</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ELEVADA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INCERTIDUMBRE POLÍTICO-REGULATORIA</a:t>
            </a:r>
            <a:endParaRPr kumimoji="0" lang="es-CL" sz="2600" b="0"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4" name="CuadroTexto 3">
            <a:extLst>
              <a:ext uri="{FF2B5EF4-FFF2-40B4-BE49-F238E27FC236}">
                <a16:creationId xmlns:a16="http://schemas.microsoft.com/office/drawing/2014/main" id="{8F786C2F-511A-ABAC-66D1-BB73AFB42AC0}"/>
              </a:ext>
            </a:extLst>
          </p:cNvPr>
          <p:cNvSpPr txBox="1"/>
          <p:nvPr/>
        </p:nvSpPr>
        <p:spPr>
          <a:xfrm>
            <a:off x="193764" y="5241887"/>
            <a:ext cx="757302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Arial Nova Cond Light" panose="020B0306020202020204" pitchFamily="34" charset="0"/>
              </a:rPr>
              <a:t>Fuente: </a:t>
            </a:r>
            <a:r>
              <a:rPr kumimoji="0" lang="es-ES" sz="1200" b="0" i="0" u="none" strike="noStrike" kern="1200" cap="none" spc="0" normalizeH="0" baseline="0" noProof="0" dirty="0">
                <a:ln>
                  <a:noFill/>
                </a:ln>
                <a:solidFill>
                  <a:prstClr val="black"/>
                </a:solidFill>
                <a:effectLst/>
                <a:uLnTx/>
                <a:uFillTx/>
                <a:latin typeface="Arial Nova Cond Light" panose="020B0306020202020204" pitchFamily="34" charset="0"/>
              </a:rPr>
              <a:t>CChC en base a las estadísticas de CLAPES UC e INP del </a:t>
            </a:r>
            <a:r>
              <a:rPr kumimoji="0" lang="es-ES" sz="1200" b="0" i="0" u="none" strike="noStrike" kern="1200" cap="none" spc="0" normalizeH="0" baseline="0" noProof="0" dirty="0" err="1">
                <a:ln>
                  <a:noFill/>
                </a:ln>
                <a:solidFill>
                  <a:prstClr val="black"/>
                </a:solidFill>
                <a:effectLst/>
                <a:uLnTx/>
                <a:uFillTx/>
                <a:latin typeface="Arial Nova Cond Light" panose="020B0306020202020204" pitchFamily="34" charset="0"/>
              </a:rPr>
              <a:t>BCCh</a:t>
            </a:r>
            <a:r>
              <a:rPr kumimoji="0" lang="es-ES" sz="1200" b="0" i="0" u="none" strike="noStrike" kern="1200" cap="none" spc="0" normalizeH="0" baseline="0" noProof="0" dirty="0">
                <a:ln>
                  <a:noFill/>
                </a:ln>
                <a:solidFill>
                  <a:prstClr val="black"/>
                </a:solidFill>
                <a:effectLst/>
                <a:uLnTx/>
                <a:uFillTx/>
                <a:latin typeface="Arial Nova Cond Light" panose="020B0306020202020204" pitchFamily="34" charset="0"/>
              </a:rPr>
              <a:t>.</a:t>
            </a:r>
            <a:endParaRPr kumimoji="0" lang="es-CL" sz="1200" b="0" i="0" u="none" strike="noStrike" kern="1200" cap="none" spc="0" normalizeH="0" baseline="0" noProof="0" dirty="0">
              <a:ln>
                <a:noFill/>
              </a:ln>
              <a:solidFill>
                <a:prstClr val="black"/>
              </a:solidFill>
              <a:effectLst/>
              <a:uLnTx/>
              <a:uFillTx/>
              <a:latin typeface="Arial Nova Cond Light" panose="020B0306020202020204" pitchFamily="34" charset="0"/>
            </a:endParaRPr>
          </a:p>
        </p:txBody>
      </p:sp>
      <p:sp>
        <p:nvSpPr>
          <p:cNvPr id="7" name="Rectángulo 6">
            <a:extLst>
              <a:ext uri="{FF2B5EF4-FFF2-40B4-BE49-F238E27FC236}">
                <a16:creationId xmlns:a16="http://schemas.microsoft.com/office/drawing/2014/main" id="{B8CEDAAA-B15E-0CF6-E54A-24C666A6B967}"/>
              </a:ext>
            </a:extLst>
          </p:cNvPr>
          <p:cNvSpPr/>
          <p:nvPr/>
        </p:nvSpPr>
        <p:spPr>
          <a:xfrm>
            <a:off x="6237430" y="1285880"/>
            <a:ext cx="6033018"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effectLst/>
                <a:uLnTx/>
                <a:uFillTx/>
                <a:latin typeface="Arial Nova Cond Light" panose="020B0306020202020204" pitchFamily="34" charset="0"/>
              </a:rPr>
              <a:t>¿Cuán seguro está de que sus inversiones se realizarán efectivamente?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effectLst/>
                <a:uLnTx/>
                <a:uFillTx/>
                <a:latin typeface="Arial Nova Cond Light" panose="020B0306020202020204" pitchFamily="34" charset="0"/>
              </a:rPr>
              <a:t>(En % de respuestas) </a:t>
            </a:r>
            <a:endParaRPr kumimoji="0" lang="es-CL" sz="1400" b="0" i="0" u="none" strike="noStrike" kern="1200" cap="none" spc="0" normalizeH="0" baseline="0" noProof="0" dirty="0">
              <a:ln>
                <a:noFill/>
              </a:ln>
              <a:effectLst/>
              <a:uLnTx/>
              <a:uFillTx/>
              <a:latin typeface="Arial Nova Cond Light" panose="020B0306020202020204" pitchFamily="34" charset="0"/>
            </a:endParaRPr>
          </a:p>
        </p:txBody>
      </p:sp>
      <p:graphicFrame>
        <p:nvGraphicFramePr>
          <p:cNvPr id="9" name="Gráfico 8">
            <a:extLst>
              <a:ext uri="{FF2B5EF4-FFF2-40B4-BE49-F238E27FC236}">
                <a16:creationId xmlns:a16="http://schemas.microsoft.com/office/drawing/2014/main" id="{65D1ECB8-C438-9C25-EF54-F53A4E0F3FCA}"/>
              </a:ext>
            </a:extLst>
          </p:cNvPr>
          <p:cNvGraphicFramePr>
            <a:graphicFrameLocks/>
          </p:cNvGraphicFramePr>
          <p:nvPr>
            <p:extLst>
              <p:ext uri="{D42A27DB-BD31-4B8C-83A1-F6EECF244321}">
                <p14:modId xmlns:p14="http://schemas.microsoft.com/office/powerpoint/2010/main" val="1731824475"/>
              </p:ext>
            </p:extLst>
          </p:nvPr>
        </p:nvGraphicFramePr>
        <p:xfrm>
          <a:off x="196850" y="1428313"/>
          <a:ext cx="5554519" cy="37011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C0FD32F2-46BC-2927-EC07-411C980DC9E7}"/>
              </a:ext>
            </a:extLst>
          </p:cNvPr>
          <p:cNvGraphicFramePr>
            <a:graphicFrameLocks/>
          </p:cNvGraphicFramePr>
          <p:nvPr>
            <p:extLst>
              <p:ext uri="{D42A27DB-BD31-4B8C-83A1-F6EECF244321}">
                <p14:modId xmlns:p14="http://schemas.microsoft.com/office/powerpoint/2010/main" val="3086140846"/>
              </p:ext>
            </p:extLst>
          </p:nvPr>
        </p:nvGraphicFramePr>
        <p:xfrm>
          <a:off x="6440632" y="1892125"/>
          <a:ext cx="5446567" cy="3290237"/>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ángulo 13">
            <a:extLst>
              <a:ext uri="{FF2B5EF4-FFF2-40B4-BE49-F238E27FC236}">
                <a16:creationId xmlns:a16="http://schemas.microsoft.com/office/drawing/2014/main" id="{1102C8B3-6D2F-C4C3-4D18-F07351EBD266}"/>
              </a:ext>
            </a:extLst>
          </p:cNvPr>
          <p:cNvSpPr/>
          <p:nvPr/>
        </p:nvSpPr>
        <p:spPr>
          <a:xfrm>
            <a:off x="943921" y="989932"/>
            <a:ext cx="41525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Índice de incertidumbre política y económica</a:t>
            </a:r>
            <a:endParaRPr kumimoji="0" lang="es-CL"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5" name="Rectángulo 14">
            <a:extLst>
              <a:ext uri="{FF2B5EF4-FFF2-40B4-BE49-F238E27FC236}">
                <a16:creationId xmlns:a16="http://schemas.microsoft.com/office/drawing/2014/main" id="{101E8BF9-4557-C5D1-D0ED-F3A76148AB04}"/>
              </a:ext>
            </a:extLst>
          </p:cNvPr>
          <p:cNvSpPr/>
          <p:nvPr/>
        </p:nvSpPr>
        <p:spPr>
          <a:xfrm>
            <a:off x="7178776" y="1004076"/>
            <a:ext cx="4152530"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black"/>
                </a:solidFill>
                <a:latin typeface="Arial Nova Cond Light" panose="020B0306020202020204" pitchFamily="34" charset="0"/>
                <a:cs typeface="Arial" panose="020B0604020202020204" pitchFamily="34" charset="0"/>
              </a:rPr>
              <a:t>I</a:t>
            </a:r>
            <a:r>
              <a:rPr kumimoji="0" lang="es-ES" sz="1800" b="1" i="0" u="none" strike="noStrike" kern="1200" cap="none" spc="0" normalizeH="0" baseline="0" noProof="0" dirty="0" err="1">
                <a:ln>
                  <a:noFill/>
                </a:ln>
                <a:solidFill>
                  <a:prstClr val="black"/>
                </a:solidFill>
                <a:effectLst/>
                <a:uLnTx/>
                <a:uFillTx/>
                <a:latin typeface="Arial Nova Cond Light" panose="020B0306020202020204" pitchFamily="34" charset="0"/>
                <a:ea typeface="+mn-ea"/>
                <a:cs typeface="Arial" panose="020B0604020202020204" pitchFamily="34" charset="0"/>
              </a:rPr>
              <a:t>nforme</a:t>
            </a: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de percepción de negocios del </a:t>
            </a:r>
            <a:r>
              <a:rPr kumimoji="0" lang="es-ES" sz="1800" b="1" i="0" u="none" strike="noStrike" kern="1200" cap="none" spc="0" normalizeH="0" baseline="0" noProof="0" dirty="0" err="1">
                <a:ln>
                  <a:noFill/>
                </a:ln>
                <a:solidFill>
                  <a:prstClr val="black"/>
                </a:solidFill>
                <a:effectLst/>
                <a:uLnTx/>
                <a:uFillTx/>
                <a:latin typeface="Arial Nova Cond Light" panose="020B0306020202020204" pitchFamily="34" charset="0"/>
                <a:ea typeface="+mn-ea"/>
                <a:cs typeface="Arial" panose="020B0604020202020204" pitchFamily="34" charset="0"/>
              </a:rPr>
              <a:t>BCCh</a:t>
            </a:r>
            <a:endParaRPr kumimoji="0" lang="es-CL"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3" name="Rectángulo 2">
            <a:extLst>
              <a:ext uri="{FF2B5EF4-FFF2-40B4-BE49-F238E27FC236}">
                <a16:creationId xmlns:a16="http://schemas.microsoft.com/office/drawing/2014/main" id="{3B96AC18-38E2-2291-C608-8687EAF53FC7}"/>
              </a:ext>
            </a:extLst>
          </p:cNvPr>
          <p:cNvSpPr/>
          <p:nvPr/>
        </p:nvSpPr>
        <p:spPr>
          <a:xfrm>
            <a:off x="8216033" y="2181225"/>
            <a:ext cx="905165" cy="3084162"/>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2" name="CuadroTexto 26">
            <a:extLst>
              <a:ext uri="{FF2B5EF4-FFF2-40B4-BE49-F238E27FC236}">
                <a16:creationId xmlns:a16="http://schemas.microsoft.com/office/drawing/2014/main" id="{42E7E0F5-B33D-91D4-92F4-8DBD2EF41A9D}"/>
              </a:ext>
            </a:extLst>
          </p:cNvPr>
          <p:cNvSpPr txBox="1">
            <a:spLocks noChangeArrowheads="1"/>
          </p:cNvSpPr>
          <p:nvPr/>
        </p:nvSpPr>
        <p:spPr bwMode="auto">
          <a:xfrm>
            <a:off x="821835" y="5723493"/>
            <a:ext cx="10585077"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Al aumento del precio de los materiales, las condiciones más restrictivas para acceder a crédito (tanto para las personas como para las empresas), la burocracia estatal y el retraso en los pagos, se suma la incertidumbre político-regulatoria.</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4027383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B18C39E-0B5A-4A4D-9B38-D37EE77261F3}"/>
              </a:ext>
            </a:extLst>
          </p:cNvPr>
          <p:cNvSpPr txBox="1"/>
          <p:nvPr/>
        </p:nvSpPr>
        <p:spPr>
          <a:xfrm>
            <a:off x="5760376" y="1700809"/>
            <a:ext cx="673133" cy="1200329"/>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CL" sz="72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3</a:t>
            </a:r>
            <a:endParaRPr kumimoji="0" lang="es-CL"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5" name="Elipse 4">
            <a:extLst>
              <a:ext uri="{FF2B5EF4-FFF2-40B4-BE49-F238E27FC236}">
                <a16:creationId xmlns:a16="http://schemas.microsoft.com/office/drawing/2014/main" id="{682E1182-424D-4537-97C3-DA8192835527}"/>
              </a:ext>
            </a:extLst>
          </p:cNvPr>
          <p:cNvSpPr/>
          <p:nvPr/>
        </p:nvSpPr>
        <p:spPr>
          <a:xfrm>
            <a:off x="5087888" y="1356255"/>
            <a:ext cx="2016224" cy="1920213"/>
          </a:xfrm>
          <a:prstGeom prst="ellipse">
            <a:avLst/>
          </a:prstGeom>
          <a:noFill/>
          <a:ln w="762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DE6CEE71-C3B9-47B1-B469-7318203BB5E1}"/>
              </a:ext>
            </a:extLst>
          </p:cNvPr>
          <p:cNvSpPr txBox="1"/>
          <p:nvPr/>
        </p:nvSpPr>
        <p:spPr>
          <a:xfrm>
            <a:off x="3743569" y="3898985"/>
            <a:ext cx="4705105" cy="13236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2667" b="1" dirty="0">
                <a:solidFill>
                  <a:prstClr val="black"/>
                </a:solidFill>
                <a:latin typeface="Arial Nova Light" panose="020B0304020202020204" pitchFamily="34" charset="0"/>
              </a:rPr>
              <a:t>IMPACTOS EN CONFIANZA, EXPECTATIVAS Y DECISIONES DE INVERSIÓN</a:t>
            </a:r>
            <a:endParaRPr kumimoji="0" lang="es-CL" sz="2667" b="1" i="0" u="sng"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pic>
        <p:nvPicPr>
          <p:cNvPr id="7" name="Google Shape;113;p20">
            <a:extLst>
              <a:ext uri="{FF2B5EF4-FFF2-40B4-BE49-F238E27FC236}">
                <a16:creationId xmlns:a16="http://schemas.microsoft.com/office/drawing/2014/main" id="{9C811A43-1FB5-4D9B-AC2C-3B202A961193}"/>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Tree>
    <p:extLst>
      <p:ext uri="{BB962C8B-B14F-4D97-AF65-F5344CB8AC3E}">
        <p14:creationId xmlns:p14="http://schemas.microsoft.com/office/powerpoint/2010/main" val="181802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66056"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US" sz="2600" b="1" dirty="0">
                <a:solidFill>
                  <a:srgbClr val="000000"/>
                </a:solidFill>
                <a:latin typeface="Arial Nova Cond Light" panose="020B0306020202020204" pitchFamily="34" charset="0"/>
                <a:cs typeface="Arial" panose="020B0604020202020204" pitchFamily="34" charset="0"/>
              </a:rPr>
              <a:t>3.1</a:t>
            </a:r>
            <a:r>
              <a:rPr lang="es-US" sz="2600" dirty="0">
                <a:solidFill>
                  <a:srgbClr val="000000"/>
                </a:solidFill>
                <a:latin typeface="Arial Nova Cond Light" panose="020B0306020202020204" pitchFamily="34" charset="0"/>
                <a:cs typeface="Arial" panose="020B0604020202020204" pitchFamily="34" charset="0"/>
              </a:rPr>
              <a:t> – IMPACTOS EN </a:t>
            </a:r>
            <a:r>
              <a:rPr lang="es-US" sz="2600" b="1" dirty="0">
                <a:solidFill>
                  <a:srgbClr val="000000"/>
                </a:solidFill>
                <a:latin typeface="Arial Nova Cond Light" panose="020B0306020202020204" pitchFamily="34" charset="0"/>
                <a:cs typeface="Arial" panose="020B0604020202020204" pitchFamily="34" charset="0"/>
              </a:rPr>
              <a:t>CONFIANZA Y EXPECTATIVAS</a:t>
            </a:r>
            <a:endParaRPr kumimoji="0" lang="es-CL"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4" name="CuadroTexto 3">
            <a:extLst>
              <a:ext uri="{FF2B5EF4-FFF2-40B4-BE49-F238E27FC236}">
                <a16:creationId xmlns:a16="http://schemas.microsoft.com/office/drawing/2014/main" id="{39736514-3B58-1740-A79F-7C3F6C0571C3}"/>
              </a:ext>
            </a:extLst>
          </p:cNvPr>
          <p:cNvSpPr txBox="1"/>
          <p:nvPr/>
        </p:nvSpPr>
        <p:spPr>
          <a:xfrm>
            <a:off x="339485" y="906154"/>
            <a:ext cx="525185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Índice de confianza empresarial (IMCE construcción)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
        <p:nvSpPr>
          <p:cNvPr id="11" name="CuadroTexto 10">
            <a:extLst>
              <a:ext uri="{FF2B5EF4-FFF2-40B4-BE49-F238E27FC236}">
                <a16:creationId xmlns:a16="http://schemas.microsoft.com/office/drawing/2014/main" id="{8FB87428-03C8-F70D-9601-607BA24EC776}"/>
              </a:ext>
            </a:extLst>
          </p:cNvPr>
          <p:cNvSpPr txBox="1"/>
          <p:nvPr/>
        </p:nvSpPr>
        <p:spPr>
          <a:xfrm>
            <a:off x="138637" y="5105737"/>
            <a:ext cx="9743105" cy="2693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150" b="1" i="0" u="none" strike="noStrike" kern="1200" cap="none" spc="0" normalizeH="0" baseline="0" noProof="0" dirty="0">
                <a:ln>
                  <a:noFill/>
                </a:ln>
                <a:effectLst/>
                <a:uLnTx/>
                <a:uFillTx/>
                <a:latin typeface="Arial Nova Cond Light" panose="020B0306020202020204" pitchFamily="34" charset="0"/>
              </a:rPr>
              <a:t>Fuente: </a:t>
            </a:r>
            <a:r>
              <a:rPr kumimoji="0" lang="es-CL" sz="1150" b="0" i="0" u="none" strike="noStrike" kern="1200" cap="none" spc="0" normalizeH="0" baseline="0" noProof="0" dirty="0">
                <a:ln>
                  <a:noFill/>
                </a:ln>
                <a:effectLst/>
                <a:uLnTx/>
                <a:uFillTx/>
                <a:latin typeface="Arial Nova Cond Light" panose="020B0306020202020204" pitchFamily="34" charset="0"/>
              </a:rPr>
              <a:t>CChC </a:t>
            </a:r>
            <a:r>
              <a:rPr kumimoji="0" lang="es-ES" sz="1150" b="0" i="0" u="none" strike="noStrike" kern="1200" cap="none" spc="0" normalizeH="0" baseline="0" noProof="0" dirty="0">
                <a:ln>
                  <a:noFill/>
                </a:ln>
                <a:effectLst/>
                <a:uLnTx/>
                <a:uFillTx/>
                <a:latin typeface="Arial Nova Cond Light" panose="020B0306020202020204" pitchFamily="34" charset="0"/>
              </a:rPr>
              <a:t>en base a encuestas dirigidas a empresas socias de la misma Institución, información de Universidad del Desarrollo e </a:t>
            </a:r>
            <a:r>
              <a:rPr kumimoji="0" lang="es-ES" sz="1150" b="0" i="0" u="none" strike="noStrike" kern="1200" cap="none" spc="0" normalizeH="0" baseline="0" noProof="0" dirty="0" err="1">
                <a:ln>
                  <a:noFill/>
                </a:ln>
                <a:effectLst/>
                <a:uLnTx/>
                <a:uFillTx/>
                <a:latin typeface="Arial Nova Cond Light" panose="020B0306020202020204" pitchFamily="34" charset="0"/>
              </a:rPr>
              <a:t>Icare</a:t>
            </a:r>
            <a:r>
              <a:rPr kumimoji="0" lang="es-ES" sz="1150" b="0" i="0" u="none" strike="noStrike" kern="1200" cap="none" spc="0" normalizeH="0" baseline="0" noProof="0" dirty="0">
                <a:ln>
                  <a:noFill/>
                </a:ln>
                <a:effectLst/>
                <a:uLnTx/>
                <a:uFillTx/>
                <a:latin typeface="Arial Nova Cond Light" panose="020B0306020202020204" pitchFamily="34" charset="0"/>
              </a:rPr>
              <a:t>.</a:t>
            </a:r>
          </a:p>
        </p:txBody>
      </p:sp>
      <p:graphicFrame>
        <p:nvGraphicFramePr>
          <p:cNvPr id="12" name="1 Gráfico">
            <a:extLst>
              <a:ext uri="{FF2B5EF4-FFF2-40B4-BE49-F238E27FC236}">
                <a16:creationId xmlns:a16="http://schemas.microsoft.com/office/drawing/2014/main" id="{F745141E-C8A8-B670-0AAE-5736FC534647}"/>
              </a:ext>
            </a:extLst>
          </p:cNvPr>
          <p:cNvGraphicFramePr>
            <a:graphicFrameLocks/>
          </p:cNvGraphicFramePr>
          <p:nvPr>
            <p:extLst>
              <p:ext uri="{D42A27DB-BD31-4B8C-83A1-F6EECF244321}">
                <p14:modId xmlns:p14="http://schemas.microsoft.com/office/powerpoint/2010/main" val="2838563309"/>
              </p:ext>
            </p:extLst>
          </p:nvPr>
        </p:nvGraphicFramePr>
        <p:xfrm>
          <a:off x="227013" y="1379230"/>
          <a:ext cx="5473700" cy="36384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FA2E2EE4-E2A7-F4B6-969A-D27981404B8E}"/>
              </a:ext>
            </a:extLst>
          </p:cNvPr>
          <p:cNvGraphicFramePr>
            <a:graphicFrameLocks noGrp="1"/>
          </p:cNvGraphicFramePr>
          <p:nvPr>
            <p:extLst>
              <p:ext uri="{D42A27DB-BD31-4B8C-83A1-F6EECF244321}">
                <p14:modId xmlns:p14="http://schemas.microsoft.com/office/powerpoint/2010/main" val="3609278978"/>
              </p:ext>
            </p:extLst>
          </p:nvPr>
        </p:nvGraphicFramePr>
        <p:xfrm>
          <a:off x="6465889" y="1524481"/>
          <a:ext cx="5513551" cy="3493155"/>
        </p:xfrm>
        <a:graphic>
          <a:graphicData uri="http://schemas.openxmlformats.org/drawingml/2006/chart">
            <c:chart xmlns:c="http://schemas.openxmlformats.org/drawingml/2006/chart" xmlns:r="http://schemas.openxmlformats.org/officeDocument/2006/relationships" r:id="rId5"/>
          </a:graphicData>
        </a:graphic>
      </p:graphicFrame>
      <p:sp>
        <p:nvSpPr>
          <p:cNvPr id="9" name="CuadroTexto 8">
            <a:extLst>
              <a:ext uri="{FF2B5EF4-FFF2-40B4-BE49-F238E27FC236}">
                <a16:creationId xmlns:a16="http://schemas.microsoft.com/office/drawing/2014/main" id="{14633AF8-11A5-5B90-45EE-D8BB9837CB98}"/>
              </a:ext>
            </a:extLst>
          </p:cNvPr>
          <p:cNvSpPr txBox="1"/>
          <p:nvPr/>
        </p:nvSpPr>
        <p:spPr>
          <a:xfrm>
            <a:off x="6654851" y="906154"/>
            <a:ext cx="525185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b="1" dirty="0">
                <a:solidFill>
                  <a:prstClr val="black"/>
                </a:solidFill>
                <a:latin typeface="Arial Nova Cond Light" panose="020B0306020202020204" pitchFamily="34" charset="0"/>
              </a:rPr>
              <a:t>Expectativas empresas socias CChC</a:t>
            </a:r>
            <a:endPar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(Índice)</a:t>
            </a:r>
          </a:p>
        </p:txBody>
      </p:sp>
      <p:sp>
        <p:nvSpPr>
          <p:cNvPr id="13" name="CuadroTexto 26">
            <a:extLst>
              <a:ext uri="{FF2B5EF4-FFF2-40B4-BE49-F238E27FC236}">
                <a16:creationId xmlns:a16="http://schemas.microsoft.com/office/drawing/2014/main" id="{653468B0-18F5-3C8D-2D53-9D044849F6F2}"/>
              </a:ext>
            </a:extLst>
          </p:cNvPr>
          <p:cNvSpPr txBox="1">
            <a:spLocks noChangeArrowheads="1"/>
          </p:cNvSpPr>
          <p:nvPr/>
        </p:nvSpPr>
        <p:spPr bwMode="auto">
          <a:xfrm>
            <a:off x="894025" y="5467117"/>
            <a:ext cx="10585077" cy="949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defPPr>
              <a:defRPr lang="es-CL"/>
            </a:defPPr>
            <a:lvl1pPr marR="0" lvl="0" indent="0" algn="ctr" fontAlgn="base">
              <a:lnSpc>
                <a:spcPct val="100000"/>
              </a:lnSpc>
              <a:spcBef>
                <a:spcPct val="0"/>
              </a:spcBef>
              <a:spcAft>
                <a:spcPct val="0"/>
              </a:spcAft>
              <a:buClrTx/>
              <a:buSzTx/>
              <a:buFontTx/>
              <a:buNone/>
              <a:tabLst/>
              <a:defRPr kumimoji="0" b="0" i="0" u="none" strike="noStrike" cap="none" spc="0" normalizeH="0" baseline="0">
                <a:ln>
                  <a:noFill/>
                </a:ln>
                <a:solidFill>
                  <a:prstClr val="black"/>
                </a:solidFill>
                <a:effectLst/>
                <a:uLnTx/>
                <a:uFillTx/>
                <a:latin typeface="Arial Nova Cond Light" panose="020B0306020202020204" pitchFamily="34" charset="0"/>
                <a:ea typeface="Verdana" panose="020B0604030504040204" pitchFamily="34" charset="0"/>
                <a:cs typeface="Tahoma" panose="020B0604030504040204" pitchFamily="34" charset="0"/>
              </a:defRPr>
            </a:lvl1pPr>
            <a:lvl2pPr marL="742950" indent="-285750">
              <a:defRPr>
                <a:latin typeface="Calibri" panose="020F0502020204030204" pitchFamily="34" charset="0"/>
              </a:defRPr>
            </a:lvl2pPr>
            <a:lvl3pPr marL="1143000" indent="-228600">
              <a:defRPr>
                <a:latin typeface="Calibri" panose="020F0502020204030204" pitchFamily="34" charset="0"/>
              </a:defRPr>
            </a:lvl3pPr>
            <a:lvl4pPr marL="1600200" indent="-228600">
              <a:defRPr>
                <a:latin typeface="Calibri" panose="020F0502020204030204" pitchFamily="34" charset="0"/>
              </a:defRPr>
            </a:lvl4pPr>
            <a:lvl5pPr marL="2057400" indent="-228600">
              <a:defRPr>
                <a:latin typeface="Calibri" panose="020F0502020204030204" pitchFamily="34" charset="0"/>
              </a:defRPr>
            </a:lvl5pPr>
            <a:lvl6pPr marL="2514600" indent="-228600" fontAlgn="base">
              <a:spcBef>
                <a:spcPct val="0"/>
              </a:spcBef>
              <a:spcAft>
                <a:spcPct val="0"/>
              </a:spcAft>
              <a:defRPr>
                <a:latin typeface="Calibri" panose="020F0502020204030204" pitchFamily="34" charset="0"/>
              </a:defRPr>
            </a:lvl6pPr>
            <a:lvl7pPr marL="2971800" indent="-228600" fontAlgn="base">
              <a:spcBef>
                <a:spcPct val="0"/>
              </a:spcBef>
              <a:spcAft>
                <a:spcPct val="0"/>
              </a:spcAft>
              <a:defRPr>
                <a:latin typeface="Calibri" panose="020F0502020204030204" pitchFamily="34" charset="0"/>
              </a:defRPr>
            </a:lvl7pPr>
            <a:lvl8pPr marL="3429000" indent="-228600" fontAlgn="base">
              <a:spcBef>
                <a:spcPct val="0"/>
              </a:spcBef>
              <a:spcAft>
                <a:spcPct val="0"/>
              </a:spcAft>
              <a:defRPr>
                <a:latin typeface="Calibri" panose="020F0502020204030204" pitchFamily="34" charset="0"/>
              </a:defRPr>
            </a:lvl8pPr>
            <a:lvl9pPr marL="3886200" indent="-228600" fontAlgn="base">
              <a:spcBef>
                <a:spcPct val="0"/>
              </a:spcBef>
              <a:spcAft>
                <a:spcPct val="0"/>
              </a:spcAft>
              <a:defRPr>
                <a:latin typeface="Calibri" panose="020F0502020204030204" pitchFamily="34" charset="0"/>
              </a:defRPr>
            </a:lvl9pPr>
          </a:lstStyle>
          <a:p>
            <a:r>
              <a:rPr lang="es-CL" dirty="0"/>
              <a:t>Desde finales del 2021 </a:t>
            </a:r>
            <a:r>
              <a:rPr lang="es-CL" b="1" dirty="0"/>
              <a:t>la confianza y perspectivas del sector construcción vienen a la baja</a:t>
            </a:r>
            <a:r>
              <a:rPr lang="es-CL" dirty="0"/>
              <a:t>, situándose hoy por debajo del umbral neutral. Así también, la actividad para los próximos tres meses se ubica en zona pesimista, escenario preocupante si se añade al desempeño de la demanda y el alto nivel de los costos de producción.</a:t>
            </a:r>
          </a:p>
        </p:txBody>
      </p:sp>
    </p:spTree>
    <p:extLst>
      <p:ext uri="{BB962C8B-B14F-4D97-AF65-F5344CB8AC3E}">
        <p14:creationId xmlns:p14="http://schemas.microsoft.com/office/powerpoint/2010/main" val="1934382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B18C39E-0B5A-4A4D-9B38-D37EE77261F3}"/>
              </a:ext>
            </a:extLst>
          </p:cNvPr>
          <p:cNvSpPr txBox="1"/>
          <p:nvPr/>
        </p:nvSpPr>
        <p:spPr>
          <a:xfrm>
            <a:off x="5760376" y="1700809"/>
            <a:ext cx="673133" cy="1200329"/>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CL" sz="72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1</a:t>
            </a:r>
            <a:endParaRPr kumimoji="0" lang="es-CL"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5" name="Elipse 4">
            <a:extLst>
              <a:ext uri="{FF2B5EF4-FFF2-40B4-BE49-F238E27FC236}">
                <a16:creationId xmlns:a16="http://schemas.microsoft.com/office/drawing/2014/main" id="{682E1182-424D-4537-97C3-DA8192835527}"/>
              </a:ext>
            </a:extLst>
          </p:cNvPr>
          <p:cNvSpPr/>
          <p:nvPr/>
        </p:nvSpPr>
        <p:spPr>
          <a:xfrm>
            <a:off x="5087888" y="1356255"/>
            <a:ext cx="2016224" cy="1920213"/>
          </a:xfrm>
          <a:prstGeom prst="ellipse">
            <a:avLst/>
          </a:prstGeom>
          <a:noFill/>
          <a:ln w="762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DE6CEE71-C3B9-47B1-B469-7318203BB5E1}"/>
              </a:ext>
            </a:extLst>
          </p:cNvPr>
          <p:cNvSpPr txBox="1"/>
          <p:nvPr/>
        </p:nvSpPr>
        <p:spPr>
          <a:xfrm>
            <a:off x="3943595" y="3898985"/>
            <a:ext cx="4320480" cy="9131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667"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EVIDENCIAS DE UN DIFÍCIL INICIO DE AÑO</a:t>
            </a:r>
            <a:endParaRPr kumimoji="0" lang="es-CL" sz="2667" b="1" i="0" u="sng"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pic>
        <p:nvPicPr>
          <p:cNvPr id="7" name="Google Shape;113;p20">
            <a:extLst>
              <a:ext uri="{FF2B5EF4-FFF2-40B4-BE49-F238E27FC236}">
                <a16:creationId xmlns:a16="http://schemas.microsoft.com/office/drawing/2014/main" id="{9C811A43-1FB5-4D9B-AC2C-3B202A961193}"/>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Tree>
    <p:extLst>
      <p:ext uri="{BB962C8B-B14F-4D97-AF65-F5344CB8AC3E}">
        <p14:creationId xmlns:p14="http://schemas.microsoft.com/office/powerpoint/2010/main" val="53013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7" name="CuadroTexto 26">
            <a:extLst>
              <a:ext uri="{FF2B5EF4-FFF2-40B4-BE49-F238E27FC236}">
                <a16:creationId xmlns:a16="http://schemas.microsoft.com/office/drawing/2014/main" id="{E626821A-FB1A-487C-DCED-5A43398FFA17}"/>
              </a:ext>
            </a:extLst>
          </p:cNvPr>
          <p:cNvSpPr txBox="1">
            <a:spLocks noChangeArrowheads="1"/>
          </p:cNvSpPr>
          <p:nvPr/>
        </p:nvSpPr>
        <p:spPr bwMode="auto">
          <a:xfrm>
            <a:off x="636787" y="5729715"/>
            <a:ext cx="10924109"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L" alt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Verdana" panose="020B0604030504040204" pitchFamily="34" charset="0"/>
                <a:cs typeface="Tahoma" panose="020B0604030504040204" pitchFamily="34" charset="0"/>
              </a:rPr>
              <a:t>En los primeros cuatro meses de este año, la superficie autorizada según permisos de edificación disminuyó </a:t>
            </a:r>
            <a:r>
              <a:rPr kumimoji="0" lang="es-CL" alt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Verdana" panose="020B0604030504040204" pitchFamily="34" charset="0"/>
                <a:cs typeface="Tahoma" panose="020B0604030504040204" pitchFamily="34" charset="0"/>
              </a:rPr>
              <a:t>6,4% </a:t>
            </a:r>
            <a:r>
              <a:rPr kumimoji="0" lang="es-CL" alt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Verdana" panose="020B0604030504040204" pitchFamily="34" charset="0"/>
                <a:cs typeface="Tahoma" panose="020B0604030504040204" pitchFamily="34" charset="0"/>
              </a:rPr>
              <a:t>en comparación con igual período del año pasado, principalmente por la </a:t>
            </a:r>
            <a:r>
              <a:rPr kumimoji="0" lang="es-CL" alt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Verdana" panose="020B0604030504040204" pitchFamily="34" charset="0"/>
                <a:cs typeface="Tahoma" panose="020B0604030504040204" pitchFamily="34" charset="0"/>
              </a:rPr>
              <a:t>menor </a:t>
            </a:r>
            <a:r>
              <a:rPr kumimoji="0" lang="es-CL" altLang="es-ES" sz="1800" b="1" i="0" u="none" strike="noStrike" kern="1200" cap="none" spc="0" normalizeH="0" baseline="0" noProof="0" dirty="0">
                <a:ln>
                  <a:noFill/>
                </a:ln>
                <a:solidFill>
                  <a:prstClr val="black"/>
                </a:solidFill>
                <a:effectLst/>
                <a:uLnTx/>
                <a:uFillTx/>
                <a:latin typeface="Arial Nova Cond Light" panose="020B0306020202020204" pitchFamily="34" charset="0"/>
                <a:cs typeface="Tahoma" panose="020B0604030504040204" pitchFamily="34" charset="0"/>
              </a:rPr>
              <a:t>superficie autorizada para viviendas </a:t>
            </a:r>
            <a:r>
              <a:rPr kumimoji="0" lang="es-CL" altLang="es-ES" sz="1800" b="0" i="0" u="none" strike="noStrike" kern="1200" cap="none" spc="0" normalizeH="0" baseline="0" noProof="0" dirty="0">
                <a:ln>
                  <a:noFill/>
                </a:ln>
                <a:solidFill>
                  <a:prstClr val="black"/>
                </a:solidFill>
                <a:effectLst/>
                <a:uLnTx/>
                <a:uFillTx/>
                <a:latin typeface="Arial Nova Cond Light" panose="020B0306020202020204" pitchFamily="34" charset="0"/>
                <a:cs typeface="Tahoma" panose="020B0604030504040204" pitchFamily="34" charset="0"/>
              </a:rPr>
              <a:t>(-18%).</a:t>
            </a:r>
          </a:p>
        </p:txBody>
      </p:sp>
      <p:sp>
        <p:nvSpPr>
          <p:cNvPr id="9" name="CuadroTexto 8">
            <a:extLst>
              <a:ext uri="{FF2B5EF4-FFF2-40B4-BE49-F238E27FC236}">
                <a16:creationId xmlns:a16="http://schemas.microsoft.com/office/drawing/2014/main" id="{50EB60DD-4D35-30C3-283F-748D533ACFF4}"/>
              </a:ext>
            </a:extLst>
          </p:cNvPr>
          <p:cNvSpPr txBox="1"/>
          <p:nvPr/>
        </p:nvSpPr>
        <p:spPr>
          <a:xfrm>
            <a:off x="161770"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3.2</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IMPACTOS EN </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DECISIONES DE INVERSIÓN</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EJEMPLO</a:t>
            </a:r>
            <a:endParaRPr kumimoji="0" lang="es-CL"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E57CAD9B-628C-337A-EA51-B4E70294FBF3}"/>
              </a:ext>
            </a:extLst>
          </p:cNvPr>
          <p:cNvSpPr txBox="1"/>
          <p:nvPr/>
        </p:nvSpPr>
        <p:spPr>
          <a:xfrm>
            <a:off x="1554792" y="1495909"/>
            <a:ext cx="9088332"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CL" sz="2000" b="1"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Arial"/>
                <a:sym typeface="Arial"/>
              </a:rPr>
              <a:t>Permisos de edificación</a:t>
            </a:r>
            <a:r>
              <a:rPr lang="es-CL" sz="2000" b="1" kern="0" dirty="0">
                <a:solidFill>
                  <a:srgbClr val="000000"/>
                </a:solidFill>
                <a:latin typeface="Arial Nova Cond Light" panose="020B0306020202020204" pitchFamily="34" charset="0"/>
                <a:cs typeface="Arial"/>
                <a:sym typeface="Arial"/>
              </a:rPr>
              <a:t> – Variación </a:t>
            </a:r>
            <a:r>
              <a:rPr kumimoji="0" lang="es-CL" sz="2000" b="1"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Arial"/>
                <a:sym typeface="Arial"/>
              </a:rPr>
              <a:t>superficie autorizada total país </a:t>
            </a:r>
          </a:p>
        </p:txBody>
      </p:sp>
      <p:graphicFrame>
        <p:nvGraphicFramePr>
          <p:cNvPr id="2" name="Tabla 3">
            <a:extLst>
              <a:ext uri="{FF2B5EF4-FFF2-40B4-BE49-F238E27FC236}">
                <a16:creationId xmlns:a16="http://schemas.microsoft.com/office/drawing/2014/main" id="{5212373A-9B74-414C-E6E7-6550C565A94B}"/>
              </a:ext>
            </a:extLst>
          </p:cNvPr>
          <p:cNvGraphicFramePr>
            <a:graphicFrameLocks noGrp="1"/>
          </p:cNvGraphicFramePr>
          <p:nvPr>
            <p:extLst>
              <p:ext uri="{D42A27DB-BD31-4B8C-83A1-F6EECF244321}">
                <p14:modId xmlns:p14="http://schemas.microsoft.com/office/powerpoint/2010/main" val="2643321132"/>
              </p:ext>
            </p:extLst>
          </p:nvPr>
        </p:nvGraphicFramePr>
        <p:xfrm>
          <a:off x="263526" y="2042886"/>
          <a:ext cx="11664951" cy="2032000"/>
        </p:xfrm>
        <a:graphic>
          <a:graphicData uri="http://schemas.openxmlformats.org/drawingml/2006/table">
            <a:tbl>
              <a:tblPr firstRow="1" bandRow="1">
                <a:tableStyleId>{2D5ABB26-0587-4C30-8999-92F81FD0307C}</a:tableStyleId>
              </a:tblPr>
              <a:tblGrid>
                <a:gridCol w="3709760">
                  <a:extLst>
                    <a:ext uri="{9D8B030D-6E8A-4147-A177-3AD203B41FA5}">
                      <a16:colId xmlns:a16="http://schemas.microsoft.com/office/drawing/2014/main" val="607347088"/>
                    </a:ext>
                  </a:extLst>
                </a:gridCol>
                <a:gridCol w="3309257">
                  <a:extLst>
                    <a:ext uri="{9D8B030D-6E8A-4147-A177-3AD203B41FA5}">
                      <a16:colId xmlns:a16="http://schemas.microsoft.com/office/drawing/2014/main" val="455571484"/>
                    </a:ext>
                  </a:extLst>
                </a:gridCol>
                <a:gridCol w="4645934">
                  <a:extLst>
                    <a:ext uri="{9D8B030D-6E8A-4147-A177-3AD203B41FA5}">
                      <a16:colId xmlns:a16="http://schemas.microsoft.com/office/drawing/2014/main" val="1423303383"/>
                    </a:ext>
                  </a:extLst>
                </a:gridCol>
              </a:tblGrid>
              <a:tr h="370840">
                <a:tc>
                  <a:txBody>
                    <a:bodyPr/>
                    <a:lstStyle/>
                    <a:p>
                      <a:endParaRPr lang="es-CL" sz="1500" b="0" dirty="0">
                        <a:latin typeface="Arial Nova Cond Light" panose="020B0306020202020204"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500" b="0" dirty="0">
                          <a:latin typeface="Arial Nova Cond Light" panose="020B0306020202020204" pitchFamily="34" charset="0"/>
                        </a:rPr>
                        <a:t>Acumulada a abril 2022 vs. </a:t>
                      </a:r>
                    </a:p>
                    <a:p>
                      <a:pPr algn="ctr"/>
                      <a:r>
                        <a:rPr lang="es-CL" sz="1500" b="0" dirty="0">
                          <a:latin typeface="Arial Nova Cond Light" panose="020B0306020202020204" pitchFamily="34" charset="0"/>
                        </a:rPr>
                        <a:t>Acumulada a abril del año 2021</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L" sz="1500" b="0" dirty="0">
                          <a:latin typeface="Arial Nova Cond Light" panose="020B0306020202020204" pitchFamily="34" charset="0"/>
                        </a:rPr>
                        <a:t>Acumulada a abril 2022 vs. </a:t>
                      </a:r>
                    </a:p>
                    <a:p>
                      <a:pPr marL="0" marR="0" lvl="0" indent="0" algn="ctr" defTabSz="914400" rtl="0" eaLnBrk="1" fontAlgn="auto" latinLnBrk="0" hangingPunct="1">
                        <a:lnSpc>
                          <a:spcPct val="100000"/>
                        </a:lnSpc>
                        <a:spcBef>
                          <a:spcPts val="0"/>
                        </a:spcBef>
                        <a:spcAft>
                          <a:spcPts val="0"/>
                        </a:spcAft>
                        <a:buClrTx/>
                        <a:buSzTx/>
                        <a:buFontTx/>
                        <a:buNone/>
                        <a:tabLst/>
                        <a:defRPr/>
                      </a:pPr>
                      <a:r>
                        <a:rPr lang="es-CL" sz="1500" b="0" dirty="0">
                          <a:latin typeface="Arial Nova Cond Light" panose="020B0306020202020204" pitchFamily="34" charset="0"/>
                        </a:rPr>
                        <a:t>Acumulada a abril de cada año período 2000-2021</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7672516"/>
                  </a:ext>
                </a:extLst>
              </a:tr>
              <a:tr h="370840">
                <a:tc>
                  <a:txBody>
                    <a:bodyPr/>
                    <a:lstStyle/>
                    <a:p>
                      <a:r>
                        <a:rPr lang="es-CL" sz="1600" b="1" dirty="0">
                          <a:latin typeface="Arial Nova Cond Light" panose="020B0306020202020204" pitchFamily="34" charset="0"/>
                        </a:rPr>
                        <a:t>Vivienda </a:t>
                      </a:r>
                      <a:r>
                        <a:rPr lang="es-CL" sz="1600" b="0" dirty="0">
                          <a:latin typeface="Arial Nova Cond Light" panose="020B0306020202020204" pitchFamily="34" charset="0"/>
                        </a:rPr>
                        <a:t>(1)</a:t>
                      </a:r>
                    </a:p>
                  </a:txBody>
                  <a:tcP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b="0" dirty="0">
                          <a:latin typeface="Arial Nova Cond Light" panose="020B0306020202020204" pitchFamily="34" charset="0"/>
                        </a:rPr>
                        <a:t>-18,2%</a:t>
                      </a:r>
                    </a:p>
                  </a:txBody>
                  <a:tcP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b="1" dirty="0">
                          <a:latin typeface="Arial Black" panose="020B0A04020102020204" pitchFamily="34" charset="0"/>
                        </a:rPr>
                        <a:t>-14,2%</a:t>
                      </a:r>
                    </a:p>
                  </a:txBody>
                  <a:tcP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5674281"/>
                  </a:ext>
                </a:extLst>
              </a:tr>
              <a:tr h="370840">
                <a:tc>
                  <a:txBody>
                    <a:bodyPr/>
                    <a:lstStyle/>
                    <a:p>
                      <a:r>
                        <a:rPr lang="es-CL" sz="1600" b="1" dirty="0">
                          <a:latin typeface="Arial Nova Cond Light" panose="020B0306020202020204" pitchFamily="34" charset="0"/>
                        </a:rPr>
                        <a:t>Industria, Comercio, Entidades financieras</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b="0" dirty="0">
                          <a:latin typeface="Arial Nova Cond Light" panose="020B0306020202020204" pitchFamily="34" charset="0"/>
                        </a:rPr>
                        <a:t>17%</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b="1" dirty="0">
                          <a:latin typeface="Arial Black" panose="020B0A04020102020204" pitchFamily="34" charset="0"/>
                        </a:rPr>
                        <a:t>-22,8%</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99054"/>
                  </a:ext>
                </a:extLst>
              </a:tr>
              <a:tr h="370840">
                <a:tc>
                  <a:txBody>
                    <a:bodyPr/>
                    <a:lstStyle/>
                    <a:p>
                      <a:r>
                        <a:rPr lang="es-CL" sz="1600" b="1" dirty="0">
                          <a:latin typeface="Arial Nova Cond Light" panose="020B0306020202020204" pitchFamily="34" charset="0"/>
                        </a:rPr>
                        <a:t>Servicios</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b="0" dirty="0">
                          <a:latin typeface="Arial Nova Cond Light" panose="020B0306020202020204" pitchFamily="34" charset="0"/>
                        </a:rPr>
                        <a:t>101%</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s-CL" sz="1600" b="1" dirty="0">
                          <a:latin typeface="Arial Black" panose="020B0A04020102020204" pitchFamily="34" charset="0"/>
                        </a:rPr>
                        <a:t>-20,5%</a:t>
                      </a:r>
                    </a:p>
                  </a:txBody>
                  <a:tcP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85927"/>
                  </a:ext>
                </a:extLst>
              </a:tr>
              <a:tr h="370840">
                <a:tc>
                  <a:txBody>
                    <a:bodyPr/>
                    <a:lstStyle/>
                    <a:p>
                      <a:r>
                        <a:rPr lang="es-CL" sz="1600" b="1" dirty="0">
                          <a:latin typeface="Arial Black" panose="020B0A04020102020204" pitchFamily="34" charset="0"/>
                        </a:rPr>
                        <a:t>Total</a:t>
                      </a:r>
                    </a:p>
                  </a:txBody>
                  <a:tcP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b="1" dirty="0">
                          <a:latin typeface="Arial Black" panose="020B0A04020102020204" pitchFamily="34" charset="0"/>
                        </a:rPr>
                        <a:t>-6,4%</a:t>
                      </a:r>
                      <a:r>
                        <a:rPr lang="es-CL" sz="1600" b="1" dirty="0">
                          <a:latin typeface="Arial Nova Cond Light" panose="020B0306020202020204" pitchFamily="34" charset="0"/>
                        </a:rPr>
                        <a:t> </a:t>
                      </a:r>
                      <a:r>
                        <a:rPr lang="es-CL" sz="1600" b="0" dirty="0">
                          <a:latin typeface="Arial Nova Cond Light" panose="020B0306020202020204" pitchFamily="34" charset="0"/>
                        </a:rPr>
                        <a:t>(2)</a:t>
                      </a:r>
                    </a:p>
                  </a:txBody>
                  <a:tcP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s-CL" sz="1600" b="1" dirty="0">
                          <a:latin typeface="Arial Black" panose="020B0A04020102020204" pitchFamily="34" charset="0"/>
                        </a:rPr>
                        <a:t>-16,7%</a:t>
                      </a:r>
                    </a:p>
                  </a:txBody>
                  <a:tcP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6486768"/>
                  </a:ext>
                </a:extLst>
              </a:tr>
            </a:tbl>
          </a:graphicData>
        </a:graphic>
      </p:graphicFrame>
      <p:sp>
        <p:nvSpPr>
          <p:cNvPr id="11" name="CuadroTexto 10">
            <a:extLst>
              <a:ext uri="{FF2B5EF4-FFF2-40B4-BE49-F238E27FC236}">
                <a16:creationId xmlns:a16="http://schemas.microsoft.com/office/drawing/2014/main" id="{7C906F32-58E7-78AC-256D-21357C1C8E86}"/>
              </a:ext>
            </a:extLst>
          </p:cNvPr>
          <p:cNvSpPr txBox="1"/>
          <p:nvPr/>
        </p:nvSpPr>
        <p:spPr>
          <a:xfrm>
            <a:off x="171918" y="4304044"/>
            <a:ext cx="551980" cy="338554"/>
          </a:xfrm>
          <a:prstGeom prst="rect">
            <a:avLst/>
          </a:prstGeom>
          <a:noFill/>
        </p:spPr>
        <p:txBody>
          <a:bodyPr wrap="square">
            <a:spAutoFit/>
          </a:bodyPr>
          <a:lstStyle/>
          <a:p>
            <a:pPr marL="268288" marR="0" lvl="0" indent="-268288"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dirty="0">
                <a:latin typeface="Arial Nova Cond Light" panose="020B0306020202020204" pitchFamily="34" charset="0"/>
              </a:rPr>
              <a:t>(1)</a:t>
            </a:r>
          </a:p>
        </p:txBody>
      </p:sp>
      <p:sp>
        <p:nvSpPr>
          <p:cNvPr id="12" name="CuadroTexto 11">
            <a:extLst>
              <a:ext uri="{FF2B5EF4-FFF2-40B4-BE49-F238E27FC236}">
                <a16:creationId xmlns:a16="http://schemas.microsoft.com/office/drawing/2014/main" id="{24095A15-DBB5-6796-3F53-928A571F9111}"/>
              </a:ext>
            </a:extLst>
          </p:cNvPr>
          <p:cNvSpPr txBox="1"/>
          <p:nvPr/>
        </p:nvSpPr>
        <p:spPr>
          <a:xfrm>
            <a:off x="445694" y="4673400"/>
            <a:ext cx="7985290" cy="338554"/>
          </a:xfrm>
          <a:prstGeom prst="rect">
            <a:avLst/>
          </a:prstGeom>
          <a:noFill/>
        </p:spPr>
        <p:txBody>
          <a:bodyPr wrap="square">
            <a:spAutoFit/>
          </a:bodyPr>
          <a:lstStyle/>
          <a:p>
            <a:pPr algn="just"/>
            <a:r>
              <a:rPr lang="es-ES" sz="1600" dirty="0">
                <a:latin typeface="Arial Nova Cond Light" panose="020B0306020202020204" pitchFamily="34" charset="0"/>
              </a:rPr>
              <a:t>Esta es la cifra más baja para para el período enero-abril </a:t>
            </a:r>
            <a:r>
              <a:rPr lang="es-ES" sz="1600" b="1" dirty="0">
                <a:latin typeface="Arial Nova Cond Light" panose="020B0306020202020204" pitchFamily="34" charset="0"/>
              </a:rPr>
              <a:t>desde el año 2010</a:t>
            </a:r>
            <a:r>
              <a:rPr lang="es-ES" sz="1600" dirty="0">
                <a:latin typeface="Arial Nova Cond Light" panose="020B0306020202020204" pitchFamily="34" charset="0"/>
              </a:rPr>
              <a:t>.</a:t>
            </a:r>
          </a:p>
        </p:txBody>
      </p:sp>
      <p:sp>
        <p:nvSpPr>
          <p:cNvPr id="13" name="CuadroTexto 12">
            <a:extLst>
              <a:ext uri="{FF2B5EF4-FFF2-40B4-BE49-F238E27FC236}">
                <a16:creationId xmlns:a16="http://schemas.microsoft.com/office/drawing/2014/main" id="{C1761614-A91D-FADD-EBDE-487E71413A41}"/>
              </a:ext>
            </a:extLst>
          </p:cNvPr>
          <p:cNvSpPr txBox="1"/>
          <p:nvPr/>
        </p:nvSpPr>
        <p:spPr>
          <a:xfrm>
            <a:off x="453314" y="4321327"/>
            <a:ext cx="11140588" cy="338554"/>
          </a:xfrm>
          <a:prstGeom prst="rect">
            <a:avLst/>
          </a:prstGeom>
          <a:noFill/>
        </p:spPr>
        <p:txBody>
          <a:bodyPr wrap="square">
            <a:spAutoFit/>
          </a:bodyPr>
          <a:lstStyle/>
          <a:p>
            <a:pPr marR="0" lvl="0" algn="just" defTabSz="914400" rtl="0" eaLnBrk="1" fontAlgn="auto" latinLnBrk="0" hangingPunct="1">
              <a:lnSpc>
                <a:spcPct val="100000"/>
              </a:lnSpc>
              <a:spcBef>
                <a:spcPts val="0"/>
              </a:spcBef>
              <a:spcAft>
                <a:spcPts val="0"/>
              </a:spcAft>
              <a:buClr>
                <a:srgbClr val="000000"/>
              </a:buClr>
              <a:buSzTx/>
              <a:buFont typeface="Arial"/>
              <a:buNone/>
              <a:tabLst/>
              <a:defRPr/>
            </a:pPr>
            <a:r>
              <a:rPr lang="es-CL" sz="1600" dirty="0">
                <a:latin typeface="Arial Nova Cond Light" panose="020B0306020202020204" pitchFamily="34" charset="0"/>
              </a:rPr>
              <a:t>Considerando el </a:t>
            </a:r>
            <a:r>
              <a:rPr lang="es-CL" sz="1600" b="1" dirty="0">
                <a:latin typeface="Arial Nova Cond Light" panose="020B0306020202020204" pitchFamily="34" charset="0"/>
              </a:rPr>
              <a:t>número de viviendas aprobadas</a:t>
            </a:r>
            <a:r>
              <a:rPr lang="es-CL" sz="1600" dirty="0">
                <a:latin typeface="Arial Nova Cond Light" panose="020B0306020202020204" pitchFamily="34" charset="0"/>
              </a:rPr>
              <a:t>, la contracción es de </a:t>
            </a:r>
            <a:r>
              <a:rPr lang="es-CL" sz="1600" b="1" dirty="0">
                <a:latin typeface="Arial Nova Cond Light" panose="020B0306020202020204" pitchFamily="34" charset="0"/>
              </a:rPr>
              <a:t>24%</a:t>
            </a:r>
            <a:r>
              <a:rPr lang="es-CL" sz="1600" dirty="0">
                <a:latin typeface="Arial Nova Cond Light" panose="020B0306020202020204" pitchFamily="34" charset="0"/>
              </a:rPr>
              <a:t> respecto de enero-abril de 2021 y de </a:t>
            </a:r>
            <a:r>
              <a:rPr lang="es-CL" sz="1600" b="1" dirty="0">
                <a:latin typeface="Arial Nova Cond Light" panose="020B0306020202020204" pitchFamily="34" charset="0"/>
              </a:rPr>
              <a:t>28%</a:t>
            </a:r>
            <a:r>
              <a:rPr lang="es-CL" sz="1600" dirty="0">
                <a:latin typeface="Arial Nova Cond Light" panose="020B0306020202020204" pitchFamily="34" charset="0"/>
              </a:rPr>
              <a:t> vs. período 2000-2021.</a:t>
            </a:r>
          </a:p>
        </p:txBody>
      </p:sp>
      <p:sp>
        <p:nvSpPr>
          <p:cNvPr id="14" name="CuadroTexto 13">
            <a:extLst>
              <a:ext uri="{FF2B5EF4-FFF2-40B4-BE49-F238E27FC236}">
                <a16:creationId xmlns:a16="http://schemas.microsoft.com/office/drawing/2014/main" id="{39681F01-D38C-0AF5-2C34-C013667D16F4}"/>
              </a:ext>
            </a:extLst>
          </p:cNvPr>
          <p:cNvSpPr txBox="1"/>
          <p:nvPr/>
        </p:nvSpPr>
        <p:spPr>
          <a:xfrm>
            <a:off x="176536" y="4654362"/>
            <a:ext cx="440682" cy="338554"/>
          </a:xfrm>
          <a:prstGeom prst="rect">
            <a:avLst/>
          </a:prstGeom>
          <a:noFill/>
        </p:spPr>
        <p:txBody>
          <a:bodyPr wrap="square">
            <a:spAutoFit/>
          </a:bodyPr>
          <a:lstStyle/>
          <a:p>
            <a:pPr marL="268288" marR="0" lvl="0" indent="-268288" algn="l" defTabSz="914400" rtl="0" eaLnBrk="1" fontAlgn="auto" latinLnBrk="0" hangingPunct="1">
              <a:lnSpc>
                <a:spcPct val="100000"/>
              </a:lnSpc>
              <a:spcBef>
                <a:spcPts val="0"/>
              </a:spcBef>
              <a:spcAft>
                <a:spcPts val="0"/>
              </a:spcAft>
              <a:buClr>
                <a:srgbClr val="000000"/>
              </a:buClr>
              <a:buSzTx/>
              <a:buFont typeface="Arial"/>
              <a:buNone/>
              <a:tabLst/>
              <a:defRPr/>
            </a:pPr>
            <a:r>
              <a:rPr lang="es-CL" sz="1600" dirty="0">
                <a:latin typeface="Arial Nova Cond Light" panose="020B0306020202020204" pitchFamily="34" charset="0"/>
              </a:rPr>
              <a:t>(2)</a:t>
            </a:r>
          </a:p>
        </p:txBody>
      </p:sp>
    </p:spTree>
    <p:extLst>
      <p:ext uri="{BB962C8B-B14F-4D97-AF65-F5344CB8AC3E}">
        <p14:creationId xmlns:p14="http://schemas.microsoft.com/office/powerpoint/2010/main" val="234793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B18C39E-0B5A-4A4D-9B38-D37EE77261F3}"/>
              </a:ext>
            </a:extLst>
          </p:cNvPr>
          <p:cNvSpPr txBox="1"/>
          <p:nvPr/>
        </p:nvSpPr>
        <p:spPr>
          <a:xfrm>
            <a:off x="5760376" y="1700809"/>
            <a:ext cx="673133" cy="1200329"/>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CL" sz="72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4</a:t>
            </a:r>
            <a:endParaRPr kumimoji="0" lang="es-CL"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5" name="Elipse 4">
            <a:extLst>
              <a:ext uri="{FF2B5EF4-FFF2-40B4-BE49-F238E27FC236}">
                <a16:creationId xmlns:a16="http://schemas.microsoft.com/office/drawing/2014/main" id="{682E1182-424D-4537-97C3-DA8192835527}"/>
              </a:ext>
            </a:extLst>
          </p:cNvPr>
          <p:cNvSpPr/>
          <p:nvPr/>
        </p:nvSpPr>
        <p:spPr>
          <a:xfrm>
            <a:off x="5087888" y="1356255"/>
            <a:ext cx="2016224" cy="1920213"/>
          </a:xfrm>
          <a:prstGeom prst="ellipse">
            <a:avLst/>
          </a:prstGeom>
          <a:noFill/>
          <a:ln w="762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DE6CEE71-C3B9-47B1-B469-7318203BB5E1}"/>
              </a:ext>
            </a:extLst>
          </p:cNvPr>
          <p:cNvSpPr txBox="1"/>
          <p:nvPr/>
        </p:nvSpPr>
        <p:spPr>
          <a:xfrm>
            <a:off x="3943595" y="3898985"/>
            <a:ext cx="4320480" cy="5027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667"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PROYECCIONES</a:t>
            </a:r>
            <a:endParaRPr kumimoji="0" lang="es-CL" sz="2667" b="1" i="0" u="sng"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pic>
        <p:nvPicPr>
          <p:cNvPr id="7" name="Google Shape;113;p20">
            <a:extLst>
              <a:ext uri="{FF2B5EF4-FFF2-40B4-BE49-F238E27FC236}">
                <a16:creationId xmlns:a16="http://schemas.microsoft.com/office/drawing/2014/main" id="{9C811A43-1FB5-4D9B-AC2C-3B202A961193}"/>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Tree>
    <p:extLst>
      <p:ext uri="{BB962C8B-B14F-4D97-AF65-F5344CB8AC3E}">
        <p14:creationId xmlns:p14="http://schemas.microsoft.com/office/powerpoint/2010/main" val="39352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0D547E9-2473-4F4A-8429-69286838D659}"/>
              </a:ext>
            </a:extLst>
          </p:cNvPr>
          <p:cNvSpPr/>
          <p:nvPr/>
        </p:nvSpPr>
        <p:spPr>
          <a:xfrm>
            <a:off x="1788776" y="90045"/>
            <a:ext cx="1165065" cy="5882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oogle Shape;113;p20">
            <a:extLst>
              <a:ext uri="{FF2B5EF4-FFF2-40B4-BE49-F238E27FC236}">
                <a16:creationId xmlns:a16="http://schemas.microsoft.com/office/drawing/2014/main" id="{151AA595-825B-4B96-A767-BCC162DFF82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3" name="CuadroTexto 2">
            <a:extLst>
              <a:ext uri="{FF2B5EF4-FFF2-40B4-BE49-F238E27FC236}">
                <a16:creationId xmlns:a16="http://schemas.microsoft.com/office/drawing/2014/main" id="{655477BD-F238-440E-AB2D-6847B62CE043}"/>
              </a:ext>
            </a:extLst>
          </p:cNvPr>
          <p:cNvSpPr txBox="1"/>
          <p:nvPr/>
        </p:nvSpPr>
        <p:spPr>
          <a:xfrm>
            <a:off x="154026" y="222613"/>
            <a:ext cx="9039217"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PROYECCIÓN 2022: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INVERSIÓN EN CONSTRUCCIÓN</a:t>
            </a:r>
            <a:endParaRPr kumimoji="0" lang="es-CL"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1" name="Rectángulo 10">
            <a:extLst>
              <a:ext uri="{FF2B5EF4-FFF2-40B4-BE49-F238E27FC236}">
                <a16:creationId xmlns:a16="http://schemas.microsoft.com/office/drawing/2014/main" id="{6A2D6837-EBEA-49C3-B438-1D0C0B27F2CD}"/>
              </a:ext>
            </a:extLst>
          </p:cNvPr>
          <p:cNvSpPr/>
          <p:nvPr/>
        </p:nvSpPr>
        <p:spPr>
          <a:xfrm>
            <a:off x="4166565" y="1985987"/>
            <a:ext cx="1587258" cy="5607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ángulo 13">
            <a:extLst>
              <a:ext uri="{FF2B5EF4-FFF2-40B4-BE49-F238E27FC236}">
                <a16:creationId xmlns:a16="http://schemas.microsoft.com/office/drawing/2014/main" id="{44E59FB6-455B-4269-A731-0473F5F85730}"/>
              </a:ext>
            </a:extLst>
          </p:cNvPr>
          <p:cNvSpPr/>
          <p:nvPr/>
        </p:nvSpPr>
        <p:spPr>
          <a:xfrm>
            <a:off x="5850731" y="5456250"/>
            <a:ext cx="751755" cy="813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ángulo 14">
            <a:extLst>
              <a:ext uri="{FF2B5EF4-FFF2-40B4-BE49-F238E27FC236}">
                <a16:creationId xmlns:a16="http://schemas.microsoft.com/office/drawing/2014/main" id="{B3B7E958-E030-4DE2-A680-A891DC6B7324}"/>
              </a:ext>
            </a:extLst>
          </p:cNvPr>
          <p:cNvSpPr/>
          <p:nvPr/>
        </p:nvSpPr>
        <p:spPr>
          <a:xfrm>
            <a:off x="5810251" y="5443552"/>
            <a:ext cx="45719"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Gráfico 4">
            <a:extLst>
              <a:ext uri="{FF2B5EF4-FFF2-40B4-BE49-F238E27FC236}">
                <a16:creationId xmlns:a16="http://schemas.microsoft.com/office/drawing/2014/main" id="{E3F315AE-A57C-428F-3272-2F497AC82500}"/>
              </a:ext>
            </a:extLst>
          </p:cNvPr>
          <p:cNvGraphicFramePr/>
          <p:nvPr>
            <p:extLst>
              <p:ext uri="{D42A27DB-BD31-4B8C-83A1-F6EECF244321}">
                <p14:modId xmlns:p14="http://schemas.microsoft.com/office/powerpoint/2010/main" val="1834418433"/>
              </p:ext>
            </p:extLst>
          </p:nvPr>
        </p:nvGraphicFramePr>
        <p:xfrm>
          <a:off x="2083886" y="938413"/>
          <a:ext cx="8128000" cy="4456860"/>
        </p:xfrm>
        <a:graphic>
          <a:graphicData uri="http://schemas.openxmlformats.org/drawingml/2006/chart">
            <c:chart xmlns:c="http://schemas.openxmlformats.org/drawingml/2006/chart" xmlns:r="http://schemas.openxmlformats.org/officeDocument/2006/relationships" r:id="rId4"/>
          </a:graphicData>
        </a:graphic>
      </p:graphicFrame>
      <p:sp>
        <p:nvSpPr>
          <p:cNvPr id="18" name="CuadroTexto 17">
            <a:extLst>
              <a:ext uri="{FF2B5EF4-FFF2-40B4-BE49-F238E27FC236}">
                <a16:creationId xmlns:a16="http://schemas.microsoft.com/office/drawing/2014/main" id="{4D778A2B-5091-4AF4-9ADC-6C7B43CF15FA}"/>
              </a:ext>
            </a:extLst>
          </p:cNvPr>
          <p:cNvSpPr txBox="1"/>
          <p:nvPr/>
        </p:nvSpPr>
        <p:spPr>
          <a:xfrm>
            <a:off x="3709176" y="1538302"/>
            <a:ext cx="141527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Inversión 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construcción </a:t>
            </a:r>
            <a:r>
              <a:rPr kumimoji="0" lang="es-CL"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2021</a:t>
            </a:r>
          </a:p>
        </p:txBody>
      </p:sp>
      <p:sp>
        <p:nvSpPr>
          <p:cNvPr id="21" name="CuadroTexto 20">
            <a:extLst>
              <a:ext uri="{FF2B5EF4-FFF2-40B4-BE49-F238E27FC236}">
                <a16:creationId xmlns:a16="http://schemas.microsoft.com/office/drawing/2014/main" id="{794C0CCF-DC54-4298-949B-A82B83BB5445}"/>
              </a:ext>
            </a:extLst>
          </p:cNvPr>
          <p:cNvSpPr txBox="1"/>
          <p:nvPr/>
        </p:nvSpPr>
        <p:spPr>
          <a:xfrm>
            <a:off x="2997870" y="1018389"/>
            <a:ext cx="785004"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12,3%</a:t>
            </a:r>
          </a:p>
        </p:txBody>
      </p:sp>
      <p:sp>
        <p:nvSpPr>
          <p:cNvPr id="25" name="CuadroTexto 24">
            <a:extLst>
              <a:ext uri="{FF2B5EF4-FFF2-40B4-BE49-F238E27FC236}">
                <a16:creationId xmlns:a16="http://schemas.microsoft.com/office/drawing/2014/main" id="{5C453AA8-A48F-4F15-811C-6DF6E46629EC}"/>
              </a:ext>
            </a:extLst>
          </p:cNvPr>
          <p:cNvSpPr txBox="1"/>
          <p:nvPr/>
        </p:nvSpPr>
        <p:spPr>
          <a:xfrm>
            <a:off x="4404916" y="3253290"/>
            <a:ext cx="1787596"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Proyección inversión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en construcción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(04 de enero 2022)</a:t>
            </a:r>
          </a:p>
        </p:txBody>
      </p:sp>
      <p:cxnSp>
        <p:nvCxnSpPr>
          <p:cNvPr id="24" name="Conector recto 23">
            <a:extLst>
              <a:ext uri="{FF2B5EF4-FFF2-40B4-BE49-F238E27FC236}">
                <a16:creationId xmlns:a16="http://schemas.microsoft.com/office/drawing/2014/main" id="{EADB33B4-D226-4695-B4FD-CC95AAB70678}"/>
              </a:ext>
            </a:extLst>
          </p:cNvPr>
          <p:cNvCxnSpPr>
            <a:cxnSpLocks/>
          </p:cNvCxnSpPr>
          <p:nvPr/>
        </p:nvCxnSpPr>
        <p:spPr>
          <a:xfrm>
            <a:off x="2446246" y="4042372"/>
            <a:ext cx="76121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1949FA97-9553-45F9-8E9D-18367839D355}"/>
              </a:ext>
            </a:extLst>
          </p:cNvPr>
          <p:cNvSpPr txBox="1"/>
          <p:nvPr/>
        </p:nvSpPr>
        <p:spPr>
          <a:xfrm>
            <a:off x="4897002" y="4457881"/>
            <a:ext cx="785004"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-1,9%</a:t>
            </a:r>
          </a:p>
        </p:txBody>
      </p:sp>
      <p:sp>
        <p:nvSpPr>
          <p:cNvPr id="23" name="CuadroTexto 22">
            <a:extLst>
              <a:ext uri="{FF2B5EF4-FFF2-40B4-BE49-F238E27FC236}">
                <a16:creationId xmlns:a16="http://schemas.microsoft.com/office/drawing/2014/main" id="{4F4C5043-DDDD-4985-B0A7-09B9BFA42A7D}"/>
              </a:ext>
            </a:extLst>
          </p:cNvPr>
          <p:cNvSpPr txBox="1"/>
          <p:nvPr/>
        </p:nvSpPr>
        <p:spPr>
          <a:xfrm>
            <a:off x="6694719" y="4736215"/>
            <a:ext cx="1033343"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-3,0%</a:t>
            </a:r>
          </a:p>
        </p:txBody>
      </p:sp>
      <p:sp>
        <p:nvSpPr>
          <p:cNvPr id="20" name="CuadroTexto 19">
            <a:extLst>
              <a:ext uri="{FF2B5EF4-FFF2-40B4-BE49-F238E27FC236}">
                <a16:creationId xmlns:a16="http://schemas.microsoft.com/office/drawing/2014/main" id="{00236B1A-6165-1ED5-8BE6-6A4152BF233C}"/>
              </a:ext>
            </a:extLst>
          </p:cNvPr>
          <p:cNvSpPr txBox="1"/>
          <p:nvPr/>
        </p:nvSpPr>
        <p:spPr>
          <a:xfrm>
            <a:off x="8601938" y="4932395"/>
            <a:ext cx="1033343" cy="369332"/>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-4,6%</a:t>
            </a:r>
          </a:p>
        </p:txBody>
      </p:sp>
      <p:sp>
        <p:nvSpPr>
          <p:cNvPr id="26" name="CuadroTexto 25">
            <a:extLst>
              <a:ext uri="{FF2B5EF4-FFF2-40B4-BE49-F238E27FC236}">
                <a16:creationId xmlns:a16="http://schemas.microsoft.com/office/drawing/2014/main" id="{D3F9C6F7-996A-4337-816B-189A5DB3F9EF}"/>
              </a:ext>
            </a:extLst>
          </p:cNvPr>
          <p:cNvSpPr txBox="1"/>
          <p:nvPr/>
        </p:nvSpPr>
        <p:spPr>
          <a:xfrm>
            <a:off x="6294223" y="3254171"/>
            <a:ext cx="1787595"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Proyección inversión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en construcción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(04 de abril 2022)</a:t>
            </a:r>
          </a:p>
        </p:txBody>
      </p:sp>
      <p:sp>
        <p:nvSpPr>
          <p:cNvPr id="27" name="CuadroTexto 26">
            <a:extLst>
              <a:ext uri="{FF2B5EF4-FFF2-40B4-BE49-F238E27FC236}">
                <a16:creationId xmlns:a16="http://schemas.microsoft.com/office/drawing/2014/main" id="{F4B36479-CBBA-C871-6FDD-4FB1A50F56FC}"/>
              </a:ext>
            </a:extLst>
          </p:cNvPr>
          <p:cNvSpPr txBox="1"/>
          <p:nvPr/>
        </p:nvSpPr>
        <p:spPr>
          <a:xfrm>
            <a:off x="8181911" y="3249254"/>
            <a:ext cx="1787596"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Proyección inversión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en construcción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(Junio 2022)</a:t>
            </a:r>
          </a:p>
        </p:txBody>
      </p:sp>
      <p:sp>
        <p:nvSpPr>
          <p:cNvPr id="28" name="CuadroTexto 26">
            <a:extLst>
              <a:ext uri="{FF2B5EF4-FFF2-40B4-BE49-F238E27FC236}">
                <a16:creationId xmlns:a16="http://schemas.microsoft.com/office/drawing/2014/main" id="{2DB5FEEF-F33A-FC7B-D6FF-A640C37D286F}"/>
              </a:ext>
            </a:extLst>
          </p:cNvPr>
          <p:cNvSpPr txBox="1">
            <a:spLocks noChangeArrowheads="1"/>
          </p:cNvSpPr>
          <p:nvPr/>
        </p:nvSpPr>
        <p:spPr bwMode="auto">
          <a:xfrm>
            <a:off x="636787" y="5729715"/>
            <a:ext cx="10924109"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CL" altLang="es-ES" dirty="0">
                <a:solidFill>
                  <a:prstClr val="black"/>
                </a:solidFill>
                <a:latin typeface="Arial Nova Cond Light" panose="020B0306020202020204" pitchFamily="34" charset="0"/>
                <a:ea typeface="Verdana" panose="020B0604030504040204" pitchFamily="34" charset="0"/>
                <a:cs typeface="Tahoma" panose="020B0604030504040204" pitchFamily="34" charset="0"/>
              </a:rPr>
              <a:t>Y, dado este escenario, </a:t>
            </a:r>
            <a:r>
              <a:rPr lang="es-CL" altLang="es-ES" b="1" dirty="0">
                <a:solidFill>
                  <a:prstClr val="black"/>
                </a:solidFill>
                <a:latin typeface="Arial Nova Cond Light" panose="020B0306020202020204" pitchFamily="34" charset="0"/>
                <a:ea typeface="Verdana" panose="020B0604030504040204" pitchFamily="34" charset="0"/>
                <a:cs typeface="Tahoma" panose="020B0604030504040204" pitchFamily="34" charset="0"/>
              </a:rPr>
              <a:t>es altamente probable que la inversión en construcción exhiba caídas de dos dígitos durante el segundo semestre de este año y que continúe experimentado tasas de variación negativas hasta 2023</a:t>
            </a:r>
            <a:r>
              <a:rPr lang="es-CL" altLang="es-ES" dirty="0">
                <a:solidFill>
                  <a:prstClr val="black"/>
                </a:solidFill>
                <a:latin typeface="Arial Nova Cond Light" panose="020B0306020202020204" pitchFamily="34" charset="0"/>
                <a:ea typeface="Verdana" panose="020B0604030504040204" pitchFamily="34" charset="0"/>
                <a:cs typeface="Tahoma" panose="020B0604030504040204" pitchFamily="34" charset="0"/>
              </a:rPr>
              <a:t>.</a:t>
            </a:r>
            <a:endParaRPr kumimoji="0" lang="es-CL" altLang="es-ES" b="0" i="0" u="none" strike="noStrike" kern="1200" cap="none" spc="0" normalizeH="0" baseline="0" noProof="0" dirty="0">
              <a:ln>
                <a:noFill/>
              </a:ln>
              <a:solidFill>
                <a:prstClr val="black">
                  <a:lumMod val="65000"/>
                  <a:lumOff val="35000"/>
                </a:prstClr>
              </a:solidFill>
              <a:effectLst/>
              <a:uLnTx/>
              <a:uFillTx/>
              <a:latin typeface="Arial Nova Cond Light" panose="020B0306020202020204" pitchFamily="34" charset="0"/>
              <a:ea typeface="+mn-ea"/>
              <a:cs typeface="Tahoma" panose="020B0604030504040204" pitchFamily="34" charset="0"/>
            </a:endParaRPr>
          </a:p>
        </p:txBody>
      </p:sp>
    </p:spTree>
    <p:extLst>
      <p:ext uri="{BB962C8B-B14F-4D97-AF65-F5344CB8AC3E}">
        <p14:creationId xmlns:p14="http://schemas.microsoft.com/office/powerpoint/2010/main" val="1893220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0D547E9-2473-4F4A-8429-69286838D659}"/>
              </a:ext>
            </a:extLst>
          </p:cNvPr>
          <p:cNvSpPr/>
          <p:nvPr/>
        </p:nvSpPr>
        <p:spPr>
          <a:xfrm>
            <a:off x="1788776" y="90045"/>
            <a:ext cx="1165065" cy="5882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oogle Shape;113;p20">
            <a:extLst>
              <a:ext uri="{FF2B5EF4-FFF2-40B4-BE49-F238E27FC236}">
                <a16:creationId xmlns:a16="http://schemas.microsoft.com/office/drawing/2014/main" id="{151AA595-825B-4B96-A767-BCC162DFF82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3" name="CuadroTexto 2">
            <a:extLst>
              <a:ext uri="{FF2B5EF4-FFF2-40B4-BE49-F238E27FC236}">
                <a16:creationId xmlns:a16="http://schemas.microsoft.com/office/drawing/2014/main" id="{655477BD-F238-440E-AB2D-6847B62CE043}"/>
              </a:ext>
            </a:extLst>
          </p:cNvPr>
          <p:cNvSpPr txBox="1"/>
          <p:nvPr/>
        </p:nvSpPr>
        <p:spPr>
          <a:xfrm>
            <a:off x="154026" y="222613"/>
            <a:ext cx="9039217"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PROYECCIÓN 2022:</a:t>
            </a:r>
            <a:r>
              <a:rPr kumimoji="0" lang="es-US"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INVERSIÓN EN CONSTRUCCIÓN DESAGREGADA</a:t>
            </a:r>
            <a:endParaRPr kumimoji="0" lang="es-CL"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graphicFrame>
        <p:nvGraphicFramePr>
          <p:cNvPr id="5" name="Tabla 4">
            <a:extLst>
              <a:ext uri="{FF2B5EF4-FFF2-40B4-BE49-F238E27FC236}">
                <a16:creationId xmlns:a16="http://schemas.microsoft.com/office/drawing/2014/main" id="{F4B10ACA-6320-5594-9B3E-3A6FAC782956}"/>
              </a:ext>
            </a:extLst>
          </p:cNvPr>
          <p:cNvGraphicFramePr>
            <a:graphicFrameLocks noGrp="1"/>
          </p:cNvGraphicFramePr>
          <p:nvPr>
            <p:extLst>
              <p:ext uri="{D42A27DB-BD31-4B8C-83A1-F6EECF244321}">
                <p14:modId xmlns:p14="http://schemas.microsoft.com/office/powerpoint/2010/main" val="3251382970"/>
              </p:ext>
            </p:extLst>
          </p:nvPr>
        </p:nvGraphicFramePr>
        <p:xfrm>
          <a:off x="839787" y="1043495"/>
          <a:ext cx="10512424" cy="4079533"/>
        </p:xfrm>
        <a:graphic>
          <a:graphicData uri="http://schemas.openxmlformats.org/drawingml/2006/table">
            <a:tbl>
              <a:tblPr>
                <a:tableStyleId>{9D7B26C5-4107-4FEC-AEDC-1716B250A1EF}</a:tableStyleId>
              </a:tblPr>
              <a:tblGrid>
                <a:gridCol w="5182439">
                  <a:extLst>
                    <a:ext uri="{9D8B030D-6E8A-4147-A177-3AD203B41FA5}">
                      <a16:colId xmlns:a16="http://schemas.microsoft.com/office/drawing/2014/main" val="4049138025"/>
                    </a:ext>
                  </a:extLst>
                </a:gridCol>
                <a:gridCol w="1346327">
                  <a:extLst>
                    <a:ext uri="{9D8B030D-6E8A-4147-A177-3AD203B41FA5}">
                      <a16:colId xmlns:a16="http://schemas.microsoft.com/office/drawing/2014/main" val="3748320547"/>
                    </a:ext>
                  </a:extLst>
                </a:gridCol>
                <a:gridCol w="1291000">
                  <a:extLst>
                    <a:ext uri="{9D8B030D-6E8A-4147-A177-3AD203B41FA5}">
                      <a16:colId xmlns:a16="http://schemas.microsoft.com/office/drawing/2014/main" val="349394016"/>
                    </a:ext>
                  </a:extLst>
                </a:gridCol>
                <a:gridCol w="1346329">
                  <a:extLst>
                    <a:ext uri="{9D8B030D-6E8A-4147-A177-3AD203B41FA5}">
                      <a16:colId xmlns:a16="http://schemas.microsoft.com/office/drawing/2014/main" val="3374402001"/>
                    </a:ext>
                  </a:extLst>
                </a:gridCol>
                <a:gridCol w="1346329">
                  <a:extLst>
                    <a:ext uri="{9D8B030D-6E8A-4147-A177-3AD203B41FA5}">
                      <a16:colId xmlns:a16="http://schemas.microsoft.com/office/drawing/2014/main" val="1860431748"/>
                    </a:ext>
                  </a:extLst>
                </a:gridCol>
              </a:tblGrid>
              <a:tr h="647618">
                <a:tc rowSpan="2">
                  <a:txBody>
                    <a:bodyPr/>
                    <a:lstStyle/>
                    <a:p>
                      <a:pPr algn="ctr" fontAlgn="ctr"/>
                      <a:r>
                        <a:rPr lang="es-CL" sz="1400" b="1" u="none" strike="noStrike" dirty="0">
                          <a:effectLst/>
                          <a:latin typeface="Arial Nova Cond Light" panose="020B0306020202020204" pitchFamily="34" charset="0"/>
                        </a:rPr>
                        <a:t>SECTOR</a:t>
                      </a:r>
                      <a:endParaRPr lang="es-CL" sz="1400" b="1" i="0" u="none" strike="noStrike" dirty="0">
                        <a:solidFill>
                          <a:srgbClr val="FFFFFF"/>
                        </a:solidFill>
                        <a:effectLst/>
                        <a:latin typeface="Arial Nova Cond Light" panose="020B0306020202020204" pitchFamily="34" charset="0"/>
                      </a:endParaRPr>
                    </a:p>
                  </a:txBody>
                  <a:tcPr marL="9525" marR="9525" marT="9525" marB="0" anchor="ct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effectLst/>
                          <a:latin typeface="Arial Nova Cond Light" panose="020B0306020202020204" pitchFamily="34" charset="0"/>
                        </a:rPr>
                        <a:t>2019</a:t>
                      </a:r>
                      <a:endParaRPr lang="es-CL" sz="1400" b="1" i="0" u="none" strike="noStrike" dirty="0">
                        <a:solidFill>
                          <a:srgbClr val="FFFFFF"/>
                        </a:solidFill>
                        <a:effectLst/>
                        <a:latin typeface="Arial Nova Cond Light" panose="020B03060202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effectLst/>
                          <a:latin typeface="Arial Nova Cond Light" panose="020B0306020202020204" pitchFamily="34" charset="0"/>
                        </a:rPr>
                        <a:t>2020</a:t>
                      </a:r>
                      <a:endParaRPr lang="es-CL" sz="1400" b="1" i="0" u="none" strike="noStrike" dirty="0">
                        <a:solidFill>
                          <a:srgbClr val="FFFFFF"/>
                        </a:solidFill>
                        <a:effectLst/>
                        <a:latin typeface="Arial Nova Cond Light" panose="020B03060202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s-CL" sz="1400" b="1" u="none" strike="noStrike" kern="1200" dirty="0">
                        <a:solidFill>
                          <a:schemeClr val="dk1"/>
                        </a:solidFill>
                        <a:effectLst/>
                        <a:latin typeface="Arial Nova Cond Light" panose="020B0306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s-CL" sz="1400" b="1" u="none" strike="noStrike" kern="1200" dirty="0">
                          <a:solidFill>
                            <a:schemeClr val="dk1"/>
                          </a:solidFill>
                          <a:effectLst/>
                          <a:latin typeface="Arial Nova Cond Light" panose="020B0306020202020204" pitchFamily="34" charset="0"/>
                        </a:rPr>
                        <a:t>2021</a:t>
                      </a:r>
                    </a:p>
                    <a:p>
                      <a:pPr algn="ctr" fontAlgn="b"/>
                      <a:endParaRPr lang="es-CL" sz="1400" b="1" i="0" u="none" strike="noStrike" dirty="0">
                        <a:solidFill>
                          <a:srgbClr val="FFFFFF"/>
                        </a:solidFill>
                        <a:effectLst/>
                        <a:latin typeface="Arial Nova Cond Light" panose="020B03060202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US" sz="1400" b="1" u="none" strike="noStrike" dirty="0">
                          <a:solidFill>
                            <a:schemeClr val="tx1"/>
                          </a:solidFill>
                          <a:effectLst/>
                          <a:latin typeface="Arial Nova Cond Light" panose="020B0306020202020204" pitchFamily="34" charset="0"/>
                        </a:rPr>
                        <a:t>Proyectado</a:t>
                      </a:r>
                    </a:p>
                    <a:p>
                      <a:pPr algn="ctr" fontAlgn="b"/>
                      <a:r>
                        <a:rPr lang="es-US" sz="1400" b="1" u="none" strike="noStrike" dirty="0">
                          <a:solidFill>
                            <a:schemeClr val="tx1"/>
                          </a:solidFill>
                          <a:effectLst/>
                          <a:latin typeface="Arial Nova Cond Light" panose="020B0306020202020204" pitchFamily="34" charset="0"/>
                        </a:rPr>
                        <a:t>2022</a:t>
                      </a:r>
                      <a:endParaRPr lang="es-CL" sz="1400" b="1" i="0" u="none" strike="noStrike" dirty="0">
                        <a:solidFill>
                          <a:schemeClr val="tx1"/>
                        </a:solidFill>
                        <a:effectLst/>
                        <a:latin typeface="Arial Nova Cond Light" panose="020B03060202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8019431"/>
                  </a:ext>
                </a:extLst>
              </a:tr>
              <a:tr h="222203">
                <a:tc vMerge="1">
                  <a:txBody>
                    <a:bodyPr/>
                    <a:lstStyle/>
                    <a:p>
                      <a:endParaRPr lang="es-CL"/>
                    </a:p>
                  </a:txBody>
                  <a:tcPr/>
                </a:tc>
                <a:tc gridSpan="3">
                  <a:txBody>
                    <a:bodyPr/>
                    <a:lstStyle/>
                    <a:p>
                      <a:pPr algn="ctr" fontAlgn="ctr"/>
                      <a:r>
                        <a:rPr lang="es-CL" sz="1400" b="1" u="none" strike="noStrike" dirty="0">
                          <a:effectLst/>
                          <a:latin typeface="Arial Nova Cond Light" panose="020B0306020202020204" pitchFamily="34" charset="0"/>
                        </a:rPr>
                        <a:t>Variación anual (en %)</a:t>
                      </a:r>
                      <a:endParaRPr lang="es-CL" sz="1400" b="1" i="0" u="none" strike="noStrike" dirty="0">
                        <a:solidFill>
                          <a:srgbClr val="FFFFFF"/>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s-CL"/>
                    </a:p>
                  </a:txBody>
                  <a:tcPr/>
                </a:tc>
                <a:tc hMerge="1">
                  <a:txBody>
                    <a:bodyPr/>
                    <a:lstStyle/>
                    <a:p>
                      <a:pPr algn="ctr" fontAlgn="ctr"/>
                      <a:endParaRPr lang="es-CL" sz="1000" b="1" i="0" u="none" strike="noStrike">
                        <a:solidFill>
                          <a:srgbClr val="FFFFFF"/>
                        </a:solidFill>
                        <a:effectLst/>
                        <a:latin typeface="Calibri" panose="020F0502020204030204" pitchFamily="34" charset="0"/>
                      </a:endParaRPr>
                    </a:p>
                  </a:txBody>
                  <a:tcPr marL="9525" marR="9525" marT="9525" marB="0" anchor="ctr"/>
                </a:tc>
                <a:tc>
                  <a:txBody>
                    <a:bodyPr/>
                    <a:lstStyle/>
                    <a:p>
                      <a:pPr algn="ctr" fontAlgn="ctr"/>
                      <a:endParaRPr lang="es-CL" sz="1400" b="1" i="0" u="none" strike="noStrike" dirty="0">
                        <a:solidFill>
                          <a:srgbClr val="FFFFFF"/>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82071519"/>
                  </a:ext>
                </a:extLst>
              </a:tr>
              <a:tr h="222203">
                <a:tc>
                  <a:txBody>
                    <a:bodyPr/>
                    <a:lstStyle/>
                    <a:p>
                      <a:pPr algn="l" fontAlgn="b"/>
                      <a:r>
                        <a:rPr lang="es-CL" sz="1400" b="1" u="none" strike="noStrike" dirty="0">
                          <a:effectLst/>
                          <a:latin typeface="Arial Black" panose="020B0A04020102020204" pitchFamily="34" charset="0"/>
                        </a:rPr>
                        <a:t>VIVIENDA</a:t>
                      </a:r>
                      <a:endParaRPr lang="es-CL" sz="1400" b="1" i="0" u="none" strike="noStrike" dirty="0">
                        <a:solidFill>
                          <a:srgbClr val="FFFFFF"/>
                        </a:solidFill>
                        <a:effectLst/>
                        <a:latin typeface="Arial Black" panose="020B0A040201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3,5</a:t>
                      </a:r>
                      <a:endParaRPr lang="es-CL" sz="1400" b="1" i="0" u="none" strike="noStrike" dirty="0">
                        <a:solidFill>
                          <a:schemeClr val="tx1"/>
                        </a:solidFill>
                        <a:effectLst/>
                        <a:latin typeface="Arial Black" panose="020B0A040201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-6,7</a:t>
                      </a:r>
                      <a:endParaRPr lang="es-CL" sz="1400" b="1" i="0" u="none" strike="noStrike" dirty="0">
                        <a:solidFill>
                          <a:schemeClr val="tx1"/>
                        </a:solidFill>
                        <a:effectLst/>
                        <a:latin typeface="Arial Black" panose="020B0A040201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1" u="none" strike="noStrike" dirty="0">
                          <a:solidFill>
                            <a:schemeClr val="tx1"/>
                          </a:solidFill>
                          <a:effectLst/>
                          <a:latin typeface="Arial Black" panose="020B0A04020102020204" pitchFamily="34" charset="0"/>
                        </a:rPr>
                        <a:t>6,8</a:t>
                      </a:r>
                      <a:endParaRPr lang="es-CL" sz="1400" b="1" i="0" u="none" strike="noStrike" dirty="0">
                        <a:solidFill>
                          <a:schemeClr val="tx1"/>
                        </a:solidFill>
                        <a:effectLst/>
                        <a:latin typeface="Arial Black" panose="020B0A040201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1" u="none" strike="noStrike" dirty="0">
                          <a:solidFill>
                            <a:schemeClr val="tx1"/>
                          </a:solidFill>
                          <a:effectLst/>
                          <a:latin typeface="Arial Black" panose="020B0A04020102020204" pitchFamily="34" charset="0"/>
                        </a:rPr>
                        <a:t>-0,1</a:t>
                      </a:r>
                      <a:endParaRPr lang="es-CL" sz="1400" b="1" i="0" u="none" strike="noStrike" dirty="0">
                        <a:solidFill>
                          <a:schemeClr val="tx1"/>
                        </a:solidFill>
                        <a:effectLst/>
                        <a:latin typeface="Arial Black" panose="020B0A04020102020204" pitchFamily="34" charset="0"/>
                      </a:endParaRPr>
                    </a:p>
                  </a:txBody>
                  <a:tcPr marL="9525" marR="9525" marT="9525" marB="0" anchor="ctr">
                    <a:lnT w="285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002182"/>
                  </a:ext>
                </a:extLst>
              </a:tr>
              <a:tr h="222203">
                <a:tc>
                  <a:txBody>
                    <a:bodyPr/>
                    <a:lstStyle/>
                    <a:p>
                      <a:pPr algn="l" fontAlgn="b"/>
                      <a:r>
                        <a:rPr lang="es-CL" sz="1400" u="none" strike="noStrike" dirty="0">
                          <a:effectLst/>
                          <a:latin typeface="Arial Nova Cond Light" panose="020B0306020202020204" pitchFamily="34" charset="0"/>
                        </a:rPr>
                        <a:t>  </a:t>
                      </a:r>
                      <a:r>
                        <a:rPr lang="es-CL" sz="1400" b="1" u="none" strike="noStrike" dirty="0">
                          <a:effectLst/>
                          <a:latin typeface="Arial Nova Cond Light" panose="020B0306020202020204" pitchFamily="34" charset="0"/>
                        </a:rPr>
                        <a:t>Pública</a:t>
                      </a:r>
                      <a:r>
                        <a:rPr lang="es-CL" sz="1400" u="none" strike="noStrike" baseline="30000" dirty="0">
                          <a:effectLst/>
                          <a:latin typeface="Arial Nova Cond Light" panose="020B0306020202020204" pitchFamily="34" charset="0"/>
                        </a:rPr>
                        <a:t>(a)</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5,6</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2,6</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5,4</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-6,5</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8939966"/>
                  </a:ext>
                </a:extLst>
              </a:tr>
              <a:tr h="222203">
                <a:tc>
                  <a:txBody>
                    <a:bodyPr/>
                    <a:lstStyle/>
                    <a:p>
                      <a:pPr algn="l" fontAlgn="b"/>
                      <a:r>
                        <a:rPr lang="es-CL" sz="1400" u="none" strike="noStrike" dirty="0">
                          <a:effectLst/>
                          <a:latin typeface="Arial Nova Cond Light" panose="020B0306020202020204" pitchFamily="34" charset="0"/>
                        </a:rPr>
                        <a:t>  </a:t>
                      </a:r>
                      <a:r>
                        <a:rPr lang="es-CL" sz="1400" b="1" u="none" strike="noStrike" dirty="0">
                          <a:effectLst/>
                          <a:latin typeface="Arial Nova Cond Light" panose="020B0306020202020204" pitchFamily="34" charset="0"/>
                        </a:rPr>
                        <a:t>Privada</a:t>
                      </a:r>
                      <a:endParaRPr lang="es-CL" sz="1400" b="1"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2,9</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-9,1</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7,2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1,7</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705894"/>
                  </a:ext>
                </a:extLst>
              </a:tr>
              <a:tr h="222203">
                <a:tc>
                  <a:txBody>
                    <a:bodyPr/>
                    <a:lstStyle/>
                    <a:p>
                      <a:pPr algn="l" fontAlgn="b"/>
                      <a:r>
                        <a:rPr lang="es-CL" sz="1400" u="none" strike="noStrike" dirty="0">
                          <a:effectLst/>
                          <a:latin typeface="Arial Nova Cond Light" panose="020B0306020202020204" pitchFamily="34" charset="0"/>
                        </a:rPr>
                        <a:t>      Copago </a:t>
                      </a:r>
                      <a:r>
                        <a:rPr lang="es-CL" sz="1400" u="none" strike="noStrike" dirty="0" err="1">
                          <a:effectLst/>
                          <a:latin typeface="Arial Nova Cond Light" panose="020B0306020202020204" pitchFamily="34" charset="0"/>
                        </a:rPr>
                        <a:t>prog</a:t>
                      </a:r>
                      <a:r>
                        <a:rPr lang="es-CL" sz="1400" u="none" strike="noStrike" dirty="0">
                          <a:effectLst/>
                          <a:latin typeface="Arial Nova Cond Light" panose="020B0306020202020204" pitchFamily="34" charset="0"/>
                        </a:rPr>
                        <a:t>. sociales</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ctr"/>
                      <a:r>
                        <a:rPr lang="es-CL" sz="1400" b="0" u="none" strike="noStrike" dirty="0">
                          <a:solidFill>
                            <a:schemeClr val="tx1"/>
                          </a:solidFill>
                          <a:effectLst/>
                          <a:latin typeface="Arial Nova Cond Light" panose="020B0306020202020204" pitchFamily="34" charset="0"/>
                        </a:rPr>
                        <a:t>-3,0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ctr"/>
                      <a:r>
                        <a:rPr lang="es-CL" sz="1400" b="0" u="none" strike="noStrike" dirty="0">
                          <a:solidFill>
                            <a:schemeClr val="tx1"/>
                          </a:solidFill>
                          <a:effectLst/>
                          <a:latin typeface="Arial Nova Cond Light" panose="020B0306020202020204" pitchFamily="34" charset="0"/>
                        </a:rPr>
                        <a:t>-9,6</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b"/>
                      <a:r>
                        <a:rPr lang="es-CL" sz="1400" b="0" u="none" strike="noStrike" dirty="0">
                          <a:solidFill>
                            <a:schemeClr val="tx1"/>
                          </a:solidFill>
                          <a:effectLst/>
                          <a:latin typeface="Arial Nova Cond Light" panose="020B0306020202020204" pitchFamily="34" charset="0"/>
                        </a:rPr>
                        <a:t>5,5</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b"/>
                      <a:r>
                        <a:rPr lang="es-CL" sz="1400" b="0" u="none" strike="noStrike" dirty="0">
                          <a:solidFill>
                            <a:schemeClr val="tx1"/>
                          </a:solidFill>
                          <a:effectLst/>
                          <a:latin typeface="Arial Nova Cond Light" panose="020B0306020202020204" pitchFamily="34" charset="0"/>
                        </a:rPr>
                        <a:t>1,0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775168037"/>
                  </a:ext>
                </a:extLst>
              </a:tr>
              <a:tr h="222203">
                <a:tc>
                  <a:txBody>
                    <a:bodyPr/>
                    <a:lstStyle/>
                    <a:p>
                      <a:pPr algn="l" fontAlgn="b"/>
                      <a:r>
                        <a:rPr lang="es-CL" sz="1400" u="none" strike="noStrike" dirty="0">
                          <a:effectLst/>
                          <a:latin typeface="Arial Nova Cond Light" panose="020B0306020202020204" pitchFamily="34" charset="0"/>
                        </a:rPr>
                        <a:t>      Inmobiliaria sin subsidio</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4,3</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-9,0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7,5</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1,8</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4217152"/>
                  </a:ext>
                </a:extLst>
              </a:tr>
              <a:tr h="222203">
                <a:tc>
                  <a:txBody>
                    <a:bodyPr/>
                    <a:lstStyle/>
                    <a:p>
                      <a:pPr algn="l" fontAlgn="b"/>
                      <a:r>
                        <a:rPr lang="es-CL" sz="1400" b="1" u="none" strike="noStrike" dirty="0">
                          <a:effectLst/>
                          <a:latin typeface="Arial Black" panose="020B0A04020102020204" pitchFamily="34" charset="0"/>
                        </a:rPr>
                        <a:t>INFRAESTRUCTURA</a:t>
                      </a:r>
                      <a:endParaRPr lang="es-CL" sz="1400" b="1" i="0" u="none" strike="noStrike" dirty="0">
                        <a:solidFill>
                          <a:srgbClr val="FFFFFF"/>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6,7</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-10,0</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1" u="none" strike="noStrike" dirty="0">
                          <a:solidFill>
                            <a:schemeClr val="tx1"/>
                          </a:solidFill>
                          <a:effectLst/>
                          <a:latin typeface="Arial Black" panose="020B0A04020102020204" pitchFamily="34" charset="0"/>
                        </a:rPr>
                        <a:t>15,3</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1" u="none" strike="noStrike" dirty="0">
                          <a:solidFill>
                            <a:schemeClr val="tx1"/>
                          </a:solidFill>
                          <a:effectLst/>
                          <a:latin typeface="Arial Black" panose="020B0A04020102020204" pitchFamily="34" charset="0"/>
                        </a:rPr>
                        <a:t>-6,8</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0082883"/>
                  </a:ext>
                </a:extLst>
              </a:tr>
              <a:tr h="222203">
                <a:tc>
                  <a:txBody>
                    <a:bodyPr/>
                    <a:lstStyle/>
                    <a:p>
                      <a:pPr algn="l" fontAlgn="b"/>
                      <a:r>
                        <a:rPr lang="es-CL" sz="1400" u="none" strike="noStrike" dirty="0">
                          <a:effectLst/>
                          <a:latin typeface="Arial Nova Cond Light" panose="020B0306020202020204" pitchFamily="34" charset="0"/>
                        </a:rPr>
                        <a:t>   </a:t>
                      </a:r>
                      <a:r>
                        <a:rPr lang="es-CL" sz="1400" b="1" u="none" strike="noStrike" dirty="0">
                          <a:effectLst/>
                          <a:latin typeface="Arial Nova Cond Light" panose="020B0306020202020204" pitchFamily="34" charset="0"/>
                        </a:rPr>
                        <a:t>Pública</a:t>
                      </a:r>
                      <a:endParaRPr lang="es-CL" sz="1400" b="1"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3,4</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-1,4</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26,2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14,9</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385970"/>
                  </a:ext>
                </a:extLst>
              </a:tr>
              <a:tr h="222203">
                <a:tc>
                  <a:txBody>
                    <a:bodyPr/>
                    <a:lstStyle/>
                    <a:p>
                      <a:pPr algn="l" fontAlgn="b"/>
                      <a:r>
                        <a:rPr lang="es-CL" sz="1400" u="none" strike="noStrike" dirty="0">
                          <a:effectLst/>
                          <a:latin typeface="Arial Nova Cond Light" panose="020B0306020202020204" pitchFamily="34" charset="0"/>
                        </a:rPr>
                        <a:t>         Pública</a:t>
                      </a:r>
                      <a:r>
                        <a:rPr lang="es-CL" sz="1400" u="none" strike="noStrike" baseline="30000" dirty="0">
                          <a:effectLst/>
                          <a:latin typeface="Arial Nova Cond Light" panose="020B0306020202020204" pitchFamily="34" charset="0"/>
                        </a:rPr>
                        <a:t>(b)</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ctr"/>
                      <a:r>
                        <a:rPr lang="es-CL" sz="1400" b="0" u="none" strike="noStrike" dirty="0">
                          <a:solidFill>
                            <a:schemeClr val="tx1"/>
                          </a:solidFill>
                          <a:effectLst/>
                          <a:latin typeface="Arial Nova Cond Light" panose="020B0306020202020204" pitchFamily="34" charset="0"/>
                        </a:rPr>
                        <a:t>2,2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ctr"/>
                      <a:r>
                        <a:rPr lang="es-CL" sz="1400" b="0" u="none" strike="noStrike" dirty="0">
                          <a:solidFill>
                            <a:schemeClr val="tx1"/>
                          </a:solidFill>
                          <a:effectLst/>
                          <a:latin typeface="Arial Nova Cond Light" panose="020B0306020202020204" pitchFamily="34" charset="0"/>
                        </a:rPr>
                        <a:t>-5,6</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b"/>
                      <a:r>
                        <a:rPr lang="es-CL" sz="1400" b="0" u="none" strike="noStrike" dirty="0">
                          <a:solidFill>
                            <a:schemeClr val="tx1"/>
                          </a:solidFill>
                          <a:effectLst/>
                          <a:latin typeface="Arial Nova Cond Light" panose="020B0306020202020204" pitchFamily="34" charset="0"/>
                        </a:rPr>
                        <a:t>33,0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b"/>
                      <a:r>
                        <a:rPr lang="es-CL" sz="1400" b="0" u="none" strike="noStrike" dirty="0">
                          <a:solidFill>
                            <a:schemeClr val="tx1"/>
                          </a:solidFill>
                          <a:effectLst/>
                          <a:latin typeface="Arial Nova Cond Light" panose="020B0306020202020204" pitchFamily="34" charset="0"/>
                        </a:rPr>
                        <a:t>14,2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46056344"/>
                  </a:ext>
                </a:extLst>
              </a:tr>
              <a:tr h="222203">
                <a:tc>
                  <a:txBody>
                    <a:bodyPr/>
                    <a:lstStyle/>
                    <a:p>
                      <a:pPr algn="l" fontAlgn="b"/>
                      <a:r>
                        <a:rPr lang="es-CL" sz="1400" u="none" strike="noStrike" dirty="0">
                          <a:effectLst/>
                          <a:latin typeface="Arial Nova Cond Light" panose="020B0306020202020204" pitchFamily="34" charset="0"/>
                        </a:rPr>
                        <a:t>         Empresas autónomas</a:t>
                      </a:r>
                      <a:r>
                        <a:rPr lang="es-CL" sz="1400" u="none" strike="noStrike" baseline="30000" dirty="0">
                          <a:effectLst/>
                          <a:latin typeface="Arial Nova Cond Light" panose="020B0306020202020204" pitchFamily="34" charset="0"/>
                        </a:rPr>
                        <a:t>(c) </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tc>
                <a:tc>
                  <a:txBody>
                    <a:bodyPr/>
                    <a:lstStyle/>
                    <a:p>
                      <a:pPr algn="ctr" fontAlgn="ctr"/>
                      <a:r>
                        <a:rPr lang="es-CL" sz="1400" b="0" u="none" strike="noStrike" dirty="0">
                          <a:solidFill>
                            <a:schemeClr val="tx1"/>
                          </a:solidFill>
                          <a:effectLst/>
                          <a:latin typeface="Arial Nova Cond Light" panose="020B0306020202020204" pitchFamily="34" charset="0"/>
                        </a:rPr>
                        <a:t>4,9</a:t>
                      </a:r>
                      <a:endParaRPr lang="es-CL" sz="1400" b="0" i="0" u="none" strike="noStrike" dirty="0">
                        <a:solidFill>
                          <a:schemeClr val="tx1"/>
                        </a:solidFill>
                        <a:effectLst/>
                        <a:latin typeface="Arial Nova Cond Light" panose="020B0306020202020204" pitchFamily="34" charset="0"/>
                      </a:endParaRPr>
                    </a:p>
                  </a:txBody>
                  <a:tcPr marL="9525" marR="9525" marT="9525" marB="0" anchor="ctr"/>
                </a:tc>
                <a:tc>
                  <a:txBody>
                    <a:bodyPr/>
                    <a:lstStyle/>
                    <a:p>
                      <a:pPr algn="ctr" fontAlgn="ctr"/>
                      <a:r>
                        <a:rPr lang="es-CL" sz="1400" b="0" u="none" strike="noStrike" dirty="0">
                          <a:solidFill>
                            <a:schemeClr val="tx1"/>
                          </a:solidFill>
                          <a:effectLst/>
                          <a:latin typeface="Arial Nova Cond Light" panose="020B0306020202020204" pitchFamily="34" charset="0"/>
                        </a:rPr>
                        <a:t>8,9</a:t>
                      </a:r>
                      <a:endParaRPr lang="es-CL" sz="1400" b="0" i="0" u="none" strike="noStrike" dirty="0">
                        <a:solidFill>
                          <a:schemeClr val="tx1"/>
                        </a:solidFill>
                        <a:effectLst/>
                        <a:latin typeface="Arial Nova Cond Light" panose="020B0306020202020204" pitchFamily="34" charset="0"/>
                      </a:endParaRPr>
                    </a:p>
                  </a:txBody>
                  <a:tcPr marL="9525" marR="9525" marT="9525" marB="0" anchor="ctr"/>
                </a:tc>
                <a:tc>
                  <a:txBody>
                    <a:bodyPr/>
                    <a:lstStyle/>
                    <a:p>
                      <a:pPr algn="ctr" fontAlgn="b"/>
                      <a:r>
                        <a:rPr lang="es-CL" sz="1400" b="0" u="none" strike="noStrike" dirty="0">
                          <a:solidFill>
                            <a:schemeClr val="tx1"/>
                          </a:solidFill>
                          <a:effectLst/>
                          <a:latin typeface="Arial Nova Cond Light" panose="020B0306020202020204" pitchFamily="34" charset="0"/>
                        </a:rPr>
                        <a:t>13,8</a:t>
                      </a:r>
                      <a:endParaRPr lang="es-CL" sz="1400" b="0" i="0" u="none" strike="noStrike" dirty="0">
                        <a:solidFill>
                          <a:schemeClr val="tx1"/>
                        </a:solidFill>
                        <a:effectLst/>
                        <a:latin typeface="Arial Nova Cond Light" panose="020B0306020202020204" pitchFamily="34" charset="0"/>
                      </a:endParaRPr>
                    </a:p>
                  </a:txBody>
                  <a:tcPr marL="9525" marR="9525" marT="9525" marB="0" anchor="ctr"/>
                </a:tc>
                <a:tc>
                  <a:txBody>
                    <a:bodyPr/>
                    <a:lstStyle/>
                    <a:p>
                      <a:pPr algn="ctr" fontAlgn="b"/>
                      <a:r>
                        <a:rPr lang="es-CL" sz="1400" b="0" u="none" strike="noStrike" dirty="0">
                          <a:solidFill>
                            <a:schemeClr val="tx1"/>
                          </a:solidFill>
                          <a:effectLst/>
                          <a:latin typeface="Arial Nova Cond Light" panose="020B0306020202020204" pitchFamily="34" charset="0"/>
                        </a:rPr>
                        <a:t>24,0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tc>
                <a:extLst>
                  <a:ext uri="{0D108BD9-81ED-4DB2-BD59-A6C34878D82A}">
                    <a16:rowId xmlns:a16="http://schemas.microsoft.com/office/drawing/2014/main" val="2281978588"/>
                  </a:ext>
                </a:extLst>
              </a:tr>
              <a:tr h="222203">
                <a:tc>
                  <a:txBody>
                    <a:bodyPr/>
                    <a:lstStyle/>
                    <a:p>
                      <a:pPr algn="l" fontAlgn="b"/>
                      <a:r>
                        <a:rPr lang="es-CL" sz="1400" u="none" strike="noStrike" dirty="0">
                          <a:effectLst/>
                          <a:latin typeface="Arial Nova Cond Light" panose="020B0306020202020204" pitchFamily="34" charset="0"/>
                        </a:rPr>
                        <a:t>         Concesiones OO.PP.</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8,9</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2,8</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14,2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-4,4</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115397"/>
                  </a:ext>
                </a:extLst>
              </a:tr>
              <a:tr h="222203">
                <a:tc>
                  <a:txBody>
                    <a:bodyPr/>
                    <a:lstStyle/>
                    <a:p>
                      <a:pPr algn="l" fontAlgn="b"/>
                      <a:r>
                        <a:rPr lang="es-CL" sz="1400" b="1" u="none" strike="noStrike" dirty="0">
                          <a:effectLst/>
                          <a:latin typeface="Arial Nova Cond Light" panose="020B0306020202020204" pitchFamily="34" charset="0"/>
                        </a:rPr>
                        <a:t>   Productiva</a:t>
                      </a:r>
                      <a:endParaRPr lang="es-CL" sz="1400" b="1"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8,8</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-15,2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7,4</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-25,0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62890942"/>
                  </a:ext>
                </a:extLst>
              </a:tr>
              <a:tr h="222203">
                <a:tc>
                  <a:txBody>
                    <a:bodyPr/>
                    <a:lstStyle/>
                    <a:p>
                      <a:pPr algn="l" fontAlgn="b"/>
                      <a:r>
                        <a:rPr lang="es-CL" sz="1400" u="none" strike="noStrike" dirty="0">
                          <a:effectLst/>
                          <a:latin typeface="Arial Nova Cond Light" panose="020B0306020202020204" pitchFamily="34" charset="0"/>
                        </a:rPr>
                        <a:t>         EE. pública</a:t>
                      </a:r>
                      <a:r>
                        <a:rPr lang="es-CL" sz="1400" u="none" strike="noStrike" baseline="30000" dirty="0">
                          <a:effectLst/>
                          <a:latin typeface="Arial Nova Cond Light" panose="020B0306020202020204" pitchFamily="34" charset="0"/>
                        </a:rPr>
                        <a:t>(d)</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ctr"/>
                      <a:r>
                        <a:rPr lang="es-CL" sz="1400" b="0" u="none" strike="noStrike" dirty="0">
                          <a:solidFill>
                            <a:schemeClr val="tx1"/>
                          </a:solidFill>
                          <a:effectLst/>
                          <a:latin typeface="Arial Nova Cond Light" panose="020B0306020202020204" pitchFamily="34" charset="0"/>
                        </a:rPr>
                        <a:t>-19,5</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ctr"/>
                      <a:r>
                        <a:rPr lang="es-CL" sz="1400" b="0" u="none" strike="noStrike" dirty="0">
                          <a:solidFill>
                            <a:schemeClr val="tx1"/>
                          </a:solidFill>
                          <a:effectLst/>
                          <a:latin typeface="Arial Nova Cond Light" panose="020B0306020202020204" pitchFamily="34" charset="0"/>
                        </a:rPr>
                        <a:t>-31,4</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b"/>
                      <a:r>
                        <a:rPr lang="es-CL" sz="1400" b="0" u="none" strike="noStrike" dirty="0">
                          <a:solidFill>
                            <a:schemeClr val="tx1"/>
                          </a:solidFill>
                          <a:effectLst/>
                          <a:latin typeface="Arial Nova Cond Light" panose="020B0306020202020204" pitchFamily="34" charset="0"/>
                        </a:rPr>
                        <a:t>14,0</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tc>
                  <a:txBody>
                    <a:bodyPr/>
                    <a:lstStyle/>
                    <a:p>
                      <a:pPr algn="ctr" fontAlgn="b"/>
                      <a:r>
                        <a:rPr lang="es-CL" sz="1400" b="0" u="none" strike="noStrike" dirty="0">
                          <a:solidFill>
                            <a:schemeClr val="tx1"/>
                          </a:solidFill>
                          <a:effectLst/>
                          <a:latin typeface="Arial Nova Cond Light" panose="020B0306020202020204" pitchFamily="34" charset="0"/>
                        </a:rPr>
                        <a:t>11,8</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T w="3175"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484000397"/>
                  </a:ext>
                </a:extLst>
              </a:tr>
              <a:tr h="222203">
                <a:tc>
                  <a:txBody>
                    <a:bodyPr/>
                    <a:lstStyle/>
                    <a:p>
                      <a:pPr algn="l" fontAlgn="b"/>
                      <a:r>
                        <a:rPr lang="es-CL" sz="1400" u="none" strike="noStrike" dirty="0">
                          <a:effectLst/>
                          <a:latin typeface="Arial Nova Cond Light" panose="020B0306020202020204" pitchFamily="34" charset="0"/>
                        </a:rPr>
                        <a:t>         Privadas</a:t>
                      </a:r>
                      <a:r>
                        <a:rPr lang="es-CL" sz="1400" u="none" strike="noStrike" baseline="30000" dirty="0">
                          <a:effectLst/>
                          <a:latin typeface="Arial Nova Cond Light" panose="020B0306020202020204" pitchFamily="34" charset="0"/>
                        </a:rPr>
                        <a:t>(e)</a:t>
                      </a:r>
                      <a:endParaRPr lang="es-CL" sz="1400" b="0" i="0" u="none" strike="noStrike" dirty="0">
                        <a:solidFill>
                          <a:srgbClr val="333333"/>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11,1</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ctr"/>
                      <a:r>
                        <a:rPr lang="es-CL" sz="1400" b="0" u="none" strike="noStrike" dirty="0">
                          <a:solidFill>
                            <a:schemeClr val="tx1"/>
                          </a:solidFill>
                          <a:effectLst/>
                          <a:latin typeface="Arial Nova Cond Light" panose="020B0306020202020204" pitchFamily="34" charset="0"/>
                        </a:rPr>
                        <a:t>-14,2</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7,1</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tc>
                  <a:txBody>
                    <a:bodyPr/>
                    <a:lstStyle/>
                    <a:p>
                      <a:pPr algn="ctr" fontAlgn="b"/>
                      <a:r>
                        <a:rPr lang="es-CL" sz="1400" b="0" u="none" strike="noStrike" dirty="0">
                          <a:solidFill>
                            <a:schemeClr val="tx1"/>
                          </a:solidFill>
                          <a:effectLst/>
                          <a:latin typeface="Arial Nova Cond Light" panose="020B0306020202020204" pitchFamily="34" charset="0"/>
                        </a:rPr>
                        <a:t>-26,9</a:t>
                      </a:r>
                      <a:endParaRPr lang="es-CL" sz="1400" b="0" i="0" u="none" strike="noStrike" dirty="0">
                        <a:solidFill>
                          <a:schemeClr val="tx1"/>
                        </a:solidFill>
                        <a:effectLst/>
                        <a:latin typeface="Arial Nova Cond Light" panose="020B0306020202020204" pitchFamily="34" charset="0"/>
                      </a:endParaRPr>
                    </a:p>
                  </a:txBody>
                  <a:tcPr marL="9525" marR="9525" marT="9525" marB="0" anchor="ct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3166928"/>
                  </a:ext>
                </a:extLst>
              </a:tr>
              <a:tr h="309538">
                <a:tc>
                  <a:txBody>
                    <a:bodyPr/>
                    <a:lstStyle/>
                    <a:p>
                      <a:pPr algn="l" fontAlgn="b"/>
                      <a:r>
                        <a:rPr lang="es-CL" sz="1400" u="none" strike="noStrike" dirty="0">
                          <a:effectLst/>
                          <a:latin typeface="Arial Black" panose="020B0A04020102020204" pitchFamily="34" charset="0"/>
                        </a:rPr>
                        <a:t>INVERSIÓN EN CONSTRUCCIÓN</a:t>
                      </a:r>
                      <a:endParaRPr lang="es-CL" sz="1400" b="1" i="0" u="none" strike="noStrike" dirty="0">
                        <a:solidFill>
                          <a:srgbClr val="FFFFFF"/>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5,5</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-8,8</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12,3</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fontAlgn="ctr"/>
                      <a:r>
                        <a:rPr lang="es-CL" sz="1400" b="1" u="none" strike="noStrike" dirty="0">
                          <a:solidFill>
                            <a:schemeClr val="tx1"/>
                          </a:solidFill>
                          <a:effectLst/>
                          <a:latin typeface="Arial Black" panose="020B0A04020102020204" pitchFamily="34" charset="0"/>
                        </a:rPr>
                        <a:t>-6,6 / -2,6</a:t>
                      </a:r>
                      <a:endParaRPr lang="es-CL" sz="1400" b="1" i="0" u="none" strike="noStrike" dirty="0">
                        <a:solidFill>
                          <a:schemeClr val="tx1"/>
                        </a:solidFill>
                        <a:effectLst/>
                        <a:latin typeface="Arial Black" panose="020B0A04020102020204" pitchFamily="34" charset="0"/>
                      </a:endParaRPr>
                    </a:p>
                  </a:txBody>
                  <a:tcPr marL="9525" marR="9525" marT="9525" marB="0" anchor="ctr">
                    <a:lnT w="31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7155066"/>
                  </a:ext>
                </a:extLst>
              </a:tr>
            </a:tbl>
          </a:graphicData>
        </a:graphic>
      </p:graphicFrame>
      <p:sp>
        <p:nvSpPr>
          <p:cNvPr id="7" name="CuadroTexto 6">
            <a:extLst>
              <a:ext uri="{FF2B5EF4-FFF2-40B4-BE49-F238E27FC236}">
                <a16:creationId xmlns:a16="http://schemas.microsoft.com/office/drawing/2014/main" id="{B02C6DC9-6429-292B-5CCB-B877871548A4}"/>
              </a:ext>
            </a:extLst>
          </p:cNvPr>
          <p:cNvSpPr txBox="1"/>
          <p:nvPr/>
        </p:nvSpPr>
        <p:spPr>
          <a:xfrm>
            <a:off x="747422" y="5180420"/>
            <a:ext cx="10604791" cy="1154162"/>
          </a:xfrm>
          <a:prstGeom prst="rect">
            <a:avLst/>
          </a:prstGeom>
          <a:noFill/>
        </p:spPr>
        <p:txBody>
          <a:bodyPr wrap="square">
            <a:spAutoFit/>
          </a:bodyPr>
          <a:lstStyle/>
          <a:p>
            <a:pPr marL="228600" indent="-228600">
              <a:buAutoNum type="alphaLcParenBoth"/>
            </a:pPr>
            <a:r>
              <a:rPr lang="es-ES" sz="1150" dirty="0">
                <a:latin typeface="Arial Nova Cond Light" panose="020B0306020202020204" pitchFamily="34" charset="0"/>
              </a:rPr>
              <a:t>Inversión en programas habitacionales del M INVU, FNDR y mejoramiento de barrios.</a:t>
            </a:r>
          </a:p>
          <a:p>
            <a:pPr marL="228600" indent="-228600">
              <a:buFontTx/>
              <a:buAutoNum type="alphaLcParenBoth"/>
            </a:pPr>
            <a:r>
              <a:rPr lang="es-ES" sz="1150" dirty="0">
                <a:latin typeface="Arial Nova Cond Light" panose="020B0306020202020204" pitchFamily="34" charset="0"/>
              </a:rPr>
              <a:t>Inversión real del MOP, inversión en infraestructura del MINVU (vialidad urbana y pavimentación), Educación (inversión JEC), Salud (inversión en infraestructura), justicia y Ministerio Público (inversión en infraestructura), Instituto del Deporte, DGAC, programa FNDR y de mejoramiento urbano.  </a:t>
            </a:r>
          </a:p>
          <a:p>
            <a:pPr marL="228600" indent="-228600">
              <a:buAutoNum type="alphaLcParenBoth"/>
            </a:pPr>
            <a:r>
              <a:rPr lang="es-ES" sz="1150" dirty="0">
                <a:latin typeface="Arial Nova Cond Light" panose="020B0306020202020204" pitchFamily="34" charset="0"/>
              </a:rPr>
              <a:t>Inversión en Metro, empresas de servicios sanitarios, puertos, EFE y Merval. </a:t>
            </a:r>
          </a:p>
          <a:p>
            <a:pPr marL="228600" indent="-228600">
              <a:buAutoNum type="alphaLcParenBoth"/>
            </a:pPr>
            <a:r>
              <a:rPr lang="es-ES" sz="1150" dirty="0">
                <a:latin typeface="Arial Nova Cond Light" panose="020B0306020202020204" pitchFamily="34" charset="0"/>
              </a:rPr>
              <a:t>Inversión de CODELCO, ENAM I, Gas (ENAP).</a:t>
            </a:r>
          </a:p>
          <a:p>
            <a:pPr marL="228600" indent="-228600">
              <a:buAutoNum type="alphaLcParenBoth"/>
            </a:pPr>
            <a:r>
              <a:rPr lang="es-ES" sz="1150" dirty="0">
                <a:latin typeface="Arial Nova Cond Light" panose="020B0306020202020204" pitchFamily="34" charset="0"/>
              </a:rPr>
              <a:t>Inversión sector forestal, industrial, minería (excluye ENAMI y CODELCO), energía (excluye ENAP), comercio, oficinas, puertos privados e inversión en construcción de otros sectores productivos.</a:t>
            </a:r>
          </a:p>
        </p:txBody>
      </p:sp>
      <p:sp>
        <p:nvSpPr>
          <p:cNvPr id="8" name="CuadroTexto 7">
            <a:extLst>
              <a:ext uri="{FF2B5EF4-FFF2-40B4-BE49-F238E27FC236}">
                <a16:creationId xmlns:a16="http://schemas.microsoft.com/office/drawing/2014/main" id="{6A1F80A1-69A3-9A01-92FD-DECFE3832141}"/>
              </a:ext>
            </a:extLst>
          </p:cNvPr>
          <p:cNvSpPr txBox="1"/>
          <p:nvPr/>
        </p:nvSpPr>
        <p:spPr>
          <a:xfrm>
            <a:off x="734463" y="6320725"/>
            <a:ext cx="4229040" cy="29745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33"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US" sz="1333"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a:t>
            </a:r>
            <a:endParaRPr kumimoji="0" lang="es-US" sz="1333"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endParaRPr>
          </a:p>
        </p:txBody>
      </p:sp>
    </p:spTree>
    <p:extLst>
      <p:ext uri="{BB962C8B-B14F-4D97-AF65-F5344CB8AC3E}">
        <p14:creationId xmlns:p14="http://schemas.microsoft.com/office/powerpoint/2010/main" val="3911064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0D547E9-2473-4F4A-8429-69286838D659}"/>
              </a:ext>
            </a:extLst>
          </p:cNvPr>
          <p:cNvSpPr/>
          <p:nvPr/>
        </p:nvSpPr>
        <p:spPr>
          <a:xfrm>
            <a:off x="1788776" y="90045"/>
            <a:ext cx="1165065" cy="5882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oogle Shape;113;p20">
            <a:extLst>
              <a:ext uri="{FF2B5EF4-FFF2-40B4-BE49-F238E27FC236}">
                <a16:creationId xmlns:a16="http://schemas.microsoft.com/office/drawing/2014/main" id="{151AA595-825B-4B96-A767-BCC162DFF82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3" name="CuadroTexto 2">
            <a:extLst>
              <a:ext uri="{FF2B5EF4-FFF2-40B4-BE49-F238E27FC236}">
                <a16:creationId xmlns:a16="http://schemas.microsoft.com/office/drawing/2014/main" id="{655477BD-F238-440E-AB2D-6847B62CE043}"/>
              </a:ext>
            </a:extLst>
          </p:cNvPr>
          <p:cNvSpPr txBox="1"/>
          <p:nvPr/>
        </p:nvSpPr>
        <p:spPr>
          <a:xfrm>
            <a:off x="154026" y="222613"/>
            <a:ext cx="9039217"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PROYECCIÓN 2022: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EMPLEO SECTORIAL</a:t>
            </a:r>
            <a:endParaRPr kumimoji="0" lang="es-CL"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graphicFrame>
        <p:nvGraphicFramePr>
          <p:cNvPr id="7" name="Gráfico 6">
            <a:extLst>
              <a:ext uri="{FF2B5EF4-FFF2-40B4-BE49-F238E27FC236}">
                <a16:creationId xmlns:a16="http://schemas.microsoft.com/office/drawing/2014/main" id="{E8636D1A-B228-4A47-34A0-9B9760756F1D}"/>
              </a:ext>
            </a:extLst>
          </p:cNvPr>
          <p:cNvGraphicFramePr>
            <a:graphicFrameLocks/>
          </p:cNvGraphicFramePr>
          <p:nvPr>
            <p:extLst>
              <p:ext uri="{D42A27DB-BD31-4B8C-83A1-F6EECF244321}">
                <p14:modId xmlns:p14="http://schemas.microsoft.com/office/powerpoint/2010/main" val="2680382664"/>
              </p:ext>
            </p:extLst>
          </p:nvPr>
        </p:nvGraphicFramePr>
        <p:xfrm>
          <a:off x="461943" y="1520059"/>
          <a:ext cx="11272424" cy="3972976"/>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a:extLst>
              <a:ext uri="{FF2B5EF4-FFF2-40B4-BE49-F238E27FC236}">
                <a16:creationId xmlns:a16="http://schemas.microsoft.com/office/drawing/2014/main" id="{7D90EEB4-599F-FB95-D090-0D8A2953B29B}"/>
              </a:ext>
            </a:extLst>
          </p:cNvPr>
          <p:cNvSpPr/>
          <p:nvPr/>
        </p:nvSpPr>
        <p:spPr>
          <a:xfrm>
            <a:off x="840077" y="5766307"/>
            <a:ext cx="10513723" cy="646331"/>
          </a:xfrm>
          <a:prstGeom prst="rect">
            <a:avLst/>
          </a:prstGeom>
        </p:spPr>
        <p:txBody>
          <a:bodyPr wrap="square">
            <a:spAutoFit/>
          </a:bodyPr>
          <a:lstStyle/>
          <a:p>
            <a:pPr algn="ctr"/>
            <a:r>
              <a:rPr lang="es-ES" dirty="0">
                <a:latin typeface="Arial Nova Cond Light" panose="020B0306020202020204" pitchFamily="34" charset="0"/>
              </a:rPr>
              <a:t>Una menor inversión sectorial va de la mano de menores perspectivas para el empleo. Por ello, es probable que este año terminemos con </a:t>
            </a:r>
            <a:r>
              <a:rPr lang="es-ES" b="1" dirty="0">
                <a:latin typeface="Arial Nova Cond Light" panose="020B0306020202020204" pitchFamily="34" charset="0"/>
              </a:rPr>
              <a:t>90.000 trabajadores cesantes (4.000 más que en 2021)</a:t>
            </a:r>
            <a:r>
              <a:rPr lang="es-ES" dirty="0">
                <a:latin typeface="Arial Nova Cond Light" panose="020B0306020202020204" pitchFamily="34" charset="0"/>
              </a:rPr>
              <a:t>.</a:t>
            </a:r>
          </a:p>
        </p:txBody>
      </p:sp>
      <p:sp>
        <p:nvSpPr>
          <p:cNvPr id="9" name="CuadroTexto 8">
            <a:extLst>
              <a:ext uri="{FF2B5EF4-FFF2-40B4-BE49-F238E27FC236}">
                <a16:creationId xmlns:a16="http://schemas.microsoft.com/office/drawing/2014/main" id="{60355ACC-82CA-55A7-AB08-9F826632FEDB}"/>
              </a:ext>
            </a:extLst>
          </p:cNvPr>
          <p:cNvSpPr txBox="1"/>
          <p:nvPr/>
        </p:nvSpPr>
        <p:spPr>
          <a:xfrm>
            <a:off x="2761662" y="1018148"/>
            <a:ext cx="668412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Creación y destrucción del empleo sectorial y crecimiento de la mano de obra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(Miles de trabajadores, </a:t>
            </a:r>
            <a:r>
              <a:rPr kumimoji="0" lang="es-ES" sz="1400" b="0" i="0" u="none" strike="noStrike" kern="1200" cap="none" spc="0" normalizeH="0" baseline="0" noProof="0" dirty="0" err="1">
                <a:ln>
                  <a:noFill/>
                </a:ln>
                <a:solidFill>
                  <a:prstClr val="black"/>
                </a:solidFill>
                <a:effectLst/>
                <a:uLnTx/>
                <a:uFillTx/>
                <a:latin typeface="Arial Nova Cond Light" panose="020B0306020202020204" pitchFamily="34" charset="0"/>
                <a:ea typeface="+mn-ea"/>
                <a:cs typeface="+mn-cs"/>
              </a:rPr>
              <a:t>variació</a:t>
            </a:r>
            <a:r>
              <a:rPr lang="es-ES" sz="1400" dirty="0">
                <a:solidFill>
                  <a:prstClr val="black"/>
                </a:solidFill>
                <a:latin typeface="Arial Nova Cond Light" panose="020B0306020202020204" pitchFamily="34" charset="0"/>
              </a:rPr>
              <a:t>n anual, en porcentaje</a:t>
            </a:r>
            <a:r>
              <a:rPr kumimoji="0" lang="es-ES" sz="14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a:t>
            </a:r>
          </a:p>
        </p:txBody>
      </p:sp>
    </p:spTree>
    <p:extLst>
      <p:ext uri="{BB962C8B-B14F-4D97-AF65-F5344CB8AC3E}">
        <p14:creationId xmlns:p14="http://schemas.microsoft.com/office/powerpoint/2010/main" val="33952434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80D547E9-2473-4F4A-8429-69286838D659}"/>
              </a:ext>
            </a:extLst>
          </p:cNvPr>
          <p:cNvSpPr/>
          <p:nvPr/>
        </p:nvSpPr>
        <p:spPr>
          <a:xfrm>
            <a:off x="1788776" y="90045"/>
            <a:ext cx="1165065" cy="58824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Google Shape;113;p20">
            <a:extLst>
              <a:ext uri="{FF2B5EF4-FFF2-40B4-BE49-F238E27FC236}">
                <a16:creationId xmlns:a16="http://schemas.microsoft.com/office/drawing/2014/main" id="{151AA595-825B-4B96-A767-BCC162DFF82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3" name="CuadroTexto 2">
            <a:extLst>
              <a:ext uri="{FF2B5EF4-FFF2-40B4-BE49-F238E27FC236}">
                <a16:creationId xmlns:a16="http://schemas.microsoft.com/office/drawing/2014/main" id="{655477BD-F238-440E-AB2D-6847B62CE043}"/>
              </a:ext>
            </a:extLst>
          </p:cNvPr>
          <p:cNvSpPr txBox="1"/>
          <p:nvPr/>
        </p:nvSpPr>
        <p:spPr>
          <a:xfrm>
            <a:off x="163262" y="222613"/>
            <a:ext cx="9039217" cy="502766"/>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PROYECCIÓN PARA EL </a:t>
            </a:r>
            <a:r>
              <a:rPr kumimoji="0" lang="es-US" sz="2600" b="1" i="0" u="sng"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AÑO 2023</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61B3125C-4501-4FA3-169A-EEF26B9C1AEA}"/>
              </a:ext>
            </a:extLst>
          </p:cNvPr>
          <p:cNvSpPr txBox="1"/>
          <p:nvPr/>
        </p:nvSpPr>
        <p:spPr>
          <a:xfrm>
            <a:off x="1800297" y="3919249"/>
            <a:ext cx="6096000" cy="369332"/>
          </a:xfrm>
          <a:prstGeom prst="rect">
            <a:avLst/>
          </a:prstGeom>
          <a:noFill/>
        </p:spPr>
        <p:txBody>
          <a:bodyPr wrap="square">
            <a:spAutoFit/>
          </a:bodyPr>
          <a:lstStyle/>
          <a:p>
            <a:r>
              <a:rPr lang="es-CL" sz="1800" dirty="0">
                <a:effectLst/>
                <a:latin typeface="Arial Nova Cond Light" panose="020B0306020202020204" pitchFamily="34" charset="0"/>
                <a:ea typeface="Times New Roman" panose="02020603050405020304" pitchFamily="18" charset="0"/>
              </a:rPr>
              <a:t>Rossana Costa, </a:t>
            </a:r>
            <a:r>
              <a:rPr lang="es-CL" dirty="0">
                <a:latin typeface="Arial Nova Cond Light" panose="020B0306020202020204" pitchFamily="34" charset="0"/>
                <a:ea typeface="Times New Roman" panose="02020603050405020304" pitchFamily="18" charset="0"/>
              </a:rPr>
              <a:t>Presidenta Banco Central</a:t>
            </a:r>
            <a:endParaRPr lang="es-CL" dirty="0"/>
          </a:p>
        </p:txBody>
      </p:sp>
      <p:sp>
        <p:nvSpPr>
          <p:cNvPr id="2" name="CuadroTexto 1">
            <a:extLst>
              <a:ext uri="{FF2B5EF4-FFF2-40B4-BE49-F238E27FC236}">
                <a16:creationId xmlns:a16="http://schemas.microsoft.com/office/drawing/2014/main" id="{FB3F23D7-E32B-1464-5DDB-8D32A8F6C593}"/>
              </a:ext>
            </a:extLst>
          </p:cNvPr>
          <p:cNvSpPr txBox="1"/>
          <p:nvPr/>
        </p:nvSpPr>
        <p:spPr>
          <a:xfrm>
            <a:off x="1625700" y="2226144"/>
            <a:ext cx="369455" cy="923330"/>
          </a:xfrm>
          <a:prstGeom prst="rect">
            <a:avLst/>
          </a:prstGeom>
          <a:noFill/>
        </p:spPr>
        <p:txBody>
          <a:bodyPr wrap="square" rtlCol="0">
            <a:spAutoFit/>
          </a:bodyPr>
          <a:lstStyle/>
          <a:p>
            <a:r>
              <a:rPr lang="es-CL" sz="5400" dirty="0">
                <a:solidFill>
                  <a:schemeClr val="bg1">
                    <a:lumMod val="75000"/>
                  </a:schemeClr>
                </a:solidFill>
                <a:latin typeface="Arial Nova Cond Light" panose="020B0306020202020204" pitchFamily="34" charset="0"/>
              </a:rPr>
              <a:t>“</a:t>
            </a:r>
          </a:p>
        </p:txBody>
      </p:sp>
      <p:sp>
        <p:nvSpPr>
          <p:cNvPr id="8" name="CuadroTexto 7">
            <a:extLst>
              <a:ext uri="{FF2B5EF4-FFF2-40B4-BE49-F238E27FC236}">
                <a16:creationId xmlns:a16="http://schemas.microsoft.com/office/drawing/2014/main" id="{EEFB2CAE-79D2-FBA0-D1B1-EE94646AF480}"/>
              </a:ext>
            </a:extLst>
          </p:cNvPr>
          <p:cNvSpPr txBox="1"/>
          <p:nvPr/>
        </p:nvSpPr>
        <p:spPr>
          <a:xfrm rot="10800000">
            <a:off x="8243453" y="2840185"/>
            <a:ext cx="369455" cy="923330"/>
          </a:xfrm>
          <a:prstGeom prst="rect">
            <a:avLst/>
          </a:prstGeom>
          <a:noFill/>
        </p:spPr>
        <p:txBody>
          <a:bodyPr wrap="square" rtlCol="0">
            <a:spAutoFit/>
          </a:bodyPr>
          <a:lstStyle/>
          <a:p>
            <a:r>
              <a:rPr lang="es-CL" sz="5400" dirty="0">
                <a:solidFill>
                  <a:schemeClr val="bg1">
                    <a:lumMod val="75000"/>
                  </a:schemeClr>
                </a:solidFill>
                <a:latin typeface="Arial Nova Cond Light" panose="020B0306020202020204" pitchFamily="34" charset="0"/>
              </a:rPr>
              <a:t>“</a:t>
            </a:r>
          </a:p>
        </p:txBody>
      </p:sp>
      <p:sp>
        <p:nvSpPr>
          <p:cNvPr id="10" name="CuadroTexto 9">
            <a:extLst>
              <a:ext uri="{FF2B5EF4-FFF2-40B4-BE49-F238E27FC236}">
                <a16:creationId xmlns:a16="http://schemas.microsoft.com/office/drawing/2014/main" id="{2216C0A1-DFE5-F8BB-DB52-119A33B0C6E9}"/>
              </a:ext>
            </a:extLst>
          </p:cNvPr>
          <p:cNvSpPr txBox="1"/>
          <p:nvPr/>
        </p:nvSpPr>
        <p:spPr>
          <a:xfrm>
            <a:off x="1810428" y="2279075"/>
            <a:ext cx="8571024" cy="1615827"/>
          </a:xfrm>
          <a:prstGeom prst="rect">
            <a:avLst/>
          </a:prstGeom>
          <a:noFill/>
        </p:spPr>
        <p:txBody>
          <a:bodyPr wrap="square">
            <a:spAutoFit/>
          </a:bodyPr>
          <a:lstStyle/>
          <a:p>
            <a:pPr lvl="0" algn="just"/>
            <a:r>
              <a:rPr lang="es-CL" sz="3300" i="1" dirty="0">
                <a:effectLst/>
                <a:latin typeface="Arial Nova Cond Light" panose="020B0306020202020204" pitchFamily="34" charset="0"/>
                <a:ea typeface="Times New Roman" panose="02020603050405020304" pitchFamily="18" charset="0"/>
              </a:rPr>
              <a:t>Técnicamente (para el próximo año) se puede hablar de </a:t>
            </a:r>
            <a:r>
              <a:rPr lang="es-CL" sz="3300" b="1" i="1" u="sng" dirty="0">
                <a:effectLst/>
                <a:latin typeface="Arial Nova Cond Light" panose="020B0306020202020204" pitchFamily="34" charset="0"/>
                <a:ea typeface="Times New Roman" panose="02020603050405020304" pitchFamily="18" charset="0"/>
              </a:rPr>
              <a:t>recesión</a:t>
            </a:r>
            <a:r>
              <a:rPr lang="es-CL" sz="3300" i="1" dirty="0">
                <a:effectLst/>
                <a:latin typeface="Arial Nova Cond Light" panose="020B0306020202020204" pitchFamily="34" charset="0"/>
                <a:ea typeface="Times New Roman" panose="02020603050405020304" pitchFamily="18" charset="0"/>
              </a:rPr>
              <a:t>, porque habrá varios trimestres consecutivos con crecimiento negativo respecto al previo</a:t>
            </a:r>
            <a:r>
              <a:rPr lang="es-CL" sz="3300" dirty="0">
                <a:effectLst/>
                <a:latin typeface="Arial Nova Cond Light" panose="020B0306020202020204" pitchFamily="34" charset="0"/>
                <a:ea typeface="Times New Roman" panose="02020603050405020304" pitchFamily="18" charset="0"/>
              </a:rPr>
              <a:t>.</a:t>
            </a:r>
            <a:endParaRPr lang="es-CL" sz="33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36729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B18C39E-0B5A-4A4D-9B38-D37EE77261F3}"/>
              </a:ext>
            </a:extLst>
          </p:cNvPr>
          <p:cNvSpPr txBox="1"/>
          <p:nvPr/>
        </p:nvSpPr>
        <p:spPr>
          <a:xfrm>
            <a:off x="5760376" y="1700809"/>
            <a:ext cx="673133" cy="1200329"/>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s-CL" sz="7200" b="1" dirty="0">
                <a:solidFill>
                  <a:srgbClr val="C00000"/>
                </a:solidFill>
                <a:latin typeface="Arial Black" panose="020B0A04020102020204" pitchFamily="34" charset="0"/>
              </a:rPr>
              <a:t>5</a:t>
            </a:r>
            <a:endParaRPr kumimoji="0" lang="es-CL"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5" name="Elipse 4">
            <a:extLst>
              <a:ext uri="{FF2B5EF4-FFF2-40B4-BE49-F238E27FC236}">
                <a16:creationId xmlns:a16="http://schemas.microsoft.com/office/drawing/2014/main" id="{682E1182-424D-4537-97C3-DA8192835527}"/>
              </a:ext>
            </a:extLst>
          </p:cNvPr>
          <p:cNvSpPr/>
          <p:nvPr/>
        </p:nvSpPr>
        <p:spPr>
          <a:xfrm>
            <a:off x="5087888" y="1356255"/>
            <a:ext cx="2016224" cy="1920213"/>
          </a:xfrm>
          <a:prstGeom prst="ellipse">
            <a:avLst/>
          </a:prstGeom>
          <a:noFill/>
          <a:ln w="762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DE6CEE71-C3B9-47B1-B469-7318203BB5E1}"/>
              </a:ext>
            </a:extLst>
          </p:cNvPr>
          <p:cNvSpPr txBox="1"/>
          <p:nvPr/>
        </p:nvSpPr>
        <p:spPr>
          <a:xfrm>
            <a:off x="3943595" y="3898985"/>
            <a:ext cx="4320480" cy="9131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667"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PROPUESTAS </a:t>
            </a:r>
            <a:r>
              <a:rPr kumimoji="0" lang="es-CL" sz="2667" b="1" i="0"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CChC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667" b="1" i="0"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ANTE ESTE ESCENARIO</a:t>
            </a:r>
          </a:p>
        </p:txBody>
      </p:sp>
      <p:pic>
        <p:nvPicPr>
          <p:cNvPr id="7" name="Google Shape;113;p20">
            <a:extLst>
              <a:ext uri="{FF2B5EF4-FFF2-40B4-BE49-F238E27FC236}">
                <a16:creationId xmlns:a16="http://schemas.microsoft.com/office/drawing/2014/main" id="{9C811A43-1FB5-4D9B-AC2C-3B202A961193}"/>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Tree>
    <p:extLst>
      <p:ext uri="{BB962C8B-B14F-4D97-AF65-F5344CB8AC3E}">
        <p14:creationId xmlns:p14="http://schemas.microsoft.com/office/powerpoint/2010/main" val="852797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13;p20">
            <a:extLst>
              <a:ext uri="{FF2B5EF4-FFF2-40B4-BE49-F238E27FC236}">
                <a16:creationId xmlns:a16="http://schemas.microsoft.com/office/drawing/2014/main" id="{CAC5B4CA-D1B6-48EA-8F74-B473C32DA74F}"/>
              </a:ext>
            </a:extLst>
          </p:cNvPr>
          <p:cNvPicPr preferRelativeResize="0"/>
          <p:nvPr/>
        </p:nvPicPr>
        <p:blipFill>
          <a:blip r:embed="rId3">
            <a:alphaModFix/>
          </a:blip>
          <a:stretch>
            <a:fillRect/>
          </a:stretch>
        </p:blipFill>
        <p:spPr>
          <a:xfrm>
            <a:off x="10802245" y="205999"/>
            <a:ext cx="1201259" cy="449532"/>
          </a:xfrm>
          <a:prstGeom prst="rect">
            <a:avLst/>
          </a:prstGeom>
          <a:noFill/>
          <a:ln>
            <a:noFill/>
          </a:ln>
        </p:spPr>
      </p:pic>
      <p:sp>
        <p:nvSpPr>
          <p:cNvPr id="4" name="CuadroTexto 3">
            <a:extLst>
              <a:ext uri="{FF2B5EF4-FFF2-40B4-BE49-F238E27FC236}">
                <a16:creationId xmlns:a16="http://schemas.microsoft.com/office/drawing/2014/main" id="{9D9DEE53-8BD1-40C8-97A8-2E00C0D7E136}"/>
              </a:ext>
            </a:extLst>
          </p:cNvPr>
          <p:cNvSpPr txBox="1"/>
          <p:nvPr/>
        </p:nvSpPr>
        <p:spPr>
          <a:xfrm>
            <a:off x="151390" y="233246"/>
            <a:ext cx="8220291"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s-US" sz="2600" b="1" u="sng" dirty="0">
                <a:solidFill>
                  <a:srgbClr val="000000"/>
                </a:solidFill>
                <a:latin typeface="Arial Nova Cond Light" panose="020B0306020202020204" pitchFamily="34" charset="0"/>
                <a:cs typeface="Arial" panose="020B0604020202020204" pitchFamily="34" charset="0"/>
              </a:rPr>
              <a:t>PROPUESTAS CChC</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9ADD7F5C-7211-9630-B185-15F215BEA839}"/>
              </a:ext>
            </a:extLst>
          </p:cNvPr>
          <p:cNvSpPr txBox="1"/>
          <p:nvPr/>
        </p:nvSpPr>
        <p:spPr>
          <a:xfrm>
            <a:off x="263525" y="1216616"/>
            <a:ext cx="61821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6" name="CuadroTexto 5">
            <a:extLst>
              <a:ext uri="{FF2B5EF4-FFF2-40B4-BE49-F238E27FC236}">
                <a16:creationId xmlns:a16="http://schemas.microsoft.com/office/drawing/2014/main" id="{8DADD941-802B-87CB-F4D2-002D91C64D86}"/>
              </a:ext>
            </a:extLst>
          </p:cNvPr>
          <p:cNvSpPr txBox="1"/>
          <p:nvPr/>
        </p:nvSpPr>
        <p:spPr>
          <a:xfrm>
            <a:off x="751114" y="1219239"/>
            <a:ext cx="11177361"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Evaluar </a:t>
            </a:r>
            <a:r>
              <a:rPr kumimoji="0" lang="es-US" sz="24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reforma tributaria y reformas laborales </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considerando: oportunidad, gradualidad, focalización e incentivos a la inversión.   </a:t>
            </a:r>
            <a:endParaRPr kumimoji="0" lang="es-CL" sz="2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7" name="CuadroTexto 6">
            <a:extLst>
              <a:ext uri="{FF2B5EF4-FFF2-40B4-BE49-F238E27FC236}">
                <a16:creationId xmlns:a16="http://schemas.microsoft.com/office/drawing/2014/main" id="{21ECD946-3B8A-9666-09A0-AEEB36D2D0D7}"/>
              </a:ext>
            </a:extLst>
          </p:cNvPr>
          <p:cNvSpPr txBox="1"/>
          <p:nvPr/>
        </p:nvSpPr>
        <p:spPr>
          <a:xfrm>
            <a:off x="263525" y="2185450"/>
            <a:ext cx="61821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2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8" name="CuadroTexto 7">
            <a:extLst>
              <a:ext uri="{FF2B5EF4-FFF2-40B4-BE49-F238E27FC236}">
                <a16:creationId xmlns:a16="http://schemas.microsoft.com/office/drawing/2014/main" id="{16488B74-FD41-731C-454C-270CD9F1C2BE}"/>
              </a:ext>
            </a:extLst>
          </p:cNvPr>
          <p:cNvSpPr txBox="1"/>
          <p:nvPr/>
        </p:nvSpPr>
        <p:spPr>
          <a:xfrm>
            <a:off x="751114" y="2188073"/>
            <a:ext cx="11252390"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Disminuir </a:t>
            </a:r>
            <a:r>
              <a:rPr kumimoji="0" lang="es-US" sz="24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burocracia estatal </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y</a:t>
            </a:r>
            <a:r>
              <a:rPr lang="es-US" sz="2400" dirty="0">
                <a:solidFill>
                  <a:srgbClr val="000000"/>
                </a:solidFill>
                <a:latin typeface="Arial Nova Cond Light" panose="020B0306020202020204" pitchFamily="34" charset="0"/>
                <a:cs typeface="Arial" panose="020B0604020202020204" pitchFamily="34" charset="0"/>
              </a:rPr>
              <a:t> </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a:t>
            </a:r>
            <a:r>
              <a:rPr lang="es-US" sz="2400" dirty="0" err="1">
                <a:solidFill>
                  <a:srgbClr val="000000"/>
                </a:solidFill>
                <a:latin typeface="Arial Nova Cond Light" panose="020B0306020202020204" pitchFamily="34" charset="0"/>
                <a:cs typeface="Arial" panose="020B0604020202020204" pitchFamily="34" charset="0"/>
              </a:rPr>
              <a:t>segurar</a:t>
            </a:r>
            <a:r>
              <a:rPr lang="es-US" sz="2400" dirty="0">
                <a:solidFill>
                  <a:srgbClr val="000000"/>
                </a:solidFill>
                <a:latin typeface="Arial Nova Cond Light" panose="020B0306020202020204" pitchFamily="34" charset="0"/>
                <a:cs typeface="Arial" panose="020B0604020202020204" pitchFamily="34" charset="0"/>
              </a:rPr>
              <a:t> que mandantes públicos </a:t>
            </a:r>
            <a:r>
              <a:rPr lang="es-US" sz="2400" b="1" dirty="0">
                <a:solidFill>
                  <a:srgbClr val="000000"/>
                </a:solidFill>
                <a:latin typeface="Arial Nova Cond Light" panose="020B0306020202020204" pitchFamily="34" charset="0"/>
                <a:cs typeface="Arial" panose="020B0604020202020204" pitchFamily="34" charset="0"/>
              </a:rPr>
              <a:t>paguen oportunamente </a:t>
            </a:r>
            <a:r>
              <a:rPr lang="es-US" sz="2400" dirty="0">
                <a:solidFill>
                  <a:srgbClr val="000000"/>
                </a:solidFill>
                <a:latin typeface="Arial Nova Cond Light" panose="020B0306020202020204" pitchFamily="34" charset="0"/>
                <a:cs typeface="Arial" panose="020B0604020202020204" pitchFamily="34" charset="0"/>
              </a:rPr>
              <a:t>por trabajo y proyectos ya realizados.</a:t>
            </a:r>
            <a:endParaRPr kumimoji="0" lang="es-CL" sz="2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DF5F357D-0A3F-E300-543D-E603D3598428}"/>
              </a:ext>
            </a:extLst>
          </p:cNvPr>
          <p:cNvSpPr txBox="1"/>
          <p:nvPr/>
        </p:nvSpPr>
        <p:spPr>
          <a:xfrm>
            <a:off x="263525" y="3165168"/>
            <a:ext cx="61821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3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0" name="CuadroTexto 9">
            <a:extLst>
              <a:ext uri="{FF2B5EF4-FFF2-40B4-BE49-F238E27FC236}">
                <a16:creationId xmlns:a16="http://schemas.microsoft.com/office/drawing/2014/main" id="{DC88B569-DB05-CB34-380E-4085F91915D3}"/>
              </a:ext>
            </a:extLst>
          </p:cNvPr>
          <p:cNvSpPr txBox="1"/>
          <p:nvPr/>
        </p:nvSpPr>
        <p:spPr>
          <a:xfrm>
            <a:off x="751114" y="3167791"/>
            <a:ext cx="11177361"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Autorizar </a:t>
            </a:r>
            <a:r>
              <a:rPr kumimoji="0" lang="es-US" sz="24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soluciones excepcionales </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ante una situación excepcional e imprevistas como es el severo aumento del precio de los materiales de construcción</a:t>
            </a:r>
            <a:r>
              <a:rPr lang="es-US" sz="2400" dirty="0">
                <a:solidFill>
                  <a:srgbClr val="000000"/>
                </a:solidFill>
                <a:latin typeface="Arial Nova Cond Light" panose="020B0306020202020204" pitchFamily="34" charset="0"/>
                <a:cs typeface="Arial" panose="020B0604020202020204" pitchFamily="34" charset="0"/>
              </a:rPr>
              <a:t>.</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endParaRPr kumimoji="0" lang="es-CL" sz="2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1" name="CuadroTexto 10">
            <a:extLst>
              <a:ext uri="{FF2B5EF4-FFF2-40B4-BE49-F238E27FC236}">
                <a16:creationId xmlns:a16="http://schemas.microsoft.com/office/drawing/2014/main" id="{000524AB-A913-88C1-81FB-14C16645D114}"/>
              </a:ext>
            </a:extLst>
          </p:cNvPr>
          <p:cNvSpPr txBox="1"/>
          <p:nvPr/>
        </p:nvSpPr>
        <p:spPr>
          <a:xfrm>
            <a:off x="263521" y="4144885"/>
            <a:ext cx="61821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4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2" name="CuadroTexto 11">
            <a:extLst>
              <a:ext uri="{FF2B5EF4-FFF2-40B4-BE49-F238E27FC236}">
                <a16:creationId xmlns:a16="http://schemas.microsoft.com/office/drawing/2014/main" id="{3D3FEF9A-82B9-BDA4-FED8-E19C0F8DEEAD}"/>
              </a:ext>
            </a:extLst>
          </p:cNvPr>
          <p:cNvSpPr txBox="1"/>
          <p:nvPr/>
        </p:nvSpPr>
        <p:spPr>
          <a:xfrm>
            <a:off x="751110" y="4147508"/>
            <a:ext cx="11177361"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Acelerar las medidas que contribuyan a </a:t>
            </a:r>
            <a:r>
              <a:rPr kumimoji="0" lang="es-US" sz="24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mejorar la productividad </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tanto del país en general como del sector de la construcción en particular.</a:t>
            </a:r>
            <a:endParaRPr kumimoji="0" lang="es-CL" sz="2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3" name="CuadroTexto 12">
            <a:extLst>
              <a:ext uri="{FF2B5EF4-FFF2-40B4-BE49-F238E27FC236}">
                <a16:creationId xmlns:a16="http://schemas.microsoft.com/office/drawing/2014/main" id="{AE5EAD2B-FDF0-1988-9BE1-0AED13D362AC}"/>
              </a:ext>
            </a:extLst>
          </p:cNvPr>
          <p:cNvSpPr txBox="1"/>
          <p:nvPr/>
        </p:nvSpPr>
        <p:spPr>
          <a:xfrm>
            <a:off x="263523" y="5135483"/>
            <a:ext cx="618218"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5 </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endParaRPr kumimoji="0" lang="es-CL" sz="26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14" name="CuadroTexto 13">
            <a:extLst>
              <a:ext uri="{FF2B5EF4-FFF2-40B4-BE49-F238E27FC236}">
                <a16:creationId xmlns:a16="http://schemas.microsoft.com/office/drawing/2014/main" id="{460C3978-9C3F-A628-E696-E87E8E61D183}"/>
              </a:ext>
            </a:extLst>
          </p:cNvPr>
          <p:cNvSpPr txBox="1"/>
          <p:nvPr/>
        </p:nvSpPr>
        <p:spPr>
          <a:xfrm>
            <a:off x="751112" y="5138106"/>
            <a:ext cx="11177361" cy="83099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Evaluar la propuesta de </a:t>
            </a:r>
            <a:r>
              <a:rPr kumimoji="0" lang="es-US" sz="24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nuevo texto constitucional </a:t>
            </a:r>
            <a:r>
              <a:rPr kumimoji="0" lang="es-US" sz="24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 la luz de su capacidad de impulsar el emprendimiento, la iniciativa privada, la inversión y el empleo. </a:t>
            </a:r>
            <a:endParaRPr kumimoji="0" lang="es-CL" sz="24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97631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0"/>
            <a:ext cx="12192000" cy="6875418"/>
          </a:xfrm>
          <a:prstGeom prst="rect">
            <a:avLst/>
          </a:prstGeom>
          <a:solidFill>
            <a:srgbClr val="4170A9"/>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1" tIns="60955" rIns="121911" bIns="609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24 CuadroTexto"/>
          <p:cNvSpPr txBox="1"/>
          <p:nvPr/>
        </p:nvSpPr>
        <p:spPr>
          <a:xfrm>
            <a:off x="9478930" y="3635288"/>
            <a:ext cx="2407684" cy="553988"/>
          </a:xfrm>
          <a:prstGeom prst="rect">
            <a:avLst/>
          </a:prstGeom>
          <a:noFill/>
        </p:spPr>
        <p:txBody>
          <a:bodyPr wrap="square" lIns="121911" tIns="60955" rIns="121911" bIns="60955"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s-CL" sz="2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28 junio 2022</a:t>
            </a:r>
          </a:p>
        </p:txBody>
      </p:sp>
      <p:pic>
        <p:nvPicPr>
          <p:cNvPr id="8" name="Imagen 33" descr="logo cchs fondo azul.psd">
            <a:extLst>
              <a:ext uri="{FF2B5EF4-FFF2-40B4-BE49-F238E27FC236}">
                <a16:creationId xmlns:a16="http://schemas.microsoft.com/office/drawing/2014/main" id="{FF057744-16D8-466D-92EB-86EDC11DAE1A}"/>
              </a:ext>
            </a:extLst>
          </p:cNvPr>
          <p:cNvPicPr>
            <a:picLocks noChangeAspect="1"/>
          </p:cNvPicPr>
          <p:nvPr/>
        </p:nvPicPr>
        <p:blipFill>
          <a:blip r:embed="rId3"/>
          <a:stretch>
            <a:fillRect/>
          </a:stretch>
        </p:blipFill>
        <p:spPr>
          <a:xfrm>
            <a:off x="10480848" y="6280727"/>
            <a:ext cx="1286875" cy="348013"/>
          </a:xfrm>
          <a:prstGeom prst="rect">
            <a:avLst/>
          </a:prstGeom>
          <a:noFill/>
        </p:spPr>
      </p:pic>
      <p:sp>
        <p:nvSpPr>
          <p:cNvPr id="2" name="CuadroTexto 1">
            <a:extLst>
              <a:ext uri="{FF2B5EF4-FFF2-40B4-BE49-F238E27FC236}">
                <a16:creationId xmlns:a16="http://schemas.microsoft.com/office/drawing/2014/main" id="{9CFB8EE5-0886-41A9-9794-1C4A1E5B6EF4}"/>
              </a:ext>
            </a:extLst>
          </p:cNvPr>
          <p:cNvSpPr txBox="1"/>
          <p:nvPr/>
        </p:nvSpPr>
        <p:spPr>
          <a:xfrm>
            <a:off x="6517761" y="2296633"/>
            <a:ext cx="5422605" cy="14003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40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ANÁLISIS SECTOR </a:t>
            </a:r>
            <a:r>
              <a:rPr kumimoji="0" lang="es-CL" sz="45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CONSTRUCCIÓN</a:t>
            </a:r>
          </a:p>
        </p:txBody>
      </p:sp>
      <p:sp>
        <p:nvSpPr>
          <p:cNvPr id="6" name="24 CuadroTexto">
            <a:extLst>
              <a:ext uri="{FF2B5EF4-FFF2-40B4-BE49-F238E27FC236}">
                <a16:creationId xmlns:a16="http://schemas.microsoft.com/office/drawing/2014/main" id="{C320E6A8-3036-4DC2-AE29-415515DADEFC}"/>
              </a:ext>
            </a:extLst>
          </p:cNvPr>
          <p:cNvSpPr txBox="1"/>
          <p:nvPr/>
        </p:nvSpPr>
        <p:spPr>
          <a:xfrm>
            <a:off x="336582" y="5360726"/>
            <a:ext cx="4735143" cy="707876"/>
          </a:xfrm>
          <a:prstGeom prst="rect">
            <a:avLst/>
          </a:prstGeom>
          <a:noFill/>
        </p:spPr>
        <p:txBody>
          <a:bodyPr wrap="square" lIns="121911" tIns="60955" rIns="121911" bIns="609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Antonio Errázuriz 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Presidente CC</a:t>
            </a:r>
            <a:r>
              <a:rPr kumimoji="0" lang="es-CL" sz="18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hC</a:t>
            </a:r>
            <a:endPar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p:txBody>
      </p:sp>
      <p:sp>
        <p:nvSpPr>
          <p:cNvPr id="9" name="24 CuadroTexto">
            <a:extLst>
              <a:ext uri="{FF2B5EF4-FFF2-40B4-BE49-F238E27FC236}">
                <a16:creationId xmlns:a16="http://schemas.microsoft.com/office/drawing/2014/main" id="{C06755F4-0550-4790-8F3F-C4C3B6BACEE9}"/>
              </a:ext>
            </a:extLst>
          </p:cNvPr>
          <p:cNvSpPr txBox="1"/>
          <p:nvPr/>
        </p:nvSpPr>
        <p:spPr>
          <a:xfrm>
            <a:off x="340123" y="6034110"/>
            <a:ext cx="4735143" cy="984875"/>
          </a:xfrm>
          <a:prstGeom prst="rect">
            <a:avLst/>
          </a:prstGeom>
          <a:noFill/>
        </p:spPr>
        <p:txBody>
          <a:bodyPr wrap="square" lIns="121911" tIns="60955" rIns="121911" bIns="60955"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1"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Nicol</a:t>
            </a:r>
            <a:r>
              <a:rPr lang="es-CL" sz="2000" b="1" dirty="0" err="1">
                <a:solidFill>
                  <a:prstClr val="white"/>
                </a:solidFill>
                <a:latin typeface="Arial Nova Cond Light" panose="020B0306020202020204" pitchFamily="34" charset="0"/>
              </a:rPr>
              <a:t>ás</a:t>
            </a:r>
            <a:r>
              <a:rPr lang="es-CL" sz="2000" b="1" dirty="0">
                <a:solidFill>
                  <a:prstClr val="white"/>
                </a:solidFill>
                <a:latin typeface="Arial Nova Cond Light" panose="020B0306020202020204" pitchFamily="34" charset="0"/>
              </a:rPr>
              <a:t> León R.</a:t>
            </a:r>
            <a:endParaRPr kumimoji="0" lang="es-CL" sz="2000" b="1"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Gerente de Asuntos </a:t>
            </a:r>
            <a:r>
              <a:rPr kumimoji="0" lang="es-CL" sz="1800" b="0" i="0" u="none" strike="noStrike" kern="1200" cap="none" spc="0" normalizeH="0" baseline="0" noProof="0" dirty="0" err="1">
                <a:ln>
                  <a:noFill/>
                </a:ln>
                <a:solidFill>
                  <a:prstClr val="white"/>
                </a:solidFill>
                <a:effectLst/>
                <a:uLnTx/>
                <a:uFillTx/>
                <a:latin typeface="Arial Nova Cond Light" panose="020B0306020202020204" pitchFamily="34" charset="0"/>
                <a:ea typeface="+mn-ea"/>
                <a:cs typeface="+mn-cs"/>
              </a:rPr>
              <a:t>Püblicos</a:t>
            </a:r>
            <a:r>
              <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rPr>
              <a:t> CChC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Arial Nova Cond Light" panose="020B0306020202020204" pitchFamily="34" charset="0"/>
              <a:ea typeface="+mn-ea"/>
              <a:cs typeface="+mn-cs"/>
            </a:endParaRPr>
          </a:p>
        </p:txBody>
      </p:sp>
    </p:spTree>
    <p:extLst>
      <p:ext uri="{BB962C8B-B14F-4D97-AF65-F5344CB8AC3E}">
        <p14:creationId xmlns:p14="http://schemas.microsoft.com/office/powerpoint/2010/main" val="1387621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47584"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1.1</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EVOLUCIÓN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INVERSIÓN</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EN CONSTRUCCIÓN</a:t>
            </a:r>
            <a:endParaRPr kumimoji="0" lang="es-CL"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graphicFrame>
        <p:nvGraphicFramePr>
          <p:cNvPr id="5" name="Gráfico 4">
            <a:extLst>
              <a:ext uri="{FF2B5EF4-FFF2-40B4-BE49-F238E27FC236}">
                <a16:creationId xmlns:a16="http://schemas.microsoft.com/office/drawing/2014/main" id="{4156D7CB-4B9B-0143-80DC-6FA017A42250}"/>
              </a:ext>
            </a:extLst>
          </p:cNvPr>
          <p:cNvGraphicFramePr>
            <a:graphicFrameLocks/>
          </p:cNvGraphicFramePr>
          <p:nvPr>
            <p:extLst>
              <p:ext uri="{D42A27DB-BD31-4B8C-83A1-F6EECF244321}">
                <p14:modId xmlns:p14="http://schemas.microsoft.com/office/powerpoint/2010/main" val="2716656456"/>
              </p:ext>
            </p:extLst>
          </p:nvPr>
        </p:nvGraphicFramePr>
        <p:xfrm>
          <a:off x="1976586" y="1062186"/>
          <a:ext cx="8238836" cy="4341094"/>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ángulo 8">
            <a:extLst>
              <a:ext uri="{FF2B5EF4-FFF2-40B4-BE49-F238E27FC236}">
                <a16:creationId xmlns:a16="http://schemas.microsoft.com/office/drawing/2014/main" id="{34C66839-C078-2B5D-6241-06880911991A}"/>
              </a:ext>
            </a:extLst>
          </p:cNvPr>
          <p:cNvSpPr/>
          <p:nvPr/>
        </p:nvSpPr>
        <p:spPr>
          <a:xfrm>
            <a:off x="7980219" y="3271988"/>
            <a:ext cx="1514764" cy="1798782"/>
          </a:xfrm>
          <a:prstGeom prst="rect">
            <a:avLst/>
          </a:prstGeom>
          <a:noFill/>
          <a:ln w="190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CuadroTexto 26">
            <a:extLst>
              <a:ext uri="{FF2B5EF4-FFF2-40B4-BE49-F238E27FC236}">
                <a16:creationId xmlns:a16="http://schemas.microsoft.com/office/drawing/2014/main" id="{CEA585DB-FC9A-1139-8A6C-B36415A4C470}"/>
              </a:ext>
            </a:extLst>
          </p:cNvPr>
          <p:cNvSpPr txBox="1">
            <a:spLocks noChangeArrowheads="1"/>
          </p:cNvSpPr>
          <p:nvPr/>
        </p:nvSpPr>
        <p:spPr bwMode="auto">
          <a:xfrm>
            <a:off x="581686" y="5723493"/>
            <a:ext cx="11037658"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En el primer trimestre de este año la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inversión en construcción </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aumentó casi 5% en comparación con el mismo período del año pasado, pero </a:t>
            </a:r>
            <a:r>
              <a:rPr lang="es-CL" altLang="es-ES" b="1" dirty="0">
                <a:latin typeface="Arial Nova Cond Light" panose="020B0306020202020204" pitchFamily="34" charset="0"/>
                <a:ea typeface="Verdana" panose="020B0604030504040204" pitchFamily="34" charset="0"/>
                <a:cs typeface="Tahoma" panose="020B0604030504040204" pitchFamily="34" charset="0"/>
              </a:rPr>
              <a:t>cayó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más de 7% respecto del trimestre inmediatamente anterior</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380947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47584"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1.2</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EVOLUCIÓN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ACTIVIDAD</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CONSTRUCCIÓN</a:t>
            </a:r>
            <a:endParaRPr kumimoji="0" lang="es-CL"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graphicFrame>
        <p:nvGraphicFramePr>
          <p:cNvPr id="6" name="Gráfico 5">
            <a:extLst>
              <a:ext uri="{FF2B5EF4-FFF2-40B4-BE49-F238E27FC236}">
                <a16:creationId xmlns:a16="http://schemas.microsoft.com/office/drawing/2014/main" id="{6EE5192B-62E9-A449-5937-17AAEDB16D86}"/>
              </a:ext>
            </a:extLst>
          </p:cNvPr>
          <p:cNvGraphicFramePr>
            <a:graphicFrameLocks/>
          </p:cNvGraphicFramePr>
          <p:nvPr>
            <p:extLst>
              <p:ext uri="{D42A27DB-BD31-4B8C-83A1-F6EECF244321}">
                <p14:modId xmlns:p14="http://schemas.microsoft.com/office/powerpoint/2010/main" val="501797576"/>
              </p:ext>
            </p:extLst>
          </p:nvPr>
        </p:nvGraphicFramePr>
        <p:xfrm>
          <a:off x="803564" y="738909"/>
          <a:ext cx="10369262" cy="4793672"/>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26">
            <a:extLst>
              <a:ext uri="{FF2B5EF4-FFF2-40B4-BE49-F238E27FC236}">
                <a16:creationId xmlns:a16="http://schemas.microsoft.com/office/drawing/2014/main" id="{98147FC7-7FFB-71AF-4544-4B6A6381A015}"/>
              </a:ext>
            </a:extLst>
          </p:cNvPr>
          <p:cNvSpPr txBox="1">
            <a:spLocks noChangeArrowheads="1"/>
          </p:cNvSpPr>
          <p:nvPr/>
        </p:nvSpPr>
        <p:spPr bwMode="auto">
          <a:xfrm>
            <a:off x="676275" y="5723493"/>
            <a:ext cx="10839451"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sz="1800" b="0" i="0" u="none" strike="noStrike" kern="1200" cap="none" spc="0" normalizeH="0" baseline="0" noProof="0" dirty="0">
                <a:ln>
                  <a:noFill/>
                </a:ln>
                <a:solidFill>
                  <a:srgbClr val="000000"/>
                </a:solidFill>
                <a:effectLst/>
                <a:uLnTx/>
                <a:uFillTx/>
                <a:latin typeface="Arial Nova Cond Light" panose="020B0306020202020204" pitchFamily="34" charset="0"/>
                <a:ea typeface="Verdana" panose="020B0604030504040204" pitchFamily="34" charset="0"/>
                <a:cs typeface="Tahoma" panose="020B0604030504040204" pitchFamily="34" charset="0"/>
              </a:rPr>
              <a:t>La mayoría de los indicadores de actividad de la construcción muestran fuertes caídas. Así, </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el </a:t>
            </a:r>
            <a:r>
              <a:rPr lang="es-CL" altLang="es-ES" b="1" dirty="0">
                <a:latin typeface="Arial Nova Cond Light" panose="020B0306020202020204" pitchFamily="34" charset="0"/>
                <a:ea typeface="Verdana" panose="020B0604030504040204" pitchFamily="34" charset="0"/>
                <a:cs typeface="Tahoma" panose="020B0604030504040204" pitchFamily="34" charset="0"/>
              </a:rPr>
              <a:t>Í</a:t>
            </a:r>
            <a:r>
              <a:rPr kumimoji="0" lang="es-CL" altLang="es-ES" b="1" i="0" u="none" strike="noStrike" kern="1200" cap="none" spc="0" normalizeH="0" baseline="0" noProof="0" dirty="0" err="1">
                <a:ln>
                  <a:noFill/>
                </a:ln>
                <a:effectLst/>
                <a:uLnTx/>
                <a:uFillTx/>
                <a:latin typeface="Arial Nova Cond Light" panose="020B0306020202020204" pitchFamily="34" charset="0"/>
                <a:ea typeface="Verdana" panose="020B0604030504040204" pitchFamily="34" charset="0"/>
                <a:cs typeface="Tahoma" panose="020B0604030504040204" pitchFamily="34" charset="0"/>
              </a:rPr>
              <a:t>ndice</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Mensual de Actividad de la Construcción</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a:t>
            </a:r>
            <a:r>
              <a:rPr kumimoji="0" lang="es-CL" altLang="es-ES" b="0" i="0" u="none" strike="noStrike" kern="1200" cap="none" spc="0" normalizeH="0" baseline="0" noProof="0" dirty="0" err="1">
                <a:ln>
                  <a:noFill/>
                </a:ln>
                <a:effectLst/>
                <a:uLnTx/>
                <a:uFillTx/>
                <a:latin typeface="Arial Nova Cond Light" panose="020B0306020202020204" pitchFamily="34" charset="0"/>
                <a:ea typeface="Verdana" panose="020B0604030504040204" pitchFamily="34" charset="0"/>
                <a:cs typeface="Tahoma" panose="020B0604030504040204" pitchFamily="34" charset="0"/>
              </a:rPr>
              <a:t>Imacon</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cayó casi 10% anual en abril pasado</a:t>
            </a:r>
            <a:r>
              <a:rPr lang="es-CL" altLang="es-ES" dirty="0">
                <a:latin typeface="Arial Nova Cond Light" panose="020B0306020202020204" pitchFamily="34" charset="0"/>
                <a:ea typeface="Verdana" panose="020B0604030504040204" pitchFamily="34" charset="0"/>
                <a:cs typeface="Tahoma" panose="020B0604030504040204" pitchFamily="34" charset="0"/>
              </a:rPr>
              <a:t>, tendencia que probablemente persistirá en los próximos meses.</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2928883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12" name="CuadroTexto 26">
            <a:extLst>
              <a:ext uri="{FF2B5EF4-FFF2-40B4-BE49-F238E27FC236}">
                <a16:creationId xmlns:a16="http://schemas.microsoft.com/office/drawing/2014/main" id="{097525C9-223C-4096-B429-395BF875ACC2}"/>
              </a:ext>
            </a:extLst>
          </p:cNvPr>
          <p:cNvSpPr txBox="1">
            <a:spLocks noChangeArrowheads="1"/>
          </p:cNvSpPr>
          <p:nvPr/>
        </p:nvSpPr>
        <p:spPr bwMode="auto">
          <a:xfrm>
            <a:off x="489528" y="5446396"/>
            <a:ext cx="11222183" cy="150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En el primer trimestre de este año, además, </a:t>
            </a:r>
            <a:r>
              <a:rPr kumimoji="0" lang="es-CL" altLang="es-ES"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la</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venta de viviendas en Santiago disminuyó 41% </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en comparación con igual período de 2021, a raíz de</a:t>
            </a:r>
            <a:r>
              <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rPr>
              <a:t> menores ventas tanto de departamentos </a:t>
            </a:r>
            <a:r>
              <a:rPr lang="es-CL" altLang="es-ES" dirty="0">
                <a:latin typeface="Arial Nova Cond Light" panose="020B0306020202020204" pitchFamily="34" charset="0"/>
                <a:cs typeface="Tahoma" panose="020B0604030504040204" pitchFamily="34" charset="0"/>
              </a:rPr>
              <a:t>(-40%) </a:t>
            </a:r>
            <a:r>
              <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rPr>
              <a:t>como de </a:t>
            </a:r>
            <a:r>
              <a:rPr lang="es-CL" altLang="es-ES" dirty="0">
                <a:latin typeface="Arial Nova Cond Light" panose="020B0306020202020204" pitchFamily="34" charset="0"/>
                <a:cs typeface="Tahoma" panose="020B0604030504040204" pitchFamily="34" charset="0"/>
              </a:rPr>
              <a:t>casas </a:t>
            </a:r>
            <a:r>
              <a:rPr lang="es-CL" altLang="es-ES" b="1" dirty="0">
                <a:latin typeface="Arial Nova Cond Light" panose="020B0306020202020204" pitchFamily="34" charset="0"/>
                <a:cs typeface="Tahoma" panose="020B0604030504040204" pitchFamily="34" charset="0"/>
              </a:rPr>
              <a:t>(-46%). </a:t>
            </a:r>
            <a:r>
              <a:rPr kumimoji="0" lang="es-ES"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rPr>
              <a:t>Los datos preliminares de abril y mayo avalan un escenario muy deprimido para la demanda por vivienda, con </a:t>
            </a:r>
            <a:r>
              <a:rPr kumimoji="0" lang="es-ES" altLang="es-ES" b="1"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rPr>
              <a:t>cifras de ventas similares a las de años de crisis sectorial</a:t>
            </a:r>
            <a:r>
              <a:rPr kumimoji="0" lang="es-ES"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rPr>
              <a:t>.</a:t>
            </a:r>
          </a:p>
          <a:p>
            <a:pPr algn="ctr" fontAlgn="base">
              <a:spcBef>
                <a:spcPct val="0"/>
              </a:spcBef>
              <a:spcAft>
                <a:spcPct val="0"/>
              </a:spcAft>
              <a:defRPr/>
            </a:pP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
        <p:nvSpPr>
          <p:cNvPr id="22" name="CuadroTexto 21">
            <a:extLst>
              <a:ext uri="{FF2B5EF4-FFF2-40B4-BE49-F238E27FC236}">
                <a16:creationId xmlns:a16="http://schemas.microsoft.com/office/drawing/2014/main" id="{A51DCEF3-B6E8-AA3A-55EC-24F2F471310A}"/>
              </a:ext>
            </a:extLst>
          </p:cNvPr>
          <p:cNvSpPr txBox="1"/>
          <p:nvPr/>
        </p:nvSpPr>
        <p:spPr>
          <a:xfrm>
            <a:off x="147584"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1.3</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EVOLUCIÓN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VENTA DE VIVIENDAS</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r>
              <a:rPr kumimoji="0" lang="es-US" sz="260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(GRAN SANTIAGO 1T-2022)</a:t>
            </a:r>
            <a:endParaRPr kumimoji="0" lang="es-CL" sz="260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graphicFrame>
        <p:nvGraphicFramePr>
          <p:cNvPr id="14" name="12 Gráfico">
            <a:extLst>
              <a:ext uri="{FF2B5EF4-FFF2-40B4-BE49-F238E27FC236}">
                <a16:creationId xmlns:a16="http://schemas.microsoft.com/office/drawing/2014/main" id="{0078C106-6A8B-8CF0-DB0C-6E7CC921DE63}"/>
              </a:ext>
            </a:extLst>
          </p:cNvPr>
          <p:cNvGraphicFramePr>
            <a:graphicFrameLocks/>
          </p:cNvGraphicFramePr>
          <p:nvPr>
            <p:extLst>
              <p:ext uri="{D42A27DB-BD31-4B8C-83A1-F6EECF244321}">
                <p14:modId xmlns:p14="http://schemas.microsoft.com/office/powerpoint/2010/main" val="2471075191"/>
              </p:ext>
            </p:extLst>
          </p:nvPr>
        </p:nvGraphicFramePr>
        <p:xfrm>
          <a:off x="314040" y="1431636"/>
          <a:ext cx="11113889" cy="36083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8131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6" name="CuadroTexto 5">
            <a:extLst>
              <a:ext uri="{FF2B5EF4-FFF2-40B4-BE49-F238E27FC236}">
                <a16:creationId xmlns:a16="http://schemas.microsoft.com/office/drawing/2014/main" id="{C9375BD1-6A21-B9D2-4685-FC01B39BBB31}"/>
              </a:ext>
            </a:extLst>
          </p:cNvPr>
          <p:cNvSpPr txBox="1"/>
          <p:nvPr/>
        </p:nvSpPr>
        <p:spPr>
          <a:xfrm>
            <a:off x="147584"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1.4</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EVOLUCIÓN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INGRESO NUEVOS PROYECTOS DE VIVIENDA</a:t>
            </a:r>
            <a:endParaRPr kumimoji="0" lang="es-CL"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graphicFrame>
        <p:nvGraphicFramePr>
          <p:cNvPr id="7" name="1 Gráfico">
            <a:extLst>
              <a:ext uri="{FF2B5EF4-FFF2-40B4-BE49-F238E27FC236}">
                <a16:creationId xmlns:a16="http://schemas.microsoft.com/office/drawing/2014/main" id="{4F63B3DF-4B6A-2359-B8C7-7DC3A457579C}"/>
              </a:ext>
            </a:extLst>
          </p:cNvPr>
          <p:cNvGraphicFramePr>
            <a:graphicFrameLocks/>
          </p:cNvGraphicFramePr>
          <p:nvPr>
            <p:extLst>
              <p:ext uri="{D42A27DB-BD31-4B8C-83A1-F6EECF244321}">
                <p14:modId xmlns:p14="http://schemas.microsoft.com/office/powerpoint/2010/main" val="3333197488"/>
              </p:ext>
            </p:extLst>
          </p:nvPr>
        </p:nvGraphicFramePr>
        <p:xfrm>
          <a:off x="227013" y="1390600"/>
          <a:ext cx="11737975" cy="4446795"/>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942D3CBD-B2AB-A3A4-D20C-95A0DF0F0235}"/>
              </a:ext>
            </a:extLst>
          </p:cNvPr>
          <p:cNvSpPr txBox="1"/>
          <p:nvPr/>
        </p:nvSpPr>
        <p:spPr>
          <a:xfrm>
            <a:off x="1554792" y="896127"/>
            <a:ext cx="9088332"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CL" sz="2000" b="1"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Arial"/>
                <a:sym typeface="Arial"/>
              </a:rPr>
              <a:t>Ingreso de nuevos proyectos</a:t>
            </a:r>
          </a:p>
        </p:txBody>
      </p:sp>
      <p:sp>
        <p:nvSpPr>
          <p:cNvPr id="9" name="CuadroTexto 8">
            <a:extLst>
              <a:ext uri="{FF2B5EF4-FFF2-40B4-BE49-F238E27FC236}">
                <a16:creationId xmlns:a16="http://schemas.microsoft.com/office/drawing/2014/main" id="{F7143D4C-85A8-C43F-D930-D8F9782715BE}"/>
              </a:ext>
            </a:extLst>
          </p:cNvPr>
          <p:cNvSpPr txBox="1"/>
          <p:nvPr/>
        </p:nvSpPr>
        <p:spPr>
          <a:xfrm>
            <a:off x="1067927" y="5309106"/>
            <a:ext cx="4229040" cy="297454"/>
          </a:xfrm>
          <a:prstGeom prst="rect">
            <a:avLst/>
          </a:prstGeom>
          <a:noFill/>
        </p:spPr>
        <p:txBody>
          <a:bodyPr wrap="square" rtlCol="0">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US" sz="1333"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Fuente: </a:t>
            </a:r>
            <a:r>
              <a:rPr kumimoji="0" lang="es-US" sz="1333"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CChC</a:t>
            </a:r>
          </a:p>
        </p:txBody>
      </p:sp>
      <p:sp>
        <p:nvSpPr>
          <p:cNvPr id="12" name="CuadroTexto 26">
            <a:extLst>
              <a:ext uri="{FF2B5EF4-FFF2-40B4-BE49-F238E27FC236}">
                <a16:creationId xmlns:a16="http://schemas.microsoft.com/office/drawing/2014/main" id="{EC19E25B-D1AF-F3F6-C625-4FCEB539B49D}"/>
              </a:ext>
            </a:extLst>
          </p:cNvPr>
          <p:cNvSpPr txBox="1">
            <a:spLocks noChangeArrowheads="1"/>
          </p:cNvSpPr>
          <p:nvPr/>
        </p:nvSpPr>
        <p:spPr bwMode="auto">
          <a:xfrm>
            <a:off x="300901" y="5723493"/>
            <a:ext cx="11604770"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es-ES" altLang="es-ES" dirty="0">
                <a:latin typeface="Arial Nova Cond Light" panose="020B0306020202020204" pitchFamily="34" charset="0"/>
                <a:ea typeface="Verdana" panose="020B0604030504040204" pitchFamily="34" charset="0"/>
                <a:cs typeface="Tahoma" panose="020B0604030504040204" pitchFamily="34" charset="0"/>
              </a:rPr>
              <a:t>Se observa también una tendencia a la baja en el ingreso de nuevos proyectos habitacionales. Durante el 1</a:t>
            </a:r>
            <a:r>
              <a:rPr lang="es-ES" altLang="es-ES" u="sng" baseline="30000" dirty="0">
                <a:latin typeface="Arial Nova Cond Light" panose="020B0306020202020204" pitchFamily="34" charset="0"/>
                <a:ea typeface="Verdana" panose="020B0604030504040204" pitchFamily="34" charset="0"/>
                <a:cs typeface="Tahoma" panose="020B0604030504040204" pitchFamily="34" charset="0"/>
              </a:rPr>
              <a:t>er</a:t>
            </a:r>
            <a:r>
              <a:rPr lang="es-ES" altLang="es-ES" dirty="0">
                <a:latin typeface="Arial Nova Cond Light" panose="020B0306020202020204" pitchFamily="34" charset="0"/>
                <a:ea typeface="Verdana" panose="020B0604030504040204" pitchFamily="34" charset="0"/>
                <a:cs typeface="Tahoma" panose="020B0604030504040204" pitchFamily="34" charset="0"/>
              </a:rPr>
              <a:t> trimestre de 2022 ingresaron solo 5.361 unidades, lo que implicó una </a:t>
            </a:r>
            <a:r>
              <a:rPr lang="es-ES" altLang="es-ES" b="1" dirty="0">
                <a:latin typeface="Arial Nova Cond Light" panose="020B0306020202020204" pitchFamily="34" charset="0"/>
                <a:ea typeface="Verdana" panose="020B0604030504040204" pitchFamily="34" charset="0"/>
                <a:cs typeface="Tahoma" panose="020B0604030504040204" pitchFamily="34" charset="0"/>
              </a:rPr>
              <a:t>caída de 13% anual </a:t>
            </a:r>
            <a:r>
              <a:rPr lang="es-ES" altLang="es-ES" dirty="0">
                <a:latin typeface="Arial Nova Cond Light" panose="020B0306020202020204" pitchFamily="34" charset="0"/>
                <a:ea typeface="Verdana" panose="020B0604030504040204" pitchFamily="34" charset="0"/>
                <a:cs typeface="Tahoma" panose="020B0604030504040204" pitchFamily="34" charset="0"/>
              </a:rPr>
              <a:t>y de </a:t>
            </a:r>
            <a:r>
              <a:rPr lang="es-ES" altLang="es-ES" b="1" dirty="0">
                <a:latin typeface="Arial Nova Cond Light" panose="020B0306020202020204" pitchFamily="34" charset="0"/>
                <a:ea typeface="Verdana" panose="020B0604030504040204" pitchFamily="34" charset="0"/>
                <a:cs typeface="Tahoma" panose="020B0604030504040204" pitchFamily="34" charset="0"/>
              </a:rPr>
              <a:t>7% en el margen </a:t>
            </a:r>
            <a:r>
              <a:rPr lang="es-ES" altLang="es-ES" dirty="0">
                <a:latin typeface="Arial Nova Cond Light" panose="020B0306020202020204" pitchFamily="34" charset="0"/>
                <a:ea typeface="Verdana" panose="020B0604030504040204" pitchFamily="34" charset="0"/>
                <a:cs typeface="Tahoma" panose="020B0604030504040204" pitchFamily="34" charset="0"/>
              </a:rPr>
              <a:t>(vs. 4</a:t>
            </a:r>
            <a:r>
              <a:rPr lang="es-ES" altLang="es-ES" u="sng" baseline="30000" dirty="0">
                <a:latin typeface="Arial Nova Cond Light" panose="020B0306020202020204" pitchFamily="34" charset="0"/>
                <a:ea typeface="Verdana" panose="020B0604030504040204" pitchFamily="34" charset="0"/>
                <a:cs typeface="Tahoma" panose="020B0604030504040204" pitchFamily="34" charset="0"/>
              </a:rPr>
              <a:t>to</a:t>
            </a:r>
            <a:r>
              <a:rPr lang="es-ES" altLang="es-ES" dirty="0">
                <a:latin typeface="Arial Nova Cond Light" panose="020B0306020202020204" pitchFamily="34" charset="0"/>
                <a:ea typeface="Verdana" panose="020B0604030504040204" pitchFamily="34" charset="0"/>
                <a:cs typeface="Tahoma" panose="020B0604030504040204" pitchFamily="34" charset="0"/>
              </a:rPr>
              <a:t> trimestre 2021).</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353639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
        <p:nvSpPr>
          <p:cNvPr id="6" name="CuadroTexto 5">
            <a:extLst>
              <a:ext uri="{FF2B5EF4-FFF2-40B4-BE49-F238E27FC236}">
                <a16:creationId xmlns:a16="http://schemas.microsoft.com/office/drawing/2014/main" id="{C9375BD1-6A21-B9D2-4685-FC01B39BBB31}"/>
              </a:ext>
            </a:extLst>
          </p:cNvPr>
          <p:cNvSpPr txBox="1"/>
          <p:nvPr/>
        </p:nvSpPr>
        <p:spPr>
          <a:xfrm>
            <a:off x="147584" y="222613"/>
            <a:ext cx="1011026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1.5</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EVOLUCIÓN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ACTIVIDAD INFRAESTRUCTURA</a:t>
            </a:r>
            <a:endParaRPr kumimoji="0" lang="es-CL"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sp>
        <p:nvSpPr>
          <p:cNvPr id="11" name="Rectángulo 10">
            <a:extLst>
              <a:ext uri="{FF2B5EF4-FFF2-40B4-BE49-F238E27FC236}">
                <a16:creationId xmlns:a16="http://schemas.microsoft.com/office/drawing/2014/main" id="{99E4B6B8-0743-9362-AA34-37E31A63A0A4}"/>
              </a:ext>
            </a:extLst>
          </p:cNvPr>
          <p:cNvSpPr/>
          <p:nvPr/>
        </p:nvSpPr>
        <p:spPr>
          <a:xfrm>
            <a:off x="805544" y="5509132"/>
            <a:ext cx="105918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Luego de 20 meses de cifras negativas (julio 2019-febrero 2021), la </a:t>
            </a: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actividad de infraestructura </a:t>
            </a:r>
            <a:r>
              <a:rPr kumimoji="0" 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registra 14 meses de crecimiento (marzo 2021-abril 2022). Sin embargo, </a:t>
            </a: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desde noviembre del año pasado estos incrementos anuales vienen siendo cada vez menores</a:t>
            </a:r>
            <a:r>
              <a:rPr kumimoji="0" 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 En abril, por ejemplo, </a:t>
            </a: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aumentó</a:t>
            </a:r>
            <a:r>
              <a:rPr kumimoji="0" 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 </a:t>
            </a: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9,8%</a:t>
            </a:r>
            <a:r>
              <a:rPr kumimoji="0" 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 en doce meses y </a:t>
            </a:r>
            <a:r>
              <a:rPr kumimoji="0" lang="es-ES" sz="18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cayó 13,7%</a:t>
            </a:r>
            <a:r>
              <a:rPr kumimoji="0" lang="es-ES" sz="1800"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mn-cs"/>
              </a:rPr>
              <a:t> respecto de marzo.</a:t>
            </a:r>
          </a:p>
        </p:txBody>
      </p:sp>
      <p:graphicFrame>
        <p:nvGraphicFramePr>
          <p:cNvPr id="13" name="Gráfico 12">
            <a:extLst>
              <a:ext uri="{FF2B5EF4-FFF2-40B4-BE49-F238E27FC236}">
                <a16:creationId xmlns:a16="http://schemas.microsoft.com/office/drawing/2014/main" id="{518ACF57-4A12-BAF9-9E62-0062D89BE382}"/>
              </a:ext>
            </a:extLst>
          </p:cNvPr>
          <p:cNvGraphicFramePr/>
          <p:nvPr>
            <p:extLst>
              <p:ext uri="{D42A27DB-BD31-4B8C-83A1-F6EECF244321}">
                <p14:modId xmlns:p14="http://schemas.microsoft.com/office/powerpoint/2010/main" val="405140741"/>
              </p:ext>
            </p:extLst>
          </p:nvPr>
        </p:nvGraphicFramePr>
        <p:xfrm>
          <a:off x="1884227" y="1095147"/>
          <a:ext cx="8238827" cy="3924300"/>
        </p:xfrm>
        <a:graphic>
          <a:graphicData uri="http://schemas.openxmlformats.org/drawingml/2006/chart">
            <c:chart xmlns:c="http://schemas.openxmlformats.org/drawingml/2006/chart" xmlns:r="http://schemas.openxmlformats.org/officeDocument/2006/relationships" r:id="rId4"/>
          </a:graphicData>
        </a:graphic>
      </p:graphicFrame>
      <p:sp>
        <p:nvSpPr>
          <p:cNvPr id="14" name="CuadroTexto 13">
            <a:extLst>
              <a:ext uri="{FF2B5EF4-FFF2-40B4-BE49-F238E27FC236}">
                <a16:creationId xmlns:a16="http://schemas.microsoft.com/office/drawing/2014/main" id="{51760B8A-58BB-3F84-44BC-736799059DDB}"/>
              </a:ext>
            </a:extLst>
          </p:cNvPr>
          <p:cNvSpPr txBox="1"/>
          <p:nvPr/>
        </p:nvSpPr>
        <p:spPr>
          <a:xfrm rot="16200000">
            <a:off x="3683767" y="4532083"/>
            <a:ext cx="1205543" cy="276999"/>
          </a:xfrm>
          <a:prstGeom prst="rect">
            <a:avLst/>
          </a:prstGeom>
          <a:noFill/>
        </p:spPr>
        <p:txBody>
          <a:bodyPr wrap="square" rtlCol="0">
            <a:spAutoFit/>
          </a:bodyPr>
          <a:lstStyle/>
          <a:p>
            <a:r>
              <a:rPr lang="es-CL" sz="1200" dirty="0">
                <a:latin typeface="Arial Nova Cond Light" panose="020B0306020202020204" pitchFamily="34" charset="0"/>
              </a:rPr>
              <a:t>Abril 2019</a:t>
            </a:r>
          </a:p>
        </p:txBody>
      </p:sp>
      <p:sp>
        <p:nvSpPr>
          <p:cNvPr id="15" name="CuadroTexto 14">
            <a:extLst>
              <a:ext uri="{FF2B5EF4-FFF2-40B4-BE49-F238E27FC236}">
                <a16:creationId xmlns:a16="http://schemas.microsoft.com/office/drawing/2014/main" id="{ED4815B6-8F57-A7A2-82CB-90BCF4AABFA2}"/>
              </a:ext>
            </a:extLst>
          </p:cNvPr>
          <p:cNvSpPr txBox="1"/>
          <p:nvPr/>
        </p:nvSpPr>
        <p:spPr>
          <a:xfrm rot="16200000">
            <a:off x="5564234" y="4531991"/>
            <a:ext cx="1205543" cy="276999"/>
          </a:xfrm>
          <a:prstGeom prst="rect">
            <a:avLst/>
          </a:prstGeom>
          <a:noFill/>
        </p:spPr>
        <p:txBody>
          <a:bodyPr wrap="square" rtlCol="0">
            <a:spAutoFit/>
          </a:bodyPr>
          <a:lstStyle/>
          <a:p>
            <a:r>
              <a:rPr lang="es-CL" sz="1200" dirty="0">
                <a:latin typeface="Arial Nova Cond Light" panose="020B0306020202020204" pitchFamily="34" charset="0"/>
              </a:rPr>
              <a:t>Abril 2020</a:t>
            </a:r>
          </a:p>
        </p:txBody>
      </p:sp>
      <p:sp>
        <p:nvSpPr>
          <p:cNvPr id="16" name="CuadroTexto 15">
            <a:extLst>
              <a:ext uri="{FF2B5EF4-FFF2-40B4-BE49-F238E27FC236}">
                <a16:creationId xmlns:a16="http://schemas.microsoft.com/office/drawing/2014/main" id="{CFA4E918-3F50-0CFC-BEB3-038B57148FC1}"/>
              </a:ext>
            </a:extLst>
          </p:cNvPr>
          <p:cNvSpPr txBox="1"/>
          <p:nvPr/>
        </p:nvSpPr>
        <p:spPr>
          <a:xfrm rot="16200000">
            <a:off x="7426229" y="4532083"/>
            <a:ext cx="1205543" cy="276999"/>
          </a:xfrm>
          <a:prstGeom prst="rect">
            <a:avLst/>
          </a:prstGeom>
          <a:noFill/>
        </p:spPr>
        <p:txBody>
          <a:bodyPr wrap="square" rtlCol="0">
            <a:spAutoFit/>
          </a:bodyPr>
          <a:lstStyle/>
          <a:p>
            <a:r>
              <a:rPr lang="es-CL" sz="1200" dirty="0">
                <a:latin typeface="Arial Nova Cond Light" panose="020B0306020202020204" pitchFamily="34" charset="0"/>
              </a:rPr>
              <a:t>Abril 2021</a:t>
            </a:r>
          </a:p>
        </p:txBody>
      </p:sp>
      <p:sp>
        <p:nvSpPr>
          <p:cNvPr id="17" name="CuadroTexto 16">
            <a:extLst>
              <a:ext uri="{FF2B5EF4-FFF2-40B4-BE49-F238E27FC236}">
                <a16:creationId xmlns:a16="http://schemas.microsoft.com/office/drawing/2014/main" id="{9F60FCFD-60B6-114E-394D-375E27C76DCE}"/>
              </a:ext>
            </a:extLst>
          </p:cNvPr>
          <p:cNvSpPr txBox="1"/>
          <p:nvPr/>
        </p:nvSpPr>
        <p:spPr>
          <a:xfrm rot="16200000">
            <a:off x="9246911" y="4530608"/>
            <a:ext cx="1205543" cy="276999"/>
          </a:xfrm>
          <a:prstGeom prst="rect">
            <a:avLst/>
          </a:prstGeom>
          <a:noFill/>
        </p:spPr>
        <p:txBody>
          <a:bodyPr wrap="square" rtlCol="0">
            <a:spAutoFit/>
          </a:bodyPr>
          <a:lstStyle/>
          <a:p>
            <a:r>
              <a:rPr lang="es-CL" sz="1200" dirty="0">
                <a:latin typeface="Arial Nova Cond Light" panose="020B0306020202020204" pitchFamily="34" charset="0"/>
              </a:rPr>
              <a:t>Abril 2022</a:t>
            </a:r>
          </a:p>
        </p:txBody>
      </p:sp>
      <p:sp>
        <p:nvSpPr>
          <p:cNvPr id="18" name="CuadroTexto 17">
            <a:extLst>
              <a:ext uri="{FF2B5EF4-FFF2-40B4-BE49-F238E27FC236}">
                <a16:creationId xmlns:a16="http://schemas.microsoft.com/office/drawing/2014/main" id="{651C40F7-636D-2E46-1D4D-4D29E273F2D2}"/>
              </a:ext>
            </a:extLst>
          </p:cNvPr>
          <p:cNvSpPr txBox="1"/>
          <p:nvPr/>
        </p:nvSpPr>
        <p:spPr>
          <a:xfrm rot="16200000">
            <a:off x="1843384" y="4532083"/>
            <a:ext cx="1205543" cy="276999"/>
          </a:xfrm>
          <a:prstGeom prst="rect">
            <a:avLst/>
          </a:prstGeom>
          <a:noFill/>
        </p:spPr>
        <p:txBody>
          <a:bodyPr wrap="square" rtlCol="0">
            <a:spAutoFit/>
          </a:bodyPr>
          <a:lstStyle/>
          <a:p>
            <a:r>
              <a:rPr lang="es-CL" sz="1200" dirty="0">
                <a:latin typeface="Arial Nova Cond Light" panose="020B0306020202020204" pitchFamily="34" charset="0"/>
              </a:rPr>
              <a:t>Abril 2018</a:t>
            </a:r>
          </a:p>
        </p:txBody>
      </p:sp>
      <p:sp>
        <p:nvSpPr>
          <p:cNvPr id="19" name="CuadroTexto 18">
            <a:extLst>
              <a:ext uri="{FF2B5EF4-FFF2-40B4-BE49-F238E27FC236}">
                <a16:creationId xmlns:a16="http://schemas.microsoft.com/office/drawing/2014/main" id="{E2A03DA5-722C-6085-5A9E-737D9A457442}"/>
              </a:ext>
            </a:extLst>
          </p:cNvPr>
          <p:cNvSpPr txBox="1"/>
          <p:nvPr/>
        </p:nvSpPr>
        <p:spPr>
          <a:xfrm>
            <a:off x="1554792" y="1027823"/>
            <a:ext cx="9088332" cy="40011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s-CL" sz="2000" b="1" i="0" u="none" strike="noStrike" kern="0" cap="none" spc="0" normalizeH="0" baseline="0" noProof="0" dirty="0">
                <a:ln>
                  <a:noFill/>
                </a:ln>
                <a:solidFill>
                  <a:srgbClr val="000000"/>
                </a:solidFill>
                <a:effectLst/>
                <a:uLnTx/>
                <a:uFillTx/>
                <a:latin typeface="Arial Nova Cond Light" panose="020B0306020202020204" pitchFamily="34" charset="0"/>
                <a:ea typeface="+mn-ea"/>
                <a:cs typeface="Arial"/>
                <a:sym typeface="Arial"/>
              </a:rPr>
              <a:t>Índice mensual de actividad en infraestructura</a:t>
            </a:r>
          </a:p>
        </p:txBody>
      </p:sp>
      <p:cxnSp>
        <p:nvCxnSpPr>
          <p:cNvPr id="3" name="Conector recto 2">
            <a:extLst>
              <a:ext uri="{FF2B5EF4-FFF2-40B4-BE49-F238E27FC236}">
                <a16:creationId xmlns:a16="http://schemas.microsoft.com/office/drawing/2014/main" id="{B69B015F-B5A7-A93F-FFDC-B188F30D69A7}"/>
              </a:ext>
            </a:extLst>
          </p:cNvPr>
          <p:cNvCxnSpPr>
            <a:cxnSpLocks/>
          </p:cNvCxnSpPr>
          <p:nvPr/>
        </p:nvCxnSpPr>
        <p:spPr>
          <a:xfrm>
            <a:off x="2307655" y="4523862"/>
            <a:ext cx="7604695" cy="0"/>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0" name="Conector recto 19">
            <a:extLst>
              <a:ext uri="{FF2B5EF4-FFF2-40B4-BE49-F238E27FC236}">
                <a16:creationId xmlns:a16="http://schemas.microsoft.com/office/drawing/2014/main" id="{AC4CB669-F948-75D2-FD16-E56EE73368FC}"/>
              </a:ext>
            </a:extLst>
          </p:cNvPr>
          <p:cNvCxnSpPr>
            <a:cxnSpLocks/>
          </p:cNvCxnSpPr>
          <p:nvPr/>
        </p:nvCxnSpPr>
        <p:spPr>
          <a:xfrm flipV="1">
            <a:off x="2387600" y="1230084"/>
            <a:ext cx="0" cy="335092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1" name="Conector recto 20">
            <a:extLst>
              <a:ext uri="{FF2B5EF4-FFF2-40B4-BE49-F238E27FC236}">
                <a16:creationId xmlns:a16="http://schemas.microsoft.com/office/drawing/2014/main" id="{475BA3C3-B352-D1E2-7A72-AE60E5D26BB3}"/>
              </a:ext>
            </a:extLst>
          </p:cNvPr>
          <p:cNvCxnSpPr>
            <a:cxnSpLocks/>
          </p:cNvCxnSpPr>
          <p:nvPr/>
        </p:nvCxnSpPr>
        <p:spPr>
          <a:xfrm>
            <a:off x="2314582" y="3429355"/>
            <a:ext cx="7604695" cy="0"/>
          </a:xfrm>
          <a:prstGeom prst="line">
            <a:avLst/>
          </a:prstGeom>
          <a:ln w="3175">
            <a:solidFill>
              <a:schemeClr val="bg1">
                <a:lumMod val="85000"/>
              </a:schemeClr>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9432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8" name="CuadroTexto 7">
            <a:extLst>
              <a:ext uri="{FF2B5EF4-FFF2-40B4-BE49-F238E27FC236}">
                <a16:creationId xmlns:a16="http://schemas.microsoft.com/office/drawing/2014/main" id="{FF4BD373-CEC0-4282-B7C3-76515467AF5C}"/>
              </a:ext>
            </a:extLst>
          </p:cNvPr>
          <p:cNvSpPr txBox="1"/>
          <p:nvPr/>
        </p:nvSpPr>
        <p:spPr>
          <a:xfrm>
            <a:off x="147584" y="222613"/>
            <a:ext cx="9615293" cy="49244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1.6</a:t>
            </a:r>
            <a:r>
              <a:rPr kumimoji="0" lang="es-US" sz="2600" b="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 </a:t>
            </a:r>
            <a:r>
              <a:rPr kumimoji="0" lang="es-US" sz="260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EVOLUCIÓN </a:t>
            </a:r>
            <a:r>
              <a:rPr kumimoji="0" lang="es-US" sz="2600" b="1" i="0" u="sng"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EMPLEO</a:t>
            </a:r>
            <a:r>
              <a:rPr kumimoji="0" lang="es-US" sz="2600" b="1"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 </a:t>
            </a:r>
            <a:r>
              <a:rPr kumimoji="0" lang="es-US" sz="260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rPr>
              <a:t>SECTORIAL</a:t>
            </a:r>
            <a:endParaRPr kumimoji="0" lang="es-CL" sz="2600" i="0" u="none" strike="noStrike" kern="1200" cap="none" spc="0" normalizeH="0" baseline="0" noProof="0" dirty="0">
              <a:ln>
                <a:noFill/>
              </a:ln>
              <a:solidFill>
                <a:srgbClr val="000000"/>
              </a:solidFill>
              <a:effectLst/>
              <a:uLnTx/>
              <a:uFillTx/>
              <a:latin typeface="Arial Nova Cond Light" panose="020B0306020202020204" pitchFamily="34" charset="0"/>
              <a:ea typeface="+mn-ea"/>
              <a:cs typeface="Arial" panose="020B0604020202020204" pitchFamily="34" charset="0"/>
            </a:endParaRPr>
          </a:p>
        </p:txBody>
      </p:sp>
      <p:pic>
        <p:nvPicPr>
          <p:cNvPr id="10" name="Google Shape;113;p20">
            <a:extLst>
              <a:ext uri="{FF2B5EF4-FFF2-40B4-BE49-F238E27FC236}">
                <a16:creationId xmlns:a16="http://schemas.microsoft.com/office/drawing/2014/main" id="{E1AC2D9C-662C-41A7-BFEA-B0FD82C0D868}"/>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graphicFrame>
        <p:nvGraphicFramePr>
          <p:cNvPr id="6" name="Gráfico 5">
            <a:extLst>
              <a:ext uri="{FF2B5EF4-FFF2-40B4-BE49-F238E27FC236}">
                <a16:creationId xmlns:a16="http://schemas.microsoft.com/office/drawing/2014/main" id="{66CD8FB8-332D-0300-AC8E-F604C21B1D2E}"/>
              </a:ext>
            </a:extLst>
          </p:cNvPr>
          <p:cNvGraphicFramePr>
            <a:graphicFrameLocks/>
          </p:cNvGraphicFramePr>
          <p:nvPr>
            <p:extLst>
              <p:ext uri="{D42A27DB-BD31-4B8C-83A1-F6EECF244321}">
                <p14:modId xmlns:p14="http://schemas.microsoft.com/office/powerpoint/2010/main" val="1862489304"/>
              </p:ext>
            </p:extLst>
          </p:nvPr>
        </p:nvGraphicFramePr>
        <p:xfrm>
          <a:off x="1764146" y="1358202"/>
          <a:ext cx="8552874" cy="4377436"/>
        </p:xfrm>
        <a:graphic>
          <a:graphicData uri="http://schemas.openxmlformats.org/drawingml/2006/chart">
            <c:chart xmlns:c="http://schemas.openxmlformats.org/drawingml/2006/chart" xmlns:r="http://schemas.openxmlformats.org/officeDocument/2006/relationships" r:id="rId4"/>
          </a:graphicData>
        </a:graphic>
      </p:graphicFrame>
      <p:sp>
        <p:nvSpPr>
          <p:cNvPr id="7" name="CuadroTexto 6">
            <a:extLst>
              <a:ext uri="{FF2B5EF4-FFF2-40B4-BE49-F238E27FC236}">
                <a16:creationId xmlns:a16="http://schemas.microsoft.com/office/drawing/2014/main" id="{4123F6FA-917F-D097-87F8-0A62B8D555E9}"/>
              </a:ext>
            </a:extLst>
          </p:cNvPr>
          <p:cNvSpPr txBox="1"/>
          <p:nvPr/>
        </p:nvSpPr>
        <p:spPr>
          <a:xfrm>
            <a:off x="1318910" y="966844"/>
            <a:ext cx="9575729"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sz="2000" b="1"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Evolución ocupados formales e informales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US"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a:t>
            </a:r>
            <a:r>
              <a:rPr lang="es-US" dirty="0">
                <a:solidFill>
                  <a:prstClr val="black"/>
                </a:solidFill>
                <a:latin typeface="Arial Nova Cond Light" panose="020B0306020202020204" pitchFamily="34" charset="0"/>
                <a:cs typeface="Arial" panose="020B0604020202020204" pitchFamily="34" charset="0"/>
              </a:rPr>
              <a:t>miles de personas</a:t>
            </a:r>
            <a:r>
              <a:rPr kumimoji="0" lang="es-US"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rPr>
              <a:t>)</a:t>
            </a:r>
            <a:endParaRPr kumimoji="0" lang="es-CL" b="0" i="0" u="none" strike="noStrike" kern="1200" cap="none" spc="0" normalizeH="0" baseline="0" noProof="0" dirty="0">
              <a:ln>
                <a:noFill/>
              </a:ln>
              <a:solidFill>
                <a:prstClr val="black"/>
              </a:solidFill>
              <a:effectLst/>
              <a:uLnTx/>
              <a:uFillTx/>
              <a:latin typeface="Arial Nova Cond Light" panose="020B0306020202020204" pitchFamily="34" charset="0"/>
              <a:ea typeface="+mn-ea"/>
              <a:cs typeface="Arial" panose="020B0604020202020204" pitchFamily="34" charset="0"/>
            </a:endParaRPr>
          </a:p>
        </p:txBody>
      </p:sp>
      <p:sp>
        <p:nvSpPr>
          <p:cNvPr id="9" name="CuadroTexto 26">
            <a:extLst>
              <a:ext uri="{FF2B5EF4-FFF2-40B4-BE49-F238E27FC236}">
                <a16:creationId xmlns:a16="http://schemas.microsoft.com/office/drawing/2014/main" id="{8EF93F02-4EE8-5EED-FBD9-FCAAFB9F5A78}"/>
              </a:ext>
            </a:extLst>
          </p:cNvPr>
          <p:cNvSpPr txBox="1">
            <a:spLocks noChangeArrowheads="1"/>
          </p:cNvSpPr>
          <p:nvPr/>
        </p:nvSpPr>
        <p:spPr bwMode="auto">
          <a:xfrm>
            <a:off x="914396" y="5723493"/>
            <a:ext cx="10369262" cy="67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7200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Y así, es inevitable que esto impacte negativamente en el empleo. Porque es cierto que se ha recuperado después del período </a:t>
            </a:r>
            <a:r>
              <a:rPr kumimoji="0" lang="es-CL" altLang="es-ES" b="0" i="1" u="none" strike="noStrike" kern="1200" cap="none" spc="0" normalizeH="0" baseline="0" noProof="0" dirty="0" err="1">
                <a:ln>
                  <a:noFill/>
                </a:ln>
                <a:effectLst/>
                <a:uLnTx/>
                <a:uFillTx/>
                <a:latin typeface="Arial Nova Cond Light" panose="020B0306020202020204" pitchFamily="34" charset="0"/>
                <a:ea typeface="Verdana" panose="020B0604030504040204" pitchFamily="34" charset="0"/>
                <a:cs typeface="Tahoma" panose="020B0604030504040204" pitchFamily="34" charset="0"/>
              </a:rPr>
              <a:t>peak</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 de la pandemia, pero ya muestra en el margen una </a:t>
            </a:r>
            <a:r>
              <a:rPr kumimoji="0" lang="es-CL" altLang="es-ES" b="1"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caída del empleo formal y una estabilización del empleo informal</a:t>
            </a:r>
            <a:r>
              <a:rPr kumimoji="0" lang="es-CL" altLang="es-ES" b="0" i="0" u="none" strike="noStrike" kern="1200" cap="none" spc="0" normalizeH="0" baseline="0" noProof="0" dirty="0">
                <a:ln>
                  <a:noFill/>
                </a:ln>
                <a:effectLst/>
                <a:uLnTx/>
                <a:uFillTx/>
                <a:latin typeface="Arial Nova Cond Light" panose="020B0306020202020204" pitchFamily="34" charset="0"/>
                <a:ea typeface="Verdana" panose="020B0604030504040204" pitchFamily="34" charset="0"/>
                <a:cs typeface="Tahoma" panose="020B0604030504040204" pitchFamily="34" charset="0"/>
              </a:rPr>
              <a:t>.</a:t>
            </a:r>
            <a:endParaRPr kumimoji="0" lang="es-CL" altLang="es-ES" b="0" i="0" u="none" strike="noStrike" kern="1200" cap="none" spc="0" normalizeH="0" baseline="0" noProof="0" dirty="0">
              <a:ln>
                <a:noFill/>
              </a:ln>
              <a:effectLst/>
              <a:uLnTx/>
              <a:uFillTx/>
              <a:latin typeface="Arial Nova Cond Light" panose="020B0306020202020204" pitchFamily="34" charset="0"/>
              <a:cs typeface="Tahoma" panose="020B0604030504040204" pitchFamily="34" charset="0"/>
            </a:endParaRPr>
          </a:p>
        </p:txBody>
      </p:sp>
    </p:spTree>
    <p:extLst>
      <p:ext uri="{BB962C8B-B14F-4D97-AF65-F5344CB8AC3E}">
        <p14:creationId xmlns:p14="http://schemas.microsoft.com/office/powerpoint/2010/main" val="298180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B18C39E-0B5A-4A4D-9B38-D37EE77261F3}"/>
              </a:ext>
            </a:extLst>
          </p:cNvPr>
          <p:cNvSpPr txBox="1"/>
          <p:nvPr/>
        </p:nvSpPr>
        <p:spPr>
          <a:xfrm>
            <a:off x="5760376" y="1700809"/>
            <a:ext cx="673133" cy="1200329"/>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s-CL" sz="72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2</a:t>
            </a:r>
            <a:endParaRPr kumimoji="0" lang="es-CL" sz="2400" b="1"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endParaRPr>
          </a:p>
        </p:txBody>
      </p:sp>
      <p:sp>
        <p:nvSpPr>
          <p:cNvPr id="5" name="Elipse 4">
            <a:extLst>
              <a:ext uri="{FF2B5EF4-FFF2-40B4-BE49-F238E27FC236}">
                <a16:creationId xmlns:a16="http://schemas.microsoft.com/office/drawing/2014/main" id="{682E1182-424D-4537-97C3-DA8192835527}"/>
              </a:ext>
            </a:extLst>
          </p:cNvPr>
          <p:cNvSpPr/>
          <p:nvPr/>
        </p:nvSpPr>
        <p:spPr>
          <a:xfrm>
            <a:off x="5087888" y="1356255"/>
            <a:ext cx="2016224" cy="1920213"/>
          </a:xfrm>
          <a:prstGeom prst="ellipse">
            <a:avLst/>
          </a:prstGeom>
          <a:noFill/>
          <a:ln w="76200">
            <a:solidFill>
              <a:schemeClr val="tx1">
                <a:lumMod val="50000"/>
                <a:lumOff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2400" b="0" i="0" u="none" strike="noStrike" kern="1200" cap="none" spc="0" normalizeH="0" baseline="0" noProof="0">
              <a:ln>
                <a:noFill/>
              </a:ln>
              <a:solidFill>
                <a:prstClr val="white"/>
              </a:solidFill>
              <a:effectLst/>
              <a:uLnTx/>
              <a:uFillTx/>
              <a:latin typeface="Calibri"/>
              <a:ea typeface="+mn-ea"/>
              <a:cs typeface="+mn-cs"/>
            </a:endParaRPr>
          </a:p>
        </p:txBody>
      </p:sp>
      <p:sp>
        <p:nvSpPr>
          <p:cNvPr id="6" name="CuadroTexto 5">
            <a:extLst>
              <a:ext uri="{FF2B5EF4-FFF2-40B4-BE49-F238E27FC236}">
                <a16:creationId xmlns:a16="http://schemas.microsoft.com/office/drawing/2014/main" id="{DE6CEE71-C3B9-47B1-B469-7318203BB5E1}"/>
              </a:ext>
            </a:extLst>
          </p:cNvPr>
          <p:cNvSpPr txBox="1"/>
          <p:nvPr/>
        </p:nvSpPr>
        <p:spPr>
          <a:xfrm>
            <a:off x="3943595" y="3898985"/>
            <a:ext cx="4320480" cy="9131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2667" b="1" i="0" u="none" strike="noStrike" kern="1200" cap="none" spc="0" normalizeH="0" baseline="0" noProof="0" dirty="0">
                <a:ln>
                  <a:noFill/>
                </a:ln>
                <a:solidFill>
                  <a:prstClr val="black"/>
                </a:solidFill>
                <a:effectLst/>
                <a:uLnTx/>
                <a:uFillTx/>
                <a:latin typeface="Arial Nova Light" panose="020B0304020202020204" pitchFamily="34" charset="0"/>
                <a:ea typeface="+mn-ea"/>
                <a:cs typeface="+mn-cs"/>
              </a:rPr>
              <a:t>PRINCIPALES CAUSAS DEL </a:t>
            </a:r>
            <a:r>
              <a:rPr lang="es-CL" sz="2667" b="1" dirty="0">
                <a:solidFill>
                  <a:prstClr val="black"/>
                </a:solidFill>
                <a:latin typeface="Arial Nova Light" panose="020B0304020202020204" pitchFamily="34" charset="0"/>
              </a:rPr>
              <a:t>BAJO DESEMPEÑO</a:t>
            </a:r>
            <a:endParaRPr kumimoji="0" lang="es-CL" sz="2667" b="1" i="0" u="sng" strike="noStrike" kern="1200" cap="none" spc="0" normalizeH="0" baseline="0" noProof="0" dirty="0">
              <a:ln>
                <a:noFill/>
              </a:ln>
              <a:solidFill>
                <a:prstClr val="black"/>
              </a:solidFill>
              <a:effectLst/>
              <a:uLnTx/>
              <a:uFillTx/>
              <a:latin typeface="Arial Nova Light" panose="020B0304020202020204" pitchFamily="34" charset="0"/>
              <a:ea typeface="+mn-ea"/>
              <a:cs typeface="+mn-cs"/>
            </a:endParaRPr>
          </a:p>
        </p:txBody>
      </p:sp>
      <p:pic>
        <p:nvPicPr>
          <p:cNvPr id="7" name="Google Shape;113;p20">
            <a:extLst>
              <a:ext uri="{FF2B5EF4-FFF2-40B4-BE49-F238E27FC236}">
                <a16:creationId xmlns:a16="http://schemas.microsoft.com/office/drawing/2014/main" id="{9C811A43-1FB5-4D9B-AC2C-3B202A961193}"/>
              </a:ext>
            </a:extLst>
          </p:cNvPr>
          <p:cNvPicPr preferRelativeResize="0"/>
          <p:nvPr/>
        </p:nvPicPr>
        <p:blipFill>
          <a:blip r:embed="rId3">
            <a:alphaModFix/>
          </a:blip>
          <a:stretch>
            <a:fillRect/>
          </a:stretch>
        </p:blipFill>
        <p:spPr>
          <a:xfrm>
            <a:off x="10778181" y="205999"/>
            <a:ext cx="1201259" cy="449532"/>
          </a:xfrm>
          <a:prstGeom prst="rect">
            <a:avLst/>
          </a:prstGeom>
          <a:noFill/>
          <a:ln>
            <a:noFill/>
          </a:ln>
        </p:spPr>
      </p:pic>
    </p:spTree>
    <p:extLst>
      <p:ext uri="{BB962C8B-B14F-4D97-AF65-F5344CB8AC3E}">
        <p14:creationId xmlns:p14="http://schemas.microsoft.com/office/powerpoint/2010/main" val="4132865948"/>
      </p:ext>
    </p:extLst>
  </p:cSld>
  <p:clrMapOvr>
    <a:masterClrMapping/>
  </p:clrMapOvr>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lantilla_1">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e_CChC#14" id="{311B2384-0F0B-4BDF-88BC-267CA2E3C1B4}" vid="{BFCB3EC7-40F5-42BB-8699-2F04EC6DF985}"/>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19341</TotalTime>
  <Words>2334</Words>
  <Application>Microsoft Office PowerPoint</Application>
  <PresentationFormat>Panorámica</PresentationFormat>
  <Paragraphs>486</Paragraphs>
  <Slides>28</Slides>
  <Notes>27</Notes>
  <HiddenSlides>0</HiddenSlides>
  <MMClips>0</MMClips>
  <ScaleCrop>false</ScaleCrop>
  <HeadingPairs>
    <vt:vector size="6" baseType="variant">
      <vt:variant>
        <vt:lpstr>Fuentes usadas</vt:lpstr>
      </vt:variant>
      <vt:variant>
        <vt:i4>8</vt:i4>
      </vt:variant>
      <vt:variant>
        <vt:lpstr>Tema</vt:lpstr>
      </vt:variant>
      <vt:variant>
        <vt:i4>4</vt:i4>
      </vt:variant>
      <vt:variant>
        <vt:lpstr>Títulos de diapositiva</vt:lpstr>
      </vt:variant>
      <vt:variant>
        <vt:i4>28</vt:i4>
      </vt:variant>
    </vt:vector>
  </HeadingPairs>
  <TitlesOfParts>
    <vt:vector size="40" baseType="lpstr">
      <vt:lpstr>Arial</vt:lpstr>
      <vt:lpstr>Arial Black</vt:lpstr>
      <vt:lpstr>Arial Nova Cond Light</vt:lpstr>
      <vt:lpstr>Arial Nova Light</vt:lpstr>
      <vt:lpstr>Calibri</vt:lpstr>
      <vt:lpstr>Calibri Light</vt:lpstr>
      <vt:lpstr>Franklin Gothic Medium Cond</vt:lpstr>
      <vt:lpstr>Times New Roman</vt:lpstr>
      <vt:lpstr>1_Tema de Office</vt:lpstr>
      <vt:lpstr>2_Tema de Office</vt:lpstr>
      <vt:lpstr>Tema de Office</vt:lpstr>
      <vt:lpstr>Plantilla_1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Proyección</dc:title>
  <dc:creator>Byron Idrovo Aguirre</dc:creator>
  <cp:lastModifiedBy>Paola Brovelli Rodriguez</cp:lastModifiedBy>
  <cp:revision>1842</cp:revision>
  <cp:lastPrinted>2022-06-23T23:29:43Z</cp:lastPrinted>
  <dcterms:created xsi:type="dcterms:W3CDTF">2019-12-10T14:44:04Z</dcterms:created>
  <dcterms:modified xsi:type="dcterms:W3CDTF">2022-06-29T16:00:16Z</dcterms:modified>
</cp:coreProperties>
</file>