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479" r:id="rId6"/>
    <p:sldMasterId id="2147493491" r:id="rId7"/>
    <p:sldMasterId id="2147493503" r:id="rId8"/>
    <p:sldMasterId id="2147493605" r:id="rId9"/>
    <p:sldMasterId id="2147493617" r:id="rId10"/>
  </p:sldMasterIdLst>
  <p:notesMasterIdLst>
    <p:notesMasterId r:id="rId40"/>
  </p:notesMasterIdLst>
  <p:sldIdLst>
    <p:sldId id="273" r:id="rId11"/>
    <p:sldId id="333" r:id="rId12"/>
    <p:sldId id="305" r:id="rId13"/>
    <p:sldId id="308" r:id="rId14"/>
    <p:sldId id="290" r:id="rId15"/>
    <p:sldId id="353" r:id="rId16"/>
    <p:sldId id="334" r:id="rId17"/>
    <p:sldId id="298" r:id="rId18"/>
    <p:sldId id="345" r:id="rId19"/>
    <p:sldId id="335" r:id="rId20"/>
    <p:sldId id="299" r:id="rId21"/>
    <p:sldId id="336" r:id="rId22"/>
    <p:sldId id="355" r:id="rId23"/>
    <p:sldId id="351" r:id="rId24"/>
    <p:sldId id="337" r:id="rId25"/>
    <p:sldId id="301" r:id="rId26"/>
    <p:sldId id="338" r:id="rId27"/>
    <p:sldId id="346" r:id="rId28"/>
    <p:sldId id="329" r:id="rId29"/>
    <p:sldId id="339" r:id="rId30"/>
    <p:sldId id="327" r:id="rId31"/>
    <p:sldId id="285" r:id="rId32"/>
    <p:sldId id="354" r:id="rId33"/>
    <p:sldId id="340" r:id="rId34"/>
    <p:sldId id="283" r:id="rId35"/>
    <p:sldId id="349" r:id="rId36"/>
    <p:sldId id="356" r:id="rId37"/>
    <p:sldId id="358" r:id="rId38"/>
    <p:sldId id="275" r:id="rId39"/>
  </p:sldIdLst>
  <p:sldSz cx="9144000" cy="5715000" type="screen16x10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ul Rios Arriagada (Planeamiento)" initials="SRA" lastIdx="4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1D8"/>
    <a:srgbClr val="3785D1"/>
    <a:srgbClr val="C03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3" autoAdjust="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1080" y="6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ul.rios\Documents\2016\Varios\Cuenta\datos%20redvial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ul.rios\Documents\2016\Varios\Cuenta\datos%20redvial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10"/>
      <c:rotY val="3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05155045457538"/>
          <c:y val="0.12935046718472654"/>
          <c:w val="0.81905955374987927"/>
          <c:h val="0.747662786631526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Hoja2!$F$7</c:f>
              <c:strCache>
                <c:ptCount val="1"/>
                <c:pt idx="0">
                  <c:v>Inversión 2015 MM$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Hoja2!$E$8:$E$9</c:f>
              <c:strCache>
                <c:ptCount val="2"/>
                <c:pt idx="0">
                  <c:v>LEY</c:v>
                </c:pt>
                <c:pt idx="1">
                  <c:v>INVERSION FINAL</c:v>
                </c:pt>
              </c:strCache>
            </c:strRef>
          </c:cat>
          <c:val>
            <c:numRef>
              <c:f>Hoja2!$F$8:$F$9</c:f>
              <c:numCache>
                <c:formatCode>#,##0</c:formatCode>
                <c:ptCount val="2"/>
                <c:pt idx="0">
                  <c:v>118900</c:v>
                </c:pt>
                <c:pt idx="1">
                  <c:v>146694.89000000001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2973440"/>
        <c:axId val="462975008"/>
        <c:axId val="0"/>
      </c:bar3DChart>
      <c:catAx>
        <c:axId val="46297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gobCL" pitchFamily="50" charset="0"/>
              </a:defRPr>
            </a:pPr>
            <a:endParaRPr lang="es-CL"/>
          </a:p>
        </c:txPr>
        <c:crossAx val="462975008"/>
        <c:crosses val="autoZero"/>
        <c:auto val="1"/>
        <c:lblAlgn val="ctr"/>
        <c:lblOffset val="100"/>
        <c:noMultiLvlLbl val="0"/>
      </c:catAx>
      <c:valAx>
        <c:axId val="46297500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462973440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Hoja3!$B$9</c:f>
              <c:strCache>
                <c:ptCount val="1"/>
                <c:pt idx="0">
                  <c:v>INVERSION 2016 MM$</c:v>
                </c:pt>
              </c:strCache>
            </c:strRef>
          </c:tx>
          <c:invertIfNegative val="0"/>
          <c:cat>
            <c:strRef>
              <c:f>Hoja3!$A$10:$A$11</c:f>
              <c:strCache>
                <c:ptCount val="2"/>
                <c:pt idx="0">
                  <c:v>LEY 2016</c:v>
                </c:pt>
                <c:pt idx="1">
                  <c:v>INVERSION VIGENTE</c:v>
                </c:pt>
              </c:strCache>
            </c:strRef>
          </c:cat>
          <c:val>
            <c:numRef>
              <c:f>Hoja3!$B$10:$B$11</c:f>
              <c:numCache>
                <c:formatCode>#,##0</c:formatCode>
                <c:ptCount val="2"/>
                <c:pt idx="0">
                  <c:v>119600</c:v>
                </c:pt>
                <c:pt idx="1">
                  <c:v>128304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2924048"/>
        <c:axId val="462922480"/>
        <c:axId val="0"/>
      </c:bar3DChart>
      <c:catAx>
        <c:axId val="462924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62922480"/>
        <c:crosses val="autoZero"/>
        <c:auto val="1"/>
        <c:lblAlgn val="ctr"/>
        <c:lblOffset val="100"/>
        <c:noMultiLvlLbl val="0"/>
      </c:catAx>
      <c:valAx>
        <c:axId val="46292248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4629240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>
                <a:solidFill>
                  <a:schemeClr val="tx2"/>
                </a:solidFill>
                <a:effectLst/>
                <a:latin typeface="gobCL" pitchFamily="50" charset="0"/>
              </a:defRPr>
            </a:pPr>
            <a:endParaRPr lang="es-CL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Hoja3!$B$3</c:f>
              <c:strCache>
                <c:ptCount val="1"/>
                <c:pt idx="0">
                  <c:v>INVERSION TOTAL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pPr>
                      <a:defRPr sz="1300">
                        <a:solidFill>
                          <a:schemeClr val="bg1"/>
                        </a:solidFill>
                        <a:effectLst/>
                        <a:latin typeface="gobCL" pitchFamily="50" charset="0"/>
                      </a:defRPr>
                    </a:pPr>
                    <a:r>
                      <a:rPr lang="en-US" sz="1300" b="1" dirty="0">
                        <a:solidFill>
                          <a:schemeClr val="bg1"/>
                        </a:solidFill>
                        <a:effectLst/>
                        <a:latin typeface="gobCL" pitchFamily="50" charset="0"/>
                      </a:rPr>
                      <a:t>MOP </a:t>
                    </a:r>
                    <a:r>
                      <a:rPr lang="en-US" sz="1300" dirty="0">
                        <a:solidFill>
                          <a:schemeClr val="bg1"/>
                        </a:solidFill>
                        <a:effectLst/>
                        <a:latin typeface="gobCL" pitchFamily="50" charset="0"/>
                      </a:rPr>
                      <a:t>128.304</a:t>
                    </a:r>
                    <a:endParaRPr lang="en-US" sz="1400" dirty="0">
                      <a:solidFill>
                        <a:schemeClr val="bg1"/>
                      </a:solidFill>
                      <a:effectLst/>
                      <a:latin typeface="gobCL" pitchFamily="50" charset="0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9541907261592306"/>
                  <c:y val="0.10227726742490521"/>
                </c:manualLayout>
              </c:layout>
              <c:tx>
                <c:rich>
                  <a:bodyPr/>
                  <a:lstStyle/>
                  <a:p>
                    <a:pPr>
                      <a:defRPr sz="1300">
                        <a:solidFill>
                          <a:schemeClr val="bg1"/>
                        </a:solidFill>
                        <a:effectLst/>
                        <a:latin typeface="gobCL" pitchFamily="50" charset="0"/>
                      </a:defRPr>
                    </a:pPr>
                    <a:r>
                      <a:rPr lang="en-US" sz="1300" dirty="0">
                        <a:solidFill>
                          <a:schemeClr val="bg1"/>
                        </a:solidFill>
                        <a:effectLst/>
                        <a:latin typeface="gobCL" pitchFamily="50" charset="0"/>
                      </a:rPr>
                      <a:t> </a:t>
                    </a:r>
                    <a:r>
                      <a:rPr lang="en-US" sz="1300" b="1" dirty="0">
                        <a:solidFill>
                          <a:schemeClr val="bg1"/>
                        </a:solidFill>
                        <a:effectLst/>
                        <a:latin typeface="gobCL" pitchFamily="50" charset="0"/>
                      </a:rPr>
                      <a:t>EXTRAMOP </a:t>
                    </a:r>
                    <a:r>
                      <a:rPr lang="en-US" sz="1300" dirty="0">
                        <a:solidFill>
                          <a:schemeClr val="bg1"/>
                        </a:solidFill>
                        <a:effectLst/>
                        <a:latin typeface="gobCL" pitchFamily="50" charset="0"/>
                      </a:rPr>
                      <a:t>43.279</a:t>
                    </a:r>
                    <a:endParaRPr lang="en-US" sz="1400" dirty="0">
                      <a:solidFill>
                        <a:schemeClr val="bg1"/>
                      </a:solidFill>
                      <a:effectLst/>
                      <a:latin typeface="gobCL" pitchFamily="50" charset="0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Hoja3!$A$4:$A$5</c:f>
              <c:strCache>
                <c:ptCount val="2"/>
                <c:pt idx="0">
                  <c:v>MOP</c:v>
                </c:pt>
                <c:pt idx="1">
                  <c:v>EXTRAMOP</c:v>
                </c:pt>
              </c:strCache>
            </c:strRef>
          </c:cat>
          <c:val>
            <c:numRef>
              <c:f>Hoja3!$B$4:$B$5</c:f>
              <c:numCache>
                <c:formatCode>#,##0</c:formatCode>
                <c:ptCount val="2"/>
                <c:pt idx="0">
                  <c:v>128304</c:v>
                </c:pt>
                <c:pt idx="1">
                  <c:v>43279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s-CL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9">
    <p:pos x="5542" y="16"/>
    <p:text>TABALA PUEDE SER GRAFICO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40">
    <p:pos x="5542" y="16"/>
    <p:text>TABALA PUEDE SER GRAFICO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44">
    <p:pos x="5542" y="16"/>
    <p:text>TABALA PUEDE SER GRAFICO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43">
    <p:pos x="5542" y="16"/>
    <p:text>TABALA PUEDE SER GRAFICO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18">
    <p:pos x="5542" y="16"/>
    <p:text>TABALA PUEDE SER GRAFICO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6T13:01:59.634" idx="7">
    <p:pos x="5542" y="16"/>
    <p:text>TABALA PUEDE SER GRAFICO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1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1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>
              <a:defRPr sz="1200"/>
            </a:lvl1pPr>
          </a:lstStyle>
          <a:p>
            <a:fld id="{BB50DA81-7AF0-43D5-9382-4D8517ABD56F}" type="datetimeFigureOut">
              <a:rPr lang="es-CL" smtClean="0"/>
              <a:t>15-04-2016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693738"/>
            <a:ext cx="5540375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5" tIns="45478" rIns="90955" bIns="45478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406" y="4386506"/>
            <a:ext cx="5609588" cy="4156548"/>
          </a:xfrm>
          <a:prstGeom prst="rect">
            <a:avLst/>
          </a:prstGeom>
        </p:spPr>
        <p:txBody>
          <a:bodyPr vert="horz" lIns="90955" tIns="45478" rIns="90955" bIns="4547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3011"/>
            <a:ext cx="3037735" cy="461489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1081" y="8773011"/>
            <a:ext cx="3037735" cy="461489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>
              <a:defRPr sz="1200"/>
            </a:lvl1pPr>
          </a:lstStyle>
          <a:p>
            <a:fld id="{96A5D5B8-0BCD-4FD9-9FEC-8268C99C1C1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875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5D5B8-0BCD-4FD9-9FEC-8268C99C1C17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111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3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7F4C2-4EBE-4EA6-9AF5-9E7A50D43BD5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E8F7-922C-42C0-A1BB-4E59E35BC7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658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0F19-D979-436B-813A-EE9962AEFCF6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F9E1-55C0-4274-BBA9-0AEBC916E6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9450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E600-0BB0-4FE6-9260-E8FEBC7A182C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A97D-98CB-4AEA-8D02-EE24DDD159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0642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3"/>
            <a:ext cx="7772400" cy="12250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DC2B3C3C-E28A-4BB1-A69F-50C0D56D4A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6659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FA0EAE9A-9019-4228-BA80-D13953AC8A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4315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3"/>
            <a:ext cx="7772400" cy="113506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4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6FBCA4E4-1A7A-48E2-ABE0-43E2B574D1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9703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FCD2E349-17D5-4493-B259-FC8CC0EC18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53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8E2736F7-C22A-4496-920C-6388E01C026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3097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1B410037-850D-4894-868C-C239320AAC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33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A8710D27-9086-4ED7-8BD6-193733280E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7203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27544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227549"/>
            <a:ext cx="5111751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21E18019-6D38-4BBA-B8F8-787B407D09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20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F6CB2-1A04-4508-8660-B209AF70E113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658D7-DD32-480E-B403-DB6B586992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6213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2C49A1E5-91E8-46EC-9B1B-D874597B48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0565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0F7EFBCC-D0A1-4726-AC7B-A40B364FAC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8797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28870"/>
            <a:ext cx="2057400" cy="487627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5410200" cy="487627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30ED07C2-151B-4D6E-AA7F-ECAFC79790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1735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1"/>
            <a:ext cx="7772400" cy="12250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20302F8B-5F71-4984-A983-E0DE6CC4E7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140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067BEB3D-C48A-4803-B98E-B9510131A7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240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4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FD71EB65-B214-4510-B1EE-EF1067D198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2705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564428B4-39F8-4DA2-A5CF-C4169B6879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25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8C29D114-099C-4442-A617-D222E04517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3478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122FF07F-F3B9-4420-BDE7-61C1DAD3E4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136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B8F2FFF1-B78F-47F2-8D18-9D7A40DBC8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671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2507D-7D37-42A4-BFCD-BD9F118CFB0E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E4A3-2F94-4BB3-BB14-22B8DAF79F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49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27544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227549"/>
            <a:ext cx="5111751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8EAB6C9B-A3A9-45A6-BC67-8E77C84D65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83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16D16BEF-019A-44C1-A677-620D550985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5681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D4FCCED0-ECC2-42E8-B75E-AB9CA1CA7E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977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28867"/>
            <a:ext cx="2057400" cy="487627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5410200" cy="487627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802AC74A-51E5-4016-B688-5C5B359DAC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7715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238AB3D8-2C1E-4CB4-9949-6471298DB3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2137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C8AC4800-3648-4A22-90DD-34CE324A4C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00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4AC81951-FC96-40D5-8D00-5287832E97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62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907366FB-6B6A-4FE6-A4E7-35FDC7C881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460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E5AA90BA-48CB-4602-A8B8-410CD5788B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0099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064692DB-1782-46B7-8713-AE61DEE16BD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34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F2A3-BC71-4539-B3CF-30261917E55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2AA4-002D-4F3F-B194-B7E564BE17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352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B970C550-79B7-4752-A352-4A15C50B8B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9499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27544"/>
            <a:ext cx="5111751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7294BCEF-B190-46A5-BAC1-28260C2D9C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6192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D46A2DB7-328D-46F8-9E36-FC225B357D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2607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1D5A175F-019D-4EA0-B15C-33FA72DBDA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1183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28867"/>
            <a:ext cx="2057400" cy="487627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5410200" cy="487627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>
                <a:ea typeface="+mn-ea"/>
              </a:defRPr>
            </a:lvl1pPr>
          </a:lstStyle>
          <a:p>
            <a:pPr>
              <a:defRPr/>
            </a:pPr>
            <a:fld id="{461B6414-F9B4-4E5C-9A3A-5158BCC3B8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197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3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A9997-36C3-4D1D-B7D4-BBF412D5FD87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48C7-F65D-42C1-A780-2328B636B8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663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C0E6A-0B7F-406E-A164-B8108C68CA56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8289F-3FDC-461C-979C-F9687EAEFF4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2665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6E1B-7E25-4AD5-A653-B4DABDC8AE01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C677-3A7F-40D2-B859-F4CE65D979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6624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D7958-5E8D-4EB5-816E-05961A2CA0C6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E6C44-C263-4584-AC8F-35EF83B163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7468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14F7A-41A9-480C-B751-19A835DE0ADF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285AD-6679-4C35-B4DF-AD62D897B3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24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05EB-9598-45CE-ACD6-8E17A1976A82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2D115-0CE5-4548-BA98-538A575D32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1371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D092E-2B69-4991-B5FA-EE57114C2DC2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779D8-2C40-45D4-B082-658F656683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6898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E358-6C2B-4895-B920-55B68851FBF7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E3B6-11B0-4DB4-9476-461051BF13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06028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7"/>
          <p:cNvSpPr/>
          <p:nvPr userDrawn="1"/>
        </p:nvSpPr>
        <p:spPr>
          <a:xfrm>
            <a:off x="0" y="0"/>
            <a:ext cx="3465513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prstClr val="white"/>
              </a:solidFill>
              <a:latin typeface="gobCL"/>
              <a:cs typeface="gobC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9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32E9-2C15-4C4F-B83F-FD6BBF022670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6428-2B74-4BFF-95B0-FCEB0E4E19E3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6394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9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BC77-ED44-458D-AA93-C85C2D6C7E81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177EE-B2B5-408E-9533-DA72AC4E53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6132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1F9D-1ECF-4BDA-A594-D874FBA8A7BC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8B7C-5E26-4DD7-B585-D83E4CED6F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6142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F6B15-A36B-48F9-AD1D-9ED968A21F5E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A0AF-6DE7-4363-A1F5-7804FD769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4684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3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ACDD-946A-42C3-9CE9-C4155BE9E61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3C00B-E8AA-467B-AE4D-BCF71ECF0C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9436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55CD-92F3-435E-BDC4-5DD7C8881A1C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C284-7198-4B17-8309-8B1ABADC42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7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A10B3-248C-464C-A23A-9802352A022D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A33B-5BAC-478E-A800-D50056E2AC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1822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CB1D-F5AE-4ABF-AC00-9C5E5269236D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AF3FB-5B50-41FF-947C-5B22617F20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7521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94A83-A4AF-43D2-8189-5DA1E7D01898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1F96-8159-4F57-9A42-064A78B5A2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74405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D00E-CB84-49B5-982D-DFD7D8C3F9B9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B7A5-B76F-4CAC-8EA5-874503E906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0505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F988-00CA-4FF2-8D71-7C7C20BB7CB9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3034-FEEA-43A4-BA54-2F9F8239B5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111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858D9-2EC9-4A04-B940-B60FA671CA34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E1E2-856C-4F97-9A70-FD3089AEF4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69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7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prstClr val="white"/>
              </a:solidFill>
              <a:latin typeface="gobCL"/>
              <a:cs typeface="gobC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9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3AE4-3C49-4818-AC8D-ABAB3ACA86E0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53FC9-086B-4389-88B2-BF2F0A74F3B9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0024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9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90CC8-D152-404B-AF2F-A8033B0DF07B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EEC44-2026-490C-9B2C-C5ADD184FB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5044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3ED4-2BF2-48E7-9EAB-3E47D76F303F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C3A59-5EDF-40C9-A130-B1AB0A47DB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3980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2611B-0C79-4D4B-8324-3646FB4C953F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F6084-45EB-4315-9584-280CF43AF4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40109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3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1442-C806-4EA1-A62B-770AEF01AF5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1B9F-DB44-4117-A535-61AD101EFF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6015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E535-BD4A-4658-957E-AC409534E372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58D5-79B8-4309-BE64-10C899990E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219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55D3-D304-42A6-A2DF-F6D9050F9E1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42E0B-C1DC-48A7-8807-6109EB3CC4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855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D0C8F-029A-4AD6-9A2B-5F84F8BFB801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5467-2A25-4BB0-89F6-544F9BA78B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9749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356FC-8D5B-4489-B31F-30AEEDA32BBD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76E28-EA7A-42BC-97B6-F64FA1E875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565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57D1-FFF9-4E52-8CB9-562728BEEE6E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95018-79AF-42E7-97A3-8C5C6A06E4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1854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8083C-4E44-42D1-893F-D480EACA0BE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FF1F-0753-406B-8AB4-1E043204BC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5985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35F5A-93E8-4C62-A640-B2AC7112644C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6137D-C0F6-40DE-9E62-2848573936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4531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7"/>
          <p:cNvSpPr/>
          <p:nvPr userDrawn="1"/>
        </p:nvSpPr>
        <p:spPr>
          <a:xfrm>
            <a:off x="0" y="0"/>
            <a:ext cx="3465513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prstClr val="white"/>
              </a:solidFill>
              <a:latin typeface="gobCL"/>
              <a:cs typeface="gobC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9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29C89-A279-4F6F-B4FF-7267D5B14C42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A9E2A-4AE8-48FE-87C0-F8466055D181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1119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9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31A40-7008-489C-A162-3A6A58C97233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676F-6BE6-4DFC-A124-ED02CF857A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7399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A6152-56A1-464B-8D76-D53E6C6FB4C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480B-640B-439D-B4BD-B25FAC0612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14984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91B07-D8EA-46E2-A862-60C569FF0661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86EE-9176-4FB0-A1E1-08BBE56A6B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470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7"/>
          <p:cNvSpPr/>
          <p:nvPr userDrawn="1"/>
        </p:nvSpPr>
        <p:spPr>
          <a:xfrm>
            <a:off x="0" y="0"/>
            <a:ext cx="3465513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gobCL"/>
              <a:cs typeface="gobC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9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E4C2-8B92-42F1-9BA8-EFA826FDBEA1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D507-D503-4943-8477-5A2902496A84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78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9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14A1E-F10A-4901-9A31-78148D55FED5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C6D0E-0DBF-46BE-A7C5-E9DC0750B3F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22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8C03B2-A5B7-47D3-9F8D-E89C613216D5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62C78D-C584-4BF5-8058-CE3436A00C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22" r:id="rId1"/>
    <p:sldLayoutId id="2147494123" r:id="rId2"/>
    <p:sldLayoutId id="2147494124" r:id="rId3"/>
    <p:sldLayoutId id="2147494125" r:id="rId4"/>
    <p:sldLayoutId id="2147494126" r:id="rId5"/>
    <p:sldLayoutId id="2147494127" r:id="rId6"/>
    <p:sldLayoutId id="2147494128" r:id="rId7"/>
    <p:sldLayoutId id="2147494162" r:id="rId8"/>
    <p:sldLayoutId id="2147494129" r:id="rId9"/>
    <p:sldLayoutId id="2147494130" r:id="rId10"/>
    <p:sldLayoutId id="2147494131" r:id="rId11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27000"/>
            <a:ext cx="81645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título del patrón</a:t>
            </a:r>
            <a:endParaRPr lang="en-US" altLang="es-CL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231900"/>
            <a:ext cx="817721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5440363"/>
            <a:ext cx="2895600" cy="2047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5440363"/>
            <a:ext cx="2133600" cy="1603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8E55B1D-9A59-4B0A-93F5-CD3C839494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8413750" y="5334000"/>
            <a:ext cx="284163" cy="3810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8697913" y="5334000"/>
            <a:ext cx="347662" cy="3810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63" r:id="rId1"/>
    <p:sldLayoutId id="2147494164" r:id="rId2"/>
    <p:sldLayoutId id="2147494165" r:id="rId3"/>
    <p:sldLayoutId id="2147494166" r:id="rId4"/>
    <p:sldLayoutId id="2147494167" r:id="rId5"/>
    <p:sldLayoutId id="2147494168" r:id="rId6"/>
    <p:sldLayoutId id="2147494169" r:id="rId7"/>
    <p:sldLayoutId id="2147494170" r:id="rId8"/>
    <p:sldLayoutId id="2147494171" r:id="rId9"/>
    <p:sldLayoutId id="2147494172" r:id="rId10"/>
    <p:sldLayoutId id="2147494173" r:id="rId11"/>
  </p:sldLayoutIdLst>
  <p:transition spd="slow">
    <p:push dir="u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27000"/>
            <a:ext cx="81645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título del patrón</a:t>
            </a:r>
            <a:endParaRPr lang="en-US" altLang="es-CL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231900"/>
            <a:ext cx="817721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5440363"/>
            <a:ext cx="2895600" cy="2047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5440363"/>
            <a:ext cx="2133600" cy="1603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1909FF8-A7A2-46AF-B7EB-69242163636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8413750" y="5334000"/>
            <a:ext cx="284163" cy="3810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8697913" y="5334000"/>
            <a:ext cx="347662" cy="3810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3080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60325"/>
            <a:ext cx="1822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174" r:id="rId1"/>
    <p:sldLayoutId id="2147494175" r:id="rId2"/>
    <p:sldLayoutId id="2147494176" r:id="rId3"/>
    <p:sldLayoutId id="2147494177" r:id="rId4"/>
    <p:sldLayoutId id="2147494178" r:id="rId5"/>
    <p:sldLayoutId id="2147494179" r:id="rId6"/>
    <p:sldLayoutId id="2147494180" r:id="rId7"/>
    <p:sldLayoutId id="2147494181" r:id="rId8"/>
    <p:sldLayoutId id="2147494182" r:id="rId9"/>
    <p:sldLayoutId id="2147494183" r:id="rId10"/>
    <p:sldLayoutId id="2147494184" r:id="rId11"/>
  </p:sldLayoutIdLst>
  <p:transition spd="slow">
    <p:push dir="u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27000"/>
            <a:ext cx="81645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título del patrón</a:t>
            </a:r>
            <a:endParaRPr lang="en-US" altLang="es-CL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231900"/>
            <a:ext cx="817721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5440363"/>
            <a:ext cx="2895600" cy="2047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5440363"/>
            <a:ext cx="2133600" cy="1603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74915787-E9AC-4F76-A644-2027CECC62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8413750" y="-4763"/>
            <a:ext cx="284163" cy="722313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71755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8413750" y="5334000"/>
            <a:ext cx="284163" cy="3810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8697913" y="5334000"/>
            <a:ext cx="347662" cy="3810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endParaRPr lang="es-CL" altLang="es-CL" smtClean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85" r:id="rId1"/>
    <p:sldLayoutId id="2147494186" r:id="rId2"/>
    <p:sldLayoutId id="2147494187" r:id="rId3"/>
    <p:sldLayoutId id="2147494188" r:id="rId4"/>
    <p:sldLayoutId id="2147494189" r:id="rId5"/>
    <p:sldLayoutId id="2147494190" r:id="rId6"/>
    <p:sldLayoutId id="2147494191" r:id="rId7"/>
    <p:sldLayoutId id="2147494192" r:id="rId8"/>
    <p:sldLayoutId id="2147494193" r:id="rId9"/>
    <p:sldLayoutId id="2147494194" r:id="rId10"/>
    <p:sldLayoutId id="2147494195" r:id="rId11"/>
  </p:sldLayoutIdLst>
  <p:transition spd="slow">
    <p:push dir="u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DC5331-F6DC-4D21-9E92-533A261E3BC4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D128C6-7B6D-4498-A365-76C8B5DCEF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32" r:id="rId1"/>
    <p:sldLayoutId id="2147494133" r:id="rId2"/>
    <p:sldLayoutId id="2147494134" r:id="rId3"/>
    <p:sldLayoutId id="2147494135" r:id="rId4"/>
    <p:sldLayoutId id="2147494136" r:id="rId5"/>
    <p:sldLayoutId id="2147494137" r:id="rId6"/>
    <p:sldLayoutId id="2147494138" r:id="rId7"/>
    <p:sldLayoutId id="2147494196" r:id="rId8"/>
    <p:sldLayoutId id="2147494139" r:id="rId9"/>
    <p:sldLayoutId id="2147494140" r:id="rId10"/>
    <p:sldLayoutId id="2147494141" r:id="rId11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147D51-6CA1-4C33-87B8-09CDBC4F505A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445EAE-846D-4C50-8188-9DC81ECBAF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42" r:id="rId1"/>
    <p:sldLayoutId id="2147494143" r:id="rId2"/>
    <p:sldLayoutId id="2147494144" r:id="rId3"/>
    <p:sldLayoutId id="2147494145" r:id="rId4"/>
    <p:sldLayoutId id="2147494146" r:id="rId5"/>
    <p:sldLayoutId id="2147494147" r:id="rId6"/>
    <p:sldLayoutId id="2147494148" r:id="rId7"/>
    <p:sldLayoutId id="2147494197" r:id="rId8"/>
    <p:sldLayoutId id="2147494149" r:id="rId9"/>
    <p:sldLayoutId id="2147494150" r:id="rId10"/>
    <p:sldLayoutId id="2147494151" r:id="rId11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D53E9C-7C20-4956-BB1E-52690B305BE9}" type="datetimeFigureOut">
              <a:rPr lang="en-US"/>
              <a:pPr>
                <a:defRPr/>
              </a:pPr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1BB64B-7112-4092-908B-54ABB3127E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52" r:id="rId1"/>
    <p:sldLayoutId id="2147494153" r:id="rId2"/>
    <p:sldLayoutId id="2147494154" r:id="rId3"/>
    <p:sldLayoutId id="2147494155" r:id="rId4"/>
    <p:sldLayoutId id="2147494156" r:id="rId5"/>
    <p:sldLayoutId id="2147494157" r:id="rId6"/>
    <p:sldLayoutId id="2147494158" r:id="rId7"/>
    <p:sldLayoutId id="2147494198" r:id="rId8"/>
    <p:sldLayoutId id="2147494159" r:id="rId9"/>
    <p:sldLayoutId id="2147494160" r:id="rId10"/>
    <p:sldLayoutId id="2147494161" r:id="rId11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Hoja_de_c_lculo_de_Microsoft_Excel_97-20032.xls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Hoja_de_c_lculo_de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.xml"/><Relationship Id="rId5" Type="http://schemas.openxmlformats.org/officeDocument/2006/relationships/comments" Target="../comments/commen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11113"/>
            <a:ext cx="9144000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</a:pPr>
            <a:endParaRPr lang="es-CL" altLang="es-CL" b="1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200000"/>
              </a:lnSpc>
            </a:pPr>
            <a:endParaRPr lang="es-CL" altLang="es-CL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200000"/>
              </a:lnSpc>
            </a:pPr>
            <a:endParaRPr lang="es-CL" altLang="es-CL" b="1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200000"/>
              </a:lnSpc>
            </a:pPr>
            <a:endParaRPr lang="es-CL" altLang="es-CL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s-CL" altLang="es-CL" b="1" dirty="0" smtClean="0">
                <a:solidFill>
                  <a:srgbClr val="FFFFFF"/>
                </a:solidFill>
                <a:latin typeface="Verdana" pitchFamily="34" charset="0"/>
              </a:rPr>
              <a:t> BN 	</a:t>
            </a:r>
            <a:endParaRPr lang="es-CL" altLang="es-CL" b="1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083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799" y="0"/>
            <a:ext cx="1647967" cy="3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ítulo 1"/>
          <p:cNvSpPr txBox="1">
            <a:spLocks/>
          </p:cNvSpPr>
          <p:nvPr/>
        </p:nvSpPr>
        <p:spPr bwMode="auto">
          <a:xfrm>
            <a:off x="2619541" y="985670"/>
            <a:ext cx="6169025" cy="215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s-CL" altLang="es-CL" sz="2400" b="1" dirty="0">
                <a:solidFill>
                  <a:srgbClr val="FFFFFF"/>
                </a:solidFill>
                <a:latin typeface="Verdana" pitchFamily="34" charset="0"/>
              </a:rPr>
              <a:t>DESAFIOS </a:t>
            </a:r>
            <a:r>
              <a:rPr lang="es-CL" altLang="es-CL" sz="2400" b="1" dirty="0" smtClean="0">
                <a:solidFill>
                  <a:srgbClr val="FFFFFF"/>
                </a:solidFill>
                <a:latin typeface="Verdana" pitchFamily="34" charset="0"/>
              </a:rPr>
              <a:t>INMEDIATOS PARA EL DESARROLLO URBANO</a:t>
            </a:r>
            <a:endParaRPr lang="es-CL" altLang="es-CL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086" name="1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31" y="1863725"/>
            <a:ext cx="189071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72000" y="4411729"/>
            <a:ext cx="442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altLang="es-CL" b="1" dirty="0">
                <a:solidFill>
                  <a:srgbClr val="FFFFFF"/>
                </a:solidFill>
                <a:latin typeface="Verdana" pitchFamily="34" charset="0"/>
              </a:rPr>
              <a:t>MINISTERIO DE OBRAS PÚBLICAS </a:t>
            </a:r>
            <a:br>
              <a:rPr lang="es-CL" altLang="es-CL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s-CL" altLang="es-CL" b="1" dirty="0">
                <a:solidFill>
                  <a:srgbClr val="FFFFFF"/>
                </a:solidFill>
                <a:latin typeface="Verdana" pitchFamily="34" charset="0"/>
              </a:rPr>
              <a:t>REGIÓN DEL </a:t>
            </a:r>
            <a:r>
              <a:rPr lang="es-CL" altLang="es-CL" b="1" dirty="0" smtClean="0">
                <a:solidFill>
                  <a:srgbClr val="FFFFFF"/>
                </a:solidFill>
                <a:latin typeface="Verdana" pitchFamily="34" charset="0"/>
              </a:rPr>
              <a:t>BIOBÍO</a:t>
            </a:r>
            <a:endParaRPr lang="es-CL" altLang="es-CL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/>
          <p:cNvSpPr txBox="1">
            <a:spLocks/>
          </p:cNvSpPr>
          <p:nvPr/>
        </p:nvSpPr>
        <p:spPr bwMode="auto">
          <a:xfrm>
            <a:off x="0" y="2187575"/>
            <a:ext cx="344328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34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AEROPORTUARIA</a:t>
            </a:r>
          </a:p>
        </p:txBody>
      </p:sp>
      <p:pic>
        <p:nvPicPr>
          <p:cNvPr id="55299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7007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333374"/>
            <a:ext cx="3463925" cy="53816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  <a:endParaRPr lang="es-CL" sz="24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AEROPUERTO </a:t>
            </a: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CARRIEL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SUR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Concesión MM US$45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Sub.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eléctrica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MM$1.500 (42%)</a:t>
            </a: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ILS 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CAT  III </a:t>
            </a: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355600" indent="-355600"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MMUS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$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6.000 (DGAC-MINDEF)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AERÓDROMOS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Terminal de Pasajeros  Aeródromo Los Pehuenches –Lebu (MM$123).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Diseño Mejoramiento Aeródromo Las Misiones de Cañete (MM$152).</a:t>
            </a:r>
            <a:endParaRPr lang="es-CL" sz="14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57348" name="Título 1"/>
          <p:cNvSpPr txBox="1">
            <a:spLocks/>
          </p:cNvSpPr>
          <p:nvPr/>
        </p:nvSpPr>
        <p:spPr bwMode="auto">
          <a:xfrm>
            <a:off x="3562350" y="133350"/>
            <a:ext cx="52371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AEROPORTUARIA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3925" y="3252788"/>
            <a:ext cx="5691188" cy="2097134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738" y="893763"/>
            <a:ext cx="5667375" cy="20605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Elipse"/>
          <p:cNvSpPr/>
          <p:nvPr/>
        </p:nvSpPr>
        <p:spPr>
          <a:xfrm>
            <a:off x="6959600" y="893763"/>
            <a:ext cx="2184400" cy="21828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7232650" y="2311400"/>
            <a:ext cx="1638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800" b="1">
                <a:solidFill>
                  <a:schemeClr val="bg1"/>
                </a:solidFill>
                <a:latin typeface="gobCL" pitchFamily="50" charset="0"/>
              </a:rPr>
              <a:t>1 MILLÓN DE PASAJEROS</a:t>
            </a:r>
          </a:p>
        </p:txBody>
      </p:sp>
      <p:sp>
        <p:nvSpPr>
          <p:cNvPr id="6" name="5 Flecha abajo"/>
          <p:cNvSpPr/>
          <p:nvPr/>
        </p:nvSpPr>
        <p:spPr>
          <a:xfrm rot="10800000">
            <a:off x="7826375" y="1765300"/>
            <a:ext cx="450850" cy="43815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7232650" y="1106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800" b="1">
                <a:solidFill>
                  <a:schemeClr val="bg1"/>
                </a:solidFill>
                <a:latin typeface="gobCL" pitchFamily="50" charset="0"/>
              </a:rPr>
              <a:t>2 MILLONES DE PASAJEROS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 txBox="1">
            <a:spLocks/>
          </p:cNvSpPr>
          <p:nvPr/>
        </p:nvSpPr>
        <p:spPr bwMode="auto">
          <a:xfrm>
            <a:off x="0" y="1409263"/>
            <a:ext cx="3443288" cy="193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54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PÚBLICA 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40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PATRIMONIAL</a:t>
            </a:r>
          </a:p>
        </p:txBody>
      </p:sp>
      <p:pic>
        <p:nvPicPr>
          <p:cNvPr id="58371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7007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476625" y="3822806"/>
            <a:ext cx="5667375" cy="187801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60419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" y="333375"/>
            <a:ext cx="3476624" cy="5226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DESAFIOS</a:t>
            </a: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800" dirty="0">
              <a:solidFill>
                <a:schemeClr val="bg1"/>
              </a:solidFill>
              <a:latin typeface="gobCL"/>
              <a:cs typeface="gobCL"/>
            </a:endParaRPr>
          </a:p>
          <a:p>
            <a:pPr marL="171450" indent="-171450" algn="just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AVANCE TEATRO </a:t>
            </a: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REGIONAL</a:t>
            </a:r>
          </a:p>
          <a:p>
            <a:pPr marL="177800"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err="1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: $ 18.248 (Avance: 17%)</a:t>
            </a: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18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MURAL DE HISTORIA DE CONCEPCIÓN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.</a:t>
            </a:r>
          </a:p>
          <a:p>
            <a:pPr marL="177800" indent="-177800"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MM$209 (Obras Civiles   Terminadas).</a:t>
            </a:r>
          </a:p>
          <a:p>
            <a:pPr marL="177800" indent="-177800"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LICEO DE CONTULMO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MM$3846 (5%)</a:t>
            </a: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16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600" dirty="0">
                <a:solidFill>
                  <a:schemeClr val="bg1"/>
                </a:solidFill>
                <a:latin typeface="gobCL"/>
                <a:cs typeface="gobCL"/>
              </a:rPr>
              <a:t> </a:t>
            </a:r>
          </a:p>
        </p:txBody>
      </p:sp>
      <p:sp>
        <p:nvSpPr>
          <p:cNvPr id="60421" name="Título 1"/>
          <p:cNvSpPr txBox="1">
            <a:spLocks/>
          </p:cNvSpPr>
          <p:nvPr/>
        </p:nvSpPr>
        <p:spPr bwMode="auto">
          <a:xfrm>
            <a:off x="3476625" y="78758"/>
            <a:ext cx="56673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300" b="1" dirty="0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PUBLICA Y PATRIMONIAL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3" y="2084199"/>
            <a:ext cx="5667375" cy="17386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23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25" y="3859319"/>
            <a:ext cx="19319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613" y="3878369"/>
            <a:ext cx="18827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388" y="3859958"/>
            <a:ext cx="185261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6624" y="567707"/>
            <a:ext cx="5667375" cy="15749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44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333375"/>
            <a:ext cx="3476625" cy="5226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b="1" dirty="0" smtClean="0">
                <a:solidFill>
                  <a:schemeClr val="bg1"/>
                </a:solidFill>
                <a:latin typeface="gobCL"/>
                <a:cs typeface="gobCL"/>
              </a:rPr>
              <a:t>CÁRCEL EL MANZANO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7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: M$26.515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b="1" dirty="0" smtClean="0">
                <a:solidFill>
                  <a:schemeClr val="bg1"/>
                </a:solidFill>
                <a:latin typeface="gobCL"/>
                <a:cs typeface="gobCL"/>
              </a:rPr>
              <a:t>CENTRO INSPECCIÓN DE FRUTA.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7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: MM$2.712 (87% avance)</a:t>
            </a:r>
          </a:p>
          <a:p>
            <a:pPr algn="l" fontAlgn="auto"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b="1" dirty="0" smtClean="0">
                <a:solidFill>
                  <a:schemeClr val="bg1"/>
                </a:solidFill>
                <a:latin typeface="gobCL"/>
                <a:cs typeface="gobCL"/>
              </a:rPr>
              <a:t>COMISARÍA DE CHIGUAYANTE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7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: MM $2.249 (17% avance)</a:t>
            </a: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spcAft>
                <a:spcPts val="0"/>
              </a:spcAft>
              <a:defRPr/>
            </a:pPr>
            <a:endParaRPr lang="es-CL" sz="1700" b="1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b="1" dirty="0" smtClean="0">
                <a:solidFill>
                  <a:schemeClr val="bg1"/>
                </a:solidFill>
                <a:latin typeface="gobCL"/>
                <a:cs typeface="gobCL"/>
              </a:rPr>
              <a:t>SML  DE CAÑETE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7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: MM$1.420.</a:t>
            </a: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spcAft>
                <a:spcPts val="0"/>
              </a:spcAft>
              <a:defRPr/>
            </a:pPr>
            <a:endParaRPr lang="es-CL" sz="17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/>
                <a:cs typeface="gobCL"/>
              </a:rPr>
              <a:t>Inicio de 3 Registros Civiles; 2 Edificios de Carabineros; 2 fiscalías; 2 edificios de Especializados </a:t>
            </a:r>
            <a:r>
              <a:rPr lang="es-CL" sz="1700" b="1" dirty="0" smtClean="0">
                <a:solidFill>
                  <a:schemeClr val="bg1"/>
                </a:solidFill>
                <a:latin typeface="gobCL"/>
                <a:cs typeface="gobCL"/>
              </a:rPr>
              <a:t>(COALIVI,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TELETÓN)</a:t>
            </a: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16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600" dirty="0">
                <a:solidFill>
                  <a:schemeClr val="bg1"/>
                </a:solidFill>
                <a:latin typeface="gobCL"/>
                <a:cs typeface="gobCL"/>
              </a:rPr>
              <a:t> </a:t>
            </a:r>
          </a:p>
        </p:txBody>
      </p:sp>
      <p:sp>
        <p:nvSpPr>
          <p:cNvPr id="61444" name="Título 1"/>
          <p:cNvSpPr txBox="1">
            <a:spLocks/>
          </p:cNvSpPr>
          <p:nvPr/>
        </p:nvSpPr>
        <p:spPr bwMode="auto">
          <a:xfrm>
            <a:off x="3476625" y="133350"/>
            <a:ext cx="56673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3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PUBLICA Y PATRIMONIAL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665163"/>
            <a:ext cx="5667375" cy="14557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2247900"/>
            <a:ext cx="5667375" cy="14446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3824288"/>
            <a:ext cx="5667375" cy="147161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343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1"/>
          <p:cNvSpPr txBox="1">
            <a:spLocks/>
          </p:cNvSpPr>
          <p:nvPr/>
        </p:nvSpPr>
        <p:spPr bwMode="auto">
          <a:xfrm>
            <a:off x="0" y="1855788"/>
            <a:ext cx="344328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38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AGUA POTABLE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88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RURAL</a:t>
            </a:r>
          </a:p>
        </p:txBody>
      </p:sp>
      <p:pic>
        <p:nvPicPr>
          <p:cNvPr id="62467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7007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287" y="224191"/>
            <a:ext cx="3462337" cy="54908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Convenio APR GORE-MOP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; $45.000 millones (40 % FNDR 60 % MOP); </a:t>
            </a: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39.617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BENEF;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(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16%  avance).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200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Mejoramiento </a:t>
            </a: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Y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 Ampliación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Servicio APR </a:t>
            </a:r>
            <a:r>
              <a:rPr lang="es-CL" sz="1800" dirty="0" err="1">
                <a:solidFill>
                  <a:schemeClr val="bg1"/>
                </a:solidFill>
                <a:latin typeface="gobCL"/>
                <a:cs typeface="gobCL"/>
              </a:rPr>
              <a:t>Tirúa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 </a:t>
            </a: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 $4.155.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5.435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BENEFICIADOS</a:t>
            </a:r>
          </a:p>
          <a:p>
            <a:pPr marL="171450" indent="-171450" algn="l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1100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Terminar 12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APR al Año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,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BENEFICIANDO A  9670 PERSONAS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.</a:t>
            </a: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64516" name="Título 1"/>
          <p:cNvSpPr txBox="1">
            <a:spLocks/>
          </p:cNvSpPr>
          <p:nvPr/>
        </p:nvSpPr>
        <p:spPr bwMode="auto">
          <a:xfrm>
            <a:off x="3476625" y="133350"/>
            <a:ext cx="5797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AGUA POTABLE RURAL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25" y="3114322"/>
            <a:ext cx="5667375" cy="2065337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213" y="1052159"/>
            <a:ext cx="5665787" cy="195580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/>
          <p:cNvSpPr txBox="1">
            <a:spLocks/>
          </p:cNvSpPr>
          <p:nvPr/>
        </p:nvSpPr>
        <p:spPr bwMode="auto">
          <a:xfrm>
            <a:off x="0" y="1770063"/>
            <a:ext cx="344328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80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OBRAS </a:t>
            </a:r>
            <a:r>
              <a:rPr lang="es-ES" altLang="es-CL" sz="41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HIDRÁULICAS</a:t>
            </a:r>
          </a:p>
        </p:txBody>
      </p:sp>
      <p:pic>
        <p:nvPicPr>
          <p:cNvPr id="65539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7007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68275" y="333375"/>
            <a:ext cx="3179763" cy="5226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DESAFIOS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2400" b="1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AVANZAR EN ETAPA I CANAL CAUPOLICÁN BANNEN, LOTA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MM$5.731  (7% avance)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b="1" dirty="0">
                <a:solidFill>
                  <a:schemeClr val="bg1"/>
                </a:solidFill>
                <a:latin typeface="gobCL"/>
                <a:cs typeface="gobCL"/>
              </a:rPr>
              <a:t> </a:t>
            </a: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     LICITACION ETAPAS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I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Canal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de la Luz: </a:t>
            </a: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MM$6.000</a:t>
            </a: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Canal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Gaete: </a:t>
            </a: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Inv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: MM$6.500</a:t>
            </a: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L" sz="1800" b="1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L" sz="18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L" sz="16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67588" name="Título 1"/>
          <p:cNvSpPr txBox="1">
            <a:spLocks/>
          </p:cNvSpPr>
          <p:nvPr/>
        </p:nvSpPr>
        <p:spPr bwMode="auto">
          <a:xfrm>
            <a:off x="3476625" y="133350"/>
            <a:ext cx="56070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</a:rPr>
              <a:t>INFRAESTRUCTURA OBRAS HIDRÁULICAS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88" y="803275"/>
            <a:ext cx="5629275" cy="21431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88" y="3238500"/>
            <a:ext cx="5662612" cy="1865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" y="551743"/>
            <a:ext cx="3476624" cy="5226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</a:p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b="1" dirty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EMBALSE PUNILLA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MMUS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$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387 (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adjudicacíon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MINI EMBALSES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Estudio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de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2 </a:t>
            </a:r>
            <a:r>
              <a:rPr lang="es-CL" sz="1800" dirty="0">
                <a:solidFill>
                  <a:schemeClr val="bg1"/>
                </a:solidFill>
                <a:latin typeface="gobCL"/>
                <a:cs typeface="gobCL"/>
              </a:rPr>
              <a:t>proyectos 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(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Mirrihue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                   de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Antuco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; </a:t>
            </a:r>
            <a:r>
              <a:rPr lang="es-CL" sz="1800" dirty="0" err="1" smtClean="0">
                <a:solidFill>
                  <a:schemeClr val="bg1"/>
                </a:solidFill>
                <a:latin typeface="gobCL"/>
                <a:cs typeface="gobCL"/>
              </a:rPr>
              <a:t>Ranquil</a:t>
            </a: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) MM$1.300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schemeClr val="bg1"/>
                </a:solidFill>
                <a:latin typeface="gobCL"/>
                <a:cs typeface="gobCL"/>
              </a:rPr>
              <a:t>3ERA ETAPA ANDALIEN</a:t>
            </a:r>
          </a:p>
          <a:p>
            <a:pPr marL="177800" indent="-177800"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schemeClr val="bg1"/>
                </a:solidFill>
                <a:latin typeface="gobCL"/>
                <a:cs typeface="gobCL"/>
              </a:rPr>
              <a:t>      MM$ 5.000 (FNDR).</a:t>
            </a:r>
            <a:endParaRPr lang="es-CL" sz="18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68612" name="Título 1"/>
          <p:cNvSpPr txBox="1">
            <a:spLocks/>
          </p:cNvSpPr>
          <p:nvPr/>
        </p:nvSpPr>
        <p:spPr bwMode="auto">
          <a:xfrm>
            <a:off x="3476625" y="133350"/>
            <a:ext cx="56070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</a:rPr>
              <a:t>INFRAESTRUCTURA OBRAS HIDRÁULICAS</a:t>
            </a:r>
          </a:p>
        </p:txBody>
      </p:sp>
      <p:pic>
        <p:nvPicPr>
          <p:cNvPr id="6349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25" y="1343025"/>
            <a:ext cx="5667375" cy="17240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3213100"/>
            <a:ext cx="5667375" cy="1690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n 3" descr="19645695753_10f50946e0_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100" y="-1588"/>
            <a:ext cx="56769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CuadroTexto 1"/>
          <p:cNvSpPr txBox="1">
            <a:spLocks noChangeArrowheads="1"/>
          </p:cNvSpPr>
          <p:nvPr/>
        </p:nvSpPr>
        <p:spPr bwMode="auto">
          <a:xfrm>
            <a:off x="0" y="491689"/>
            <a:ext cx="34671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ES" sz="2200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“</a:t>
            </a:r>
            <a:r>
              <a:rPr lang="es-ES" altLang="es-CL" sz="2200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Chile ha emprendido un camino de transformaciones para </a:t>
            </a:r>
            <a:r>
              <a:rPr lang="es-ES" altLang="es-CL" sz="2200" b="1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terminar con las inequidades </a:t>
            </a:r>
            <a:r>
              <a:rPr lang="es-ES" altLang="es-CL" sz="2200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en todas sus dimensiones y para crecer a buen ritmo, pero con sustentabilidad e inclusión. Y para eso, </a:t>
            </a:r>
            <a:r>
              <a:rPr lang="es-ES" altLang="es-CL" sz="2200" b="1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la infraestructura es fundamental</a:t>
            </a:r>
            <a:r>
              <a:rPr lang="es-ES" altLang="es-ES" sz="2200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”</a:t>
            </a:r>
            <a:r>
              <a:rPr lang="es-ES" altLang="es-CL" sz="2200" dirty="0">
                <a:solidFill>
                  <a:schemeClr val="bg1"/>
                </a:solidFill>
                <a:latin typeface="gobCL" pitchFamily="50" charset="0"/>
                <a:ea typeface="MS PGothic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rgbClr val="262626"/>
              </a:solidFill>
              <a:latin typeface="gobCL" pitchFamily="50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400" dirty="0">
                <a:solidFill>
                  <a:schemeClr val="bg1"/>
                </a:solidFill>
                <a:latin typeface="gobCL Light"/>
                <a:ea typeface="MS PGothic" pitchFamily="34" charset="-128"/>
              </a:rPr>
              <a:t>Michelle Bachelet J.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400" dirty="0">
                <a:solidFill>
                  <a:schemeClr val="bg1"/>
                </a:solidFill>
                <a:latin typeface="gobCL Light"/>
                <a:ea typeface="MS PGothic" pitchFamily="34" charset="-128"/>
              </a:rPr>
              <a:t>Presidenta de la República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 txBox="1">
            <a:spLocks/>
          </p:cNvSpPr>
          <p:nvPr/>
        </p:nvSpPr>
        <p:spPr bwMode="auto">
          <a:xfrm>
            <a:off x="0" y="2187575"/>
            <a:ext cx="344328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15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VIAL</a:t>
            </a:r>
            <a:endParaRPr lang="es-ES" altLang="es-CL" sz="11500" b="1" dirty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pic>
        <p:nvPicPr>
          <p:cNvPr id="69635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7007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768350" y="0"/>
            <a:ext cx="13652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ítulo 1"/>
          <p:cNvSpPr txBox="1">
            <a:spLocks/>
          </p:cNvSpPr>
          <p:nvPr/>
        </p:nvSpPr>
        <p:spPr bwMode="auto">
          <a:xfrm>
            <a:off x="3467100" y="-7938"/>
            <a:ext cx="3397250" cy="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</a:rPr>
              <a:t>INFRAESTRUCTURA VIAL</a:t>
            </a:r>
          </a:p>
        </p:txBody>
      </p:sp>
      <p:graphicFrame>
        <p:nvGraphicFramePr>
          <p:cNvPr id="70660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007863"/>
              </p:ext>
            </p:extLst>
          </p:nvPr>
        </p:nvGraphicFramePr>
        <p:xfrm>
          <a:off x="-438150" y="966569"/>
          <a:ext cx="5416550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0" name="Hoja de cálculo" r:id="rId5" imgW="5419603" imgH="3876786" progId="Excel.Sheet.8">
                  <p:embed/>
                </p:oleObj>
              </mc:Choice>
              <mc:Fallback>
                <p:oleObj name="Hoja de cálculo" r:id="rId5" imgW="5419603" imgH="3876786" progId="Excel.Sheet.8">
                  <p:embed/>
                  <p:pic>
                    <p:nvPicPr>
                      <p:cNvPr id="0" name="3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8150" y="966569"/>
                        <a:ext cx="5416550" cy="3740150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0"/>
                        </a:schemeClr>
                      </a:solidFill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2 CuadroTexto"/>
          <p:cNvSpPr txBox="1">
            <a:spLocks noChangeArrowheads="1"/>
          </p:cNvSpPr>
          <p:nvPr/>
        </p:nvSpPr>
        <p:spPr bwMode="auto">
          <a:xfrm>
            <a:off x="131763" y="3594100"/>
            <a:ext cx="3170237" cy="1908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400" b="1" dirty="0">
                <a:solidFill>
                  <a:schemeClr val="bg1"/>
                </a:solidFill>
              </a:rPr>
              <a:t>2DA MAS GRANDE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b="1" dirty="0">
                <a:solidFill>
                  <a:schemeClr val="bg1"/>
                </a:solidFill>
              </a:rPr>
              <a:t>A NIVEL PAÍS.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800" dirty="0">
                <a:solidFill>
                  <a:schemeClr val="bg1"/>
                </a:solidFill>
              </a:rPr>
              <a:t>	</a:t>
            </a:r>
            <a:r>
              <a:rPr lang="es-CL" altLang="es-CL" sz="1800" b="1" dirty="0">
                <a:solidFill>
                  <a:schemeClr val="bg1"/>
                </a:solidFill>
              </a:rPr>
              <a:t>21 % </a:t>
            </a:r>
            <a:r>
              <a:rPr lang="es-CL" altLang="es-CL" sz="1800" dirty="0">
                <a:solidFill>
                  <a:schemeClr val="bg1"/>
                </a:solidFill>
              </a:rPr>
              <a:t>Pavimentado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800" dirty="0">
                <a:solidFill>
                  <a:schemeClr val="bg1"/>
                </a:solidFill>
              </a:rPr>
              <a:t>	</a:t>
            </a:r>
            <a:r>
              <a:rPr lang="es-CL" altLang="es-CL" sz="1800" b="1" dirty="0">
                <a:solidFill>
                  <a:schemeClr val="bg1"/>
                </a:solidFill>
              </a:rPr>
              <a:t>69 %</a:t>
            </a:r>
            <a:r>
              <a:rPr lang="es-CL" altLang="es-CL" sz="1800" dirty="0">
                <a:solidFill>
                  <a:schemeClr val="bg1"/>
                </a:solidFill>
              </a:rPr>
              <a:t> Ripio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800" dirty="0">
                <a:solidFill>
                  <a:schemeClr val="bg1"/>
                </a:solidFill>
              </a:rPr>
              <a:t>	</a:t>
            </a:r>
            <a:r>
              <a:rPr lang="es-CL" altLang="es-CL" sz="1800" b="1" dirty="0">
                <a:solidFill>
                  <a:schemeClr val="bg1"/>
                </a:solidFill>
              </a:rPr>
              <a:t>10 %</a:t>
            </a:r>
            <a:r>
              <a:rPr lang="es-CL" altLang="es-CL" sz="1800" dirty="0">
                <a:solidFill>
                  <a:schemeClr val="bg1"/>
                </a:solidFill>
              </a:rPr>
              <a:t> Tierra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850" y="614363"/>
            <a:ext cx="5645150" cy="21145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88" y="2963863"/>
            <a:ext cx="5662612" cy="22574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664" name="4 CuadroTexto"/>
          <p:cNvSpPr txBox="1">
            <a:spLocks noChangeArrowheads="1"/>
          </p:cNvSpPr>
          <p:nvPr/>
        </p:nvSpPr>
        <p:spPr bwMode="auto">
          <a:xfrm>
            <a:off x="-68263" y="464521"/>
            <a:ext cx="3467101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800" b="1" dirty="0">
                <a:solidFill>
                  <a:schemeClr val="bg1"/>
                </a:solidFill>
                <a:latin typeface="gobCL" pitchFamily="50" charset="0"/>
              </a:rPr>
              <a:t>13.100 km 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400" b="1" dirty="0">
                <a:solidFill>
                  <a:schemeClr val="bg1"/>
                </a:solidFill>
                <a:latin typeface="gobCL" pitchFamily="50" charset="0"/>
              </a:rPr>
              <a:t> Red Vial Regional</a:t>
            </a:r>
            <a:endParaRPr lang="es-CL" altLang="es-CL" sz="2400" dirty="0">
              <a:latin typeface="gobCL" pitchFamily="50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590550" y="0"/>
            <a:ext cx="13652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0" y="186400"/>
            <a:ext cx="3481388" cy="5528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dirty="0" smtClean="0">
                <a:solidFill>
                  <a:schemeClr val="bg1"/>
                </a:solidFill>
                <a:latin typeface="gobCL" pitchFamily="50" charset="0"/>
                <a:cs typeface="gobCL"/>
              </a:rPr>
              <a:t>Programa </a:t>
            </a:r>
            <a:r>
              <a:rPr lang="es-CL" sz="1700" b="1" dirty="0" smtClean="0">
                <a:solidFill>
                  <a:schemeClr val="bg1"/>
                </a:solidFill>
                <a:latin typeface="gobCL" pitchFamily="50" charset="0"/>
                <a:cs typeface="gobCL"/>
              </a:rPr>
              <a:t>PUENTES METÁLICOS</a:t>
            </a:r>
            <a:r>
              <a:rPr lang="es-C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.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2DO CONV. DE C. BÁSICOS </a:t>
            </a:r>
            <a:r>
              <a:rPr lang="es-ES_tradn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2016-2018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( 250 km.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ES_tradnl" sz="1700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    $MM 37.500 )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_tradn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PTE BICENTENARIO 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(MM$28.000)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ES_tradnl" sz="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_tradn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RUTA 148  TRAMO RUTA 5 / QUILLÓN (Etapa I) 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(MM$9.000)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ES_tradnl" sz="800" b="1" dirty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marL="342900" indent="-34290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_tradnl" sz="17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PAVIMENTACIÓN MARÍA DOLORES /PUENTE PERALES 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Etapa I  </a:t>
            </a:r>
            <a:r>
              <a:rPr lang="es-ES_tradnl" sz="1700" dirty="0" err="1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Inv</a:t>
            </a:r>
            <a:r>
              <a:rPr lang="es-ES_tradnl" sz="17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:  MM$5.000</a:t>
            </a:r>
            <a:endParaRPr lang="es-CL" sz="1700" dirty="0">
              <a:solidFill>
                <a:schemeClr val="bg1"/>
              </a:solidFill>
              <a:latin typeface="gobCL"/>
              <a:cs typeface="gobCL"/>
            </a:endParaRPr>
          </a:p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200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75780" name="Título 1"/>
          <p:cNvSpPr txBox="1">
            <a:spLocks/>
          </p:cNvSpPr>
          <p:nvPr/>
        </p:nvSpPr>
        <p:spPr bwMode="auto">
          <a:xfrm>
            <a:off x="3467100" y="-7938"/>
            <a:ext cx="5133975" cy="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VIAL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88" y="941388"/>
            <a:ext cx="5732462" cy="21288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88" y="3187700"/>
            <a:ext cx="5695950" cy="21145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20638" y="244475"/>
            <a:ext cx="3446462" cy="54705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2400" b="1" dirty="0" smtClean="0">
                <a:solidFill>
                  <a:schemeClr val="bg1"/>
                </a:solidFill>
                <a:latin typeface="gobCL"/>
                <a:cs typeface="gobCL"/>
              </a:rPr>
              <a:t>DESAFÍOS </a:t>
            </a:r>
          </a:p>
          <a:p>
            <a:pPr marL="171450" indent="-171450" algn="just" fontAlgn="auto">
              <a:lnSpc>
                <a:spcPct val="14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800" dirty="0" smtClean="0">
              <a:solidFill>
                <a:schemeClr val="bg1"/>
              </a:solidFill>
              <a:latin typeface="gobCL"/>
              <a:cs typeface="gobCL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RUTA FLORIDA ITATA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    </a:t>
            </a:r>
            <a:r>
              <a:rPr lang="es-CL" sz="1800" dirty="0" err="1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Inv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: MM$ 9.046 (46%)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PUENTE CONFLUENCIA 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     </a:t>
            </a:r>
            <a:r>
              <a:rPr lang="es-CL" sz="1800" dirty="0" err="1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Inv</a:t>
            </a:r>
            <a:r>
              <a:rPr lang="es-CL" sz="18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: 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MM</a:t>
            </a:r>
            <a:r>
              <a:rPr lang="es-CL" sz="18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$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12.399 (73%)</a:t>
            </a: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b="1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COSTANERA CHIGUAYANTE I</a:t>
            </a:r>
            <a:endParaRPr lang="es-CL" sz="1800" b="1" dirty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es-CL" sz="1800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     </a:t>
            </a:r>
            <a:r>
              <a:rPr lang="es-CL" sz="1800" dirty="0" err="1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Inv</a:t>
            </a:r>
            <a:r>
              <a:rPr lang="es-CL" sz="1800" b="1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: </a:t>
            </a:r>
            <a:r>
              <a:rPr lang="es-CL" sz="1800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MM</a:t>
            </a:r>
            <a:r>
              <a:rPr lang="es-CL" sz="1800" b="1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$</a:t>
            </a:r>
            <a:r>
              <a:rPr lang="es-CL" sz="1800" dirty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12.751 (17% 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).</a:t>
            </a:r>
          </a:p>
          <a:p>
            <a:pPr marL="285750" indent="-285750" algn="l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Costanera </a:t>
            </a:r>
            <a:r>
              <a:rPr lang="es-CL" sz="1800" dirty="0" err="1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Chiguayante</a:t>
            </a:r>
            <a:r>
              <a:rPr lang="es-CL" sz="1800" dirty="0" smtClean="0">
                <a:solidFill>
                  <a:prstClr val="white"/>
                </a:solidFill>
                <a:latin typeface="gobCL" pitchFamily="50" charset="0"/>
                <a:ea typeface="ヒラギノ角ゴ Pro W3" charset="-128"/>
              </a:rPr>
              <a:t> II (doble vía). Inv.   </a:t>
            </a:r>
            <a:endParaRPr lang="es-CL" sz="1800" dirty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l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800" dirty="0" smtClean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endParaRPr lang="es-CL" sz="1600" dirty="0">
              <a:solidFill>
                <a:prstClr val="white"/>
              </a:solidFill>
              <a:latin typeface="gobCL" pitchFamily="50" charset="0"/>
              <a:ea typeface="ヒラギノ角ゴ Pro W3" charset="-128"/>
            </a:endParaRPr>
          </a:p>
        </p:txBody>
      </p:sp>
      <p:sp>
        <p:nvSpPr>
          <p:cNvPr id="74756" name="Título 1"/>
          <p:cNvSpPr txBox="1">
            <a:spLocks/>
          </p:cNvSpPr>
          <p:nvPr/>
        </p:nvSpPr>
        <p:spPr bwMode="auto">
          <a:xfrm>
            <a:off x="3467100" y="-7938"/>
            <a:ext cx="5133975" cy="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VIAL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1" y="809542"/>
            <a:ext cx="5676899" cy="20471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1" y="3060108"/>
            <a:ext cx="5676899" cy="20881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373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 txBox="1">
            <a:spLocks/>
          </p:cNvSpPr>
          <p:nvPr/>
        </p:nvSpPr>
        <p:spPr bwMode="auto">
          <a:xfrm>
            <a:off x="0" y="2187575"/>
            <a:ext cx="344328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3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35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CONCESIONADA</a:t>
            </a:r>
          </a:p>
        </p:txBody>
      </p:sp>
      <p:pic>
        <p:nvPicPr>
          <p:cNvPr id="76803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-26988"/>
            <a:ext cx="5700712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ítulo 1"/>
          <p:cNvSpPr txBox="1">
            <a:spLocks/>
          </p:cNvSpPr>
          <p:nvPr/>
        </p:nvSpPr>
        <p:spPr bwMode="auto">
          <a:xfrm>
            <a:off x="3476625" y="133350"/>
            <a:ext cx="56070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CONCESIONADA</a:t>
            </a:r>
          </a:p>
        </p:txBody>
      </p:sp>
      <p:sp>
        <p:nvSpPr>
          <p:cNvPr id="68634" name="Título 1"/>
          <p:cNvSpPr txBox="1">
            <a:spLocks/>
          </p:cNvSpPr>
          <p:nvPr/>
        </p:nvSpPr>
        <p:spPr bwMode="auto">
          <a:xfrm>
            <a:off x="0" y="328612"/>
            <a:ext cx="347662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s-CL" altLang="es-CL" sz="24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CONTEXTO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24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24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8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8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3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RUTA CONCEPCIÓN CABRERO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Inv.  US$360 millones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(98% avance)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RUTA 160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Inversión: US$416 millones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(99% avance)</a:t>
            </a:r>
            <a:endParaRPr lang="es-CL" altLang="es-CL" sz="1800" dirty="0" smtClean="0">
              <a:solidFill>
                <a:srgbClr val="FF0000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LICITACIÓN PUNILLA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A la espera de la adjudicación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16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pic>
        <p:nvPicPr>
          <p:cNvPr id="77829" name="Picture 3" descr="C:\Users\saul.rios\AppData\Local\Microsoft\Windows\Temporary Internet Files\Content.Outlook\EEBYNBQ1\Cuenta Publica_Concesiones_sin_Global_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950" y="1225550"/>
            <a:ext cx="4681538" cy="708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con línea 1"/>
          <p:cNvSpPr/>
          <p:nvPr/>
        </p:nvSpPr>
        <p:spPr>
          <a:xfrm>
            <a:off x="3463925" y="3590925"/>
            <a:ext cx="971550" cy="431800"/>
          </a:xfrm>
          <a:prstGeom prst="borderCallout1">
            <a:avLst>
              <a:gd name="adj1" fmla="val 46174"/>
              <a:gd name="adj2" fmla="val 103223"/>
              <a:gd name="adj3" fmla="val -84953"/>
              <a:gd name="adj4" fmla="val 167705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Ruta 160</a:t>
            </a:r>
          </a:p>
        </p:txBody>
      </p:sp>
      <p:sp>
        <p:nvSpPr>
          <p:cNvPr id="12" name="11 Llamada con línea 1"/>
          <p:cNvSpPr/>
          <p:nvPr/>
        </p:nvSpPr>
        <p:spPr>
          <a:xfrm>
            <a:off x="7413625" y="5021263"/>
            <a:ext cx="830263" cy="433387"/>
          </a:xfrm>
          <a:prstGeom prst="borderCallout1">
            <a:avLst>
              <a:gd name="adj1" fmla="val -11417"/>
              <a:gd name="adj2" fmla="val 53166"/>
              <a:gd name="adj3" fmla="val -608752"/>
              <a:gd name="adj4" fmla="val -88391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Cabrero</a:t>
            </a:r>
          </a:p>
        </p:txBody>
      </p:sp>
      <p:sp>
        <p:nvSpPr>
          <p:cNvPr id="13" name="12 Llamada con línea 1"/>
          <p:cNvSpPr/>
          <p:nvPr/>
        </p:nvSpPr>
        <p:spPr>
          <a:xfrm>
            <a:off x="3476625" y="2941638"/>
            <a:ext cx="957263" cy="433387"/>
          </a:xfrm>
          <a:prstGeom prst="borderCallout1">
            <a:avLst>
              <a:gd name="adj1" fmla="val 46174"/>
              <a:gd name="adj2" fmla="val 103223"/>
              <a:gd name="adj3" fmla="val -202876"/>
              <a:gd name="adj4" fmla="val 215575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Pie de Monte</a:t>
            </a:r>
          </a:p>
        </p:txBody>
      </p:sp>
      <p:sp>
        <p:nvSpPr>
          <p:cNvPr id="14" name="13 Llamada con línea 1"/>
          <p:cNvSpPr/>
          <p:nvPr/>
        </p:nvSpPr>
        <p:spPr>
          <a:xfrm>
            <a:off x="3476625" y="2054225"/>
            <a:ext cx="958850" cy="433388"/>
          </a:xfrm>
          <a:prstGeom prst="borderCallout1">
            <a:avLst>
              <a:gd name="adj1" fmla="val 46174"/>
              <a:gd name="adj2" fmla="val 103223"/>
              <a:gd name="adj3" fmla="val -32847"/>
              <a:gd name="adj4" fmla="val 208133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Puente Industrial</a:t>
            </a:r>
          </a:p>
        </p:txBody>
      </p:sp>
      <p:sp>
        <p:nvSpPr>
          <p:cNvPr id="15" name="14 Llamada con línea 1"/>
          <p:cNvSpPr/>
          <p:nvPr/>
        </p:nvSpPr>
        <p:spPr>
          <a:xfrm>
            <a:off x="7862888" y="660400"/>
            <a:ext cx="830262" cy="431800"/>
          </a:xfrm>
          <a:prstGeom prst="borderCallout1">
            <a:avLst>
              <a:gd name="adj1" fmla="val 95537"/>
              <a:gd name="adj2" fmla="val 103223"/>
              <a:gd name="adj3" fmla="val 227682"/>
              <a:gd name="adj4" fmla="val 120419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Punilla</a:t>
            </a:r>
          </a:p>
        </p:txBody>
      </p:sp>
      <p:sp>
        <p:nvSpPr>
          <p:cNvPr id="16" name="15 Llamada con línea 1"/>
          <p:cNvSpPr/>
          <p:nvPr/>
        </p:nvSpPr>
        <p:spPr>
          <a:xfrm>
            <a:off x="5046663" y="5021263"/>
            <a:ext cx="1058862" cy="433387"/>
          </a:xfrm>
          <a:prstGeom prst="borderCallout1">
            <a:avLst>
              <a:gd name="adj1" fmla="val -11417"/>
              <a:gd name="adj2" fmla="val 53166"/>
              <a:gd name="adj3" fmla="val -309829"/>
              <a:gd name="adj4" fmla="val 124976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Ruta Nahuelbuta</a:t>
            </a:r>
          </a:p>
        </p:txBody>
      </p:sp>
      <p:sp>
        <p:nvSpPr>
          <p:cNvPr id="17" name="16 Llamada con línea 1"/>
          <p:cNvSpPr/>
          <p:nvPr/>
        </p:nvSpPr>
        <p:spPr>
          <a:xfrm>
            <a:off x="3475038" y="1282700"/>
            <a:ext cx="958850" cy="433388"/>
          </a:xfrm>
          <a:prstGeom prst="borderCallout1">
            <a:avLst>
              <a:gd name="adj1" fmla="val 46174"/>
              <a:gd name="adj2" fmla="val 103223"/>
              <a:gd name="adj3" fmla="val 93304"/>
              <a:gd name="adj4" fmla="val 214325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400" dirty="0"/>
              <a:t>Carriel Sur</a:t>
            </a: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43446"/>
              </p:ext>
            </p:extLst>
          </p:nvPr>
        </p:nvGraphicFramePr>
        <p:xfrm>
          <a:off x="177799" y="927871"/>
          <a:ext cx="3121025" cy="1203324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2026154"/>
                <a:gridCol w="1094871"/>
              </a:tblGrid>
              <a:tr h="51018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 smtClean="0">
                          <a:effectLst/>
                        </a:rPr>
                        <a:t>RESUMEN CARTERA DE CONCESIONES</a:t>
                      </a:r>
                      <a:endParaRPr lang="es-C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000" u="none" strike="noStrike" dirty="0">
                          <a:effectLst/>
                        </a:rPr>
                        <a:t> </a:t>
                      </a:r>
                      <a:r>
                        <a:rPr lang="es-CL" sz="1000" u="none" strike="noStrike" dirty="0" smtClean="0">
                          <a:effectLst/>
                        </a:rPr>
                        <a:t>MONTO INVERSIÓN </a:t>
                      </a:r>
                    </a:p>
                    <a:p>
                      <a:pPr algn="ctr" rtl="0" fontAlgn="ctr"/>
                      <a:r>
                        <a:rPr lang="es-CL" sz="1000" u="none" strike="noStrike" dirty="0" smtClean="0">
                          <a:effectLst/>
                        </a:rPr>
                        <a:t>(MM Dólares)</a:t>
                      </a:r>
                      <a:endParaRPr lang="es-C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</a:tr>
              <a:tr h="213226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u="none" strike="noStrike" dirty="0">
                          <a:effectLst/>
                        </a:rPr>
                        <a:t>Proyectos en </a:t>
                      </a:r>
                      <a:r>
                        <a:rPr lang="es-CL" sz="1200" u="none" strike="noStrike" dirty="0" smtClean="0">
                          <a:effectLst/>
                        </a:rPr>
                        <a:t>Construcción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300" u="none" strike="noStrike" dirty="0" smtClean="0">
                          <a:effectLst/>
                        </a:rPr>
                        <a:t>783 </a:t>
                      </a:r>
                      <a:endParaRPr lang="es-C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</a:tr>
              <a:tr h="213226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u="none" strike="noStrike" dirty="0">
                          <a:effectLst/>
                        </a:rPr>
                        <a:t>Agenda de Concesiones 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300" u="none" strike="noStrike" dirty="0" smtClean="0">
                          <a:effectLst/>
                        </a:rPr>
                        <a:t>1.166 </a:t>
                      </a:r>
                      <a:endParaRPr lang="es-C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</a:tr>
              <a:tr h="266686">
                <a:tc>
                  <a:txBody>
                    <a:bodyPr/>
                    <a:lstStyle/>
                    <a:p>
                      <a:pPr algn="l" fontAlgn="b"/>
                      <a:r>
                        <a:rPr lang="es-CL" sz="1700" u="none" strike="noStrike" dirty="0">
                          <a:effectLst/>
                        </a:rPr>
                        <a:t>Total</a:t>
                      </a:r>
                      <a:endParaRPr lang="es-CL" sz="17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500" u="none" strike="noStrike" dirty="0" smtClean="0">
                          <a:effectLst/>
                        </a:rPr>
                        <a:t>1.949 </a:t>
                      </a:r>
                      <a:endParaRPr lang="es-CL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034" marR="8034" marT="7442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ítulo 1"/>
          <p:cNvSpPr txBox="1">
            <a:spLocks/>
          </p:cNvSpPr>
          <p:nvPr/>
        </p:nvSpPr>
        <p:spPr bwMode="auto">
          <a:xfrm>
            <a:off x="0" y="133350"/>
            <a:ext cx="3343701" cy="5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s-CL" altLang="es-CL" sz="24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DESAFÍOS 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endParaRPr lang="es-CL" altLang="es-CL" sz="20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Puesta en Marcha Provisoria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RUTA 160 Y CONCEPCIÓN CABRERO.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Inv.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MM </a:t>
            </a:r>
            <a:r>
              <a:rPr lang="es-CL" altLang="es-CL" sz="18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US $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416 y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MM US $367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8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Nueva Concesión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AEROPUERTO CARRIEL SUR.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Inv. MM US$ 45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8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Licitación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RUTA NAHUELBUTA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(Los Ángeles-Angol)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Inv. MM US$ 227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sp>
        <p:nvSpPr>
          <p:cNvPr id="79876" name="Título 1"/>
          <p:cNvSpPr txBox="1">
            <a:spLocks/>
          </p:cNvSpPr>
          <p:nvPr/>
        </p:nvSpPr>
        <p:spPr bwMode="auto">
          <a:xfrm>
            <a:off x="3476625" y="133350"/>
            <a:ext cx="56070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CONCESIONADA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3978275"/>
            <a:ext cx="5667375" cy="15811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625" y="663528"/>
            <a:ext cx="5676900" cy="156105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325" y="2355850"/>
            <a:ext cx="5676900" cy="14922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0" y="155951"/>
            <a:ext cx="3343701" cy="5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s-CL" altLang="es-CL" sz="24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DESAFÍOS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PUENTE INDUSTRIAL 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inicio construcción. Inv. MM US$ 200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1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Pie de Monte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Licitar Estudios de Diseño Vial y Territorio. Inv. MM$ 210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s-CL" altLang="es-CL" sz="1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Continuación Ruta Interportuaria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(Desarrollo de Estudios, Concesionaria). Inv. </a:t>
            </a:r>
            <a:r>
              <a:rPr lang="es-CL" altLang="es-CL" sz="18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UF 70.000</a:t>
            </a:r>
            <a:endParaRPr lang="es-CL" altLang="es-CL" sz="1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824" y="0"/>
            <a:ext cx="5650175" cy="189703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32" descr="C:\Users\juan.rodriguez.u\AppData\Local\Microsoft\Windows\Temporary Internet Files\Content.Outlook\2KONGSQP\TRAMO ISLA ROCUANT-ROTONDA CEM BIO-BIO-PTO SAN VICENTE (41km)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/>
          <a:stretch/>
        </p:blipFill>
        <p:spPr bwMode="auto">
          <a:xfrm>
            <a:off x="3493824" y="3893473"/>
            <a:ext cx="5650176" cy="182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9" r="45809"/>
          <a:stretch/>
        </p:blipFill>
        <p:spPr bwMode="auto">
          <a:xfrm rot="16200000">
            <a:off x="5322626" y="72097"/>
            <a:ext cx="1992573" cy="565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9" y="0"/>
            <a:ext cx="3846141" cy="5715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804837" y="3463854"/>
            <a:ext cx="2271714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Iniciativa privada Copiulemu – Hualqui – Coronel. Inv.  MM$ 58.000  (presentada)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747" y="3332806"/>
            <a:ext cx="2392993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Ingeniería básica Ruta Pie de Monte. Inv. MM$ 200 </a:t>
            </a:r>
            <a:r>
              <a:rPr lang="es-CL" dirty="0" smtClean="0"/>
              <a:t>(terminando)</a:t>
            </a:r>
            <a:endParaRPr lang="es-CL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153570" y="128269"/>
            <a:ext cx="1895426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Pre-fact</a:t>
            </a:r>
            <a:r>
              <a:rPr lang="es-CL" dirty="0" smtClean="0"/>
              <a:t>.</a:t>
            </a:r>
          </a:p>
          <a:p>
            <a:r>
              <a:rPr lang="es-CL" dirty="0" smtClean="0"/>
              <a:t>Cobquecura </a:t>
            </a:r>
            <a:r>
              <a:rPr lang="es-CL" dirty="0"/>
              <a:t>– </a:t>
            </a:r>
            <a:r>
              <a:rPr lang="es-CL" dirty="0" err="1"/>
              <a:t>Dichato</a:t>
            </a:r>
            <a:r>
              <a:rPr lang="es-CL" dirty="0"/>
              <a:t>. Inv.  MM$ 587 (licitación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109317" y="2159127"/>
            <a:ext cx="2034683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Pre-fact. </a:t>
            </a:r>
            <a:endParaRPr lang="es-CL" dirty="0" smtClean="0"/>
          </a:p>
          <a:p>
            <a:r>
              <a:rPr lang="es-CL" dirty="0" smtClean="0"/>
              <a:t>Hualqui </a:t>
            </a:r>
            <a:r>
              <a:rPr lang="es-CL" dirty="0"/>
              <a:t>– Florida – </a:t>
            </a:r>
            <a:r>
              <a:rPr lang="es-CL" dirty="0" err="1"/>
              <a:t>Dichato</a:t>
            </a:r>
            <a:r>
              <a:rPr lang="es-CL" dirty="0"/>
              <a:t>. </a:t>
            </a:r>
          </a:p>
          <a:p>
            <a:r>
              <a:rPr lang="es-CL" dirty="0" err="1"/>
              <a:t>Inv</a:t>
            </a:r>
            <a:r>
              <a:rPr lang="es-CL" dirty="0"/>
              <a:t> MM$ </a:t>
            </a:r>
            <a:r>
              <a:rPr lang="es-CL" dirty="0" smtClean="0"/>
              <a:t>312 </a:t>
            </a:r>
          </a:p>
          <a:p>
            <a:r>
              <a:rPr lang="es-CL" dirty="0" smtClean="0"/>
              <a:t>(</a:t>
            </a:r>
            <a:r>
              <a:rPr lang="es-CL" dirty="0"/>
              <a:t>en ejecución)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117945" y="4864188"/>
            <a:ext cx="1758841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Diseño Puente </a:t>
            </a:r>
            <a:r>
              <a:rPr lang="es-CL" dirty="0" err="1"/>
              <a:t>Amdel</a:t>
            </a:r>
            <a:r>
              <a:rPr lang="es-CL" dirty="0"/>
              <a:t>. Inv.  MM$ 607 (por finalizar)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7747" y="2511251"/>
            <a:ext cx="2393773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Pre–fact. ruta 160 Sn Pedro–Coronel (</a:t>
            </a:r>
            <a:r>
              <a:rPr lang="es-CL" dirty="0" err="1"/>
              <a:t>Sectra</a:t>
            </a:r>
            <a:r>
              <a:rPr lang="es-CL" dirty="0"/>
              <a:t>). Inv. MM$ 177 (iniciando) 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599040" y="1107249"/>
            <a:ext cx="2449956" cy="4924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Pre-fact. Ruta 150. Inv.  MM$ 255 (terminado)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2406" y="4916400"/>
            <a:ext cx="2500857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Ingeniería básica Ruta de la Madera. Inv. MM$  171 </a:t>
            </a:r>
            <a:endParaRPr lang="es-CL" dirty="0" smtClean="0"/>
          </a:p>
          <a:p>
            <a:r>
              <a:rPr lang="es-CL" dirty="0" smtClean="0"/>
              <a:t>(</a:t>
            </a:r>
            <a:r>
              <a:rPr lang="es-CL" dirty="0"/>
              <a:t>en ejecución)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6586" y="4118801"/>
            <a:ext cx="2026055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Pre-fact. Coronel – Parque Industrial. Inv. MM$ 216 (terminado)</a:t>
            </a:r>
          </a:p>
        </p:txBody>
      </p:sp>
      <p:cxnSp>
        <p:nvCxnSpPr>
          <p:cNvPr id="22" name="21 Conector recto de flecha"/>
          <p:cNvCxnSpPr>
            <a:stCxn id="12" idx="1"/>
          </p:cNvCxnSpPr>
          <p:nvPr/>
        </p:nvCxnSpPr>
        <p:spPr>
          <a:xfrm flipH="1" flipV="1">
            <a:off x="4835661" y="392687"/>
            <a:ext cx="2317909" cy="818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16" idx="1"/>
          </p:cNvCxnSpPr>
          <p:nvPr/>
        </p:nvCxnSpPr>
        <p:spPr>
          <a:xfrm flipH="1">
            <a:off x="4029740" y="1353471"/>
            <a:ext cx="2569300" cy="13897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17" idx="3"/>
          </p:cNvCxnSpPr>
          <p:nvPr/>
        </p:nvCxnSpPr>
        <p:spPr>
          <a:xfrm flipV="1">
            <a:off x="2513263" y="4916400"/>
            <a:ext cx="1609951" cy="346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20" idx="3"/>
          </p:cNvCxnSpPr>
          <p:nvPr/>
        </p:nvCxnSpPr>
        <p:spPr>
          <a:xfrm flipV="1">
            <a:off x="2042641" y="4408952"/>
            <a:ext cx="1058129" cy="560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>
            <a:stCxn id="11" idx="3"/>
          </p:cNvCxnSpPr>
          <p:nvPr/>
        </p:nvCxnSpPr>
        <p:spPr>
          <a:xfrm>
            <a:off x="2410740" y="3679055"/>
            <a:ext cx="989122" cy="250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15" idx="3"/>
          </p:cNvCxnSpPr>
          <p:nvPr/>
        </p:nvCxnSpPr>
        <p:spPr>
          <a:xfrm>
            <a:off x="2411520" y="2857500"/>
            <a:ext cx="892354" cy="7552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13" idx="1"/>
          </p:cNvCxnSpPr>
          <p:nvPr/>
        </p:nvCxnSpPr>
        <p:spPr>
          <a:xfrm flipH="1" flipV="1">
            <a:off x="5492010" y="2204658"/>
            <a:ext cx="1617307" cy="400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8" idx="1"/>
          </p:cNvCxnSpPr>
          <p:nvPr/>
        </p:nvCxnSpPr>
        <p:spPr>
          <a:xfrm flipH="1" flipV="1">
            <a:off x="5609819" y="3438819"/>
            <a:ext cx="1195018" cy="371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>
            <a:stCxn id="14" idx="1"/>
          </p:cNvCxnSpPr>
          <p:nvPr/>
        </p:nvCxnSpPr>
        <p:spPr>
          <a:xfrm flipH="1">
            <a:off x="4678587" y="5210437"/>
            <a:ext cx="2439358" cy="298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47 CuadroTexto"/>
          <p:cNvSpPr txBox="1"/>
          <p:nvPr/>
        </p:nvSpPr>
        <p:spPr>
          <a:xfrm>
            <a:off x="475722" y="81322"/>
            <a:ext cx="1503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ESTUDIOS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17747" y="1621133"/>
            <a:ext cx="2449956" cy="6924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altLang="es-CL" dirty="0"/>
              <a:t>Continuación Ruta Interportuaria (Desarrollo de Estudios, Concesionaria). Inv. UF 70.000</a:t>
            </a:r>
            <a:endParaRPr lang="es-CL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7855" y="660973"/>
            <a:ext cx="2533849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defRPr>
            </a:lvl1pPr>
          </a:lstStyle>
          <a:p>
            <a:r>
              <a:rPr lang="es-CL" dirty="0"/>
              <a:t>Iniciativa Privada Prolongación Av. Las Golondrinas y</a:t>
            </a:r>
          </a:p>
          <a:p>
            <a:r>
              <a:rPr lang="es-CL" dirty="0"/>
              <a:t>Av. </a:t>
            </a:r>
            <a:r>
              <a:rPr lang="es-CL" dirty="0" err="1"/>
              <a:t>Estructurantes</a:t>
            </a:r>
            <a:r>
              <a:rPr lang="es-CL" dirty="0"/>
              <a:t> Zona </a:t>
            </a:r>
            <a:r>
              <a:rPr lang="es-CL" dirty="0" err="1"/>
              <a:t>Rocuant</a:t>
            </a:r>
            <a:r>
              <a:rPr lang="es-CL" dirty="0"/>
              <a:t> - Los </a:t>
            </a:r>
            <a:r>
              <a:rPr lang="es-CL" dirty="0" err="1" smtClean="0"/>
              <a:t>Budes</a:t>
            </a:r>
            <a:r>
              <a:rPr lang="es-CL" dirty="0" smtClean="0"/>
              <a:t>. Inv. MM $56.000</a:t>
            </a:r>
            <a:endParaRPr lang="es-CL" dirty="0"/>
          </a:p>
        </p:txBody>
      </p:sp>
      <p:cxnSp>
        <p:nvCxnSpPr>
          <p:cNvPr id="39" name="38 Conector recto de flecha"/>
          <p:cNvCxnSpPr>
            <a:stCxn id="35" idx="3"/>
          </p:cNvCxnSpPr>
          <p:nvPr/>
        </p:nvCxnSpPr>
        <p:spPr>
          <a:xfrm>
            <a:off x="2467703" y="1967382"/>
            <a:ext cx="932159" cy="638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2571705" y="1107249"/>
            <a:ext cx="1192221" cy="1635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>
            <a:stCxn id="37" idx="3"/>
          </p:cNvCxnSpPr>
          <p:nvPr/>
        </p:nvCxnSpPr>
        <p:spPr>
          <a:xfrm>
            <a:off x="2571704" y="1107249"/>
            <a:ext cx="1766380" cy="1827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905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gobCL"/>
              <a:cs typeface="gobCL"/>
            </a:endParaRPr>
          </a:p>
        </p:txBody>
      </p:sp>
      <p:pic>
        <p:nvPicPr>
          <p:cNvPr id="94211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ítulo 1"/>
          <p:cNvSpPr txBox="1">
            <a:spLocks/>
          </p:cNvSpPr>
          <p:nvPr/>
        </p:nvSpPr>
        <p:spPr bwMode="auto">
          <a:xfrm>
            <a:off x="-1716088" y="1169988"/>
            <a:ext cx="61690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450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GRACIAS</a:t>
            </a:r>
          </a:p>
        </p:txBody>
      </p:sp>
      <p:pic>
        <p:nvPicPr>
          <p:cNvPr id="94213" name="6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8" y="3560763"/>
            <a:ext cx="18954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88" y="0"/>
            <a:ext cx="62468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22238" y="2211388"/>
            <a:ext cx="3141662" cy="1828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L" sz="3600" spc="300" dirty="0" smtClean="0">
                <a:solidFill>
                  <a:schemeClr val="bg1"/>
                </a:solidFill>
                <a:latin typeface="gobCL"/>
                <a:cs typeface="gobCL"/>
              </a:rPr>
              <a:t>DIRECCIONES</a:t>
            </a:r>
          </a:p>
          <a:p>
            <a:pPr fontAlgn="auto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bg1"/>
                </a:solidFill>
                <a:latin typeface="gobCL"/>
                <a:cs typeface="gobCL"/>
              </a:rPr>
              <a:t>DE GESTIÓN</a:t>
            </a:r>
          </a:p>
          <a:p>
            <a:pPr fontAlgn="auto">
              <a:spcAft>
                <a:spcPts val="0"/>
              </a:spcAft>
              <a:defRPr/>
            </a:pPr>
            <a:r>
              <a:rPr lang="es-CL" b="1" dirty="0" smtClean="0">
                <a:solidFill>
                  <a:schemeClr val="bg1"/>
                </a:solidFill>
                <a:latin typeface="gobCL"/>
                <a:cs typeface="gobCL"/>
              </a:rPr>
              <a:t>Y EJECUCIÓN</a:t>
            </a:r>
            <a:endParaRPr lang="es-ES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66688" y="376238"/>
            <a:ext cx="3179762" cy="620712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es-ES" sz="3500" b="1" dirty="0" smtClean="0">
                <a:solidFill>
                  <a:schemeClr val="bg1"/>
                </a:solidFill>
                <a:latin typeface="gobCL"/>
                <a:cs typeface="gobCL"/>
              </a:rPr>
              <a:t>ORGANIZACIÓN</a:t>
            </a:r>
            <a:endParaRPr lang="es-ES" sz="3500" b="1" dirty="0">
              <a:solidFill>
                <a:schemeClr val="bg1"/>
              </a:solidFill>
              <a:latin typeface="gobCL"/>
              <a:cs typeface="gobCL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595313"/>
            <a:ext cx="1112838" cy="7413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438" y="600075"/>
            <a:ext cx="1112837" cy="7413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402388" y="579438"/>
            <a:ext cx="1123950" cy="757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60" name="8 CuadroTexto"/>
          <p:cNvSpPr txBox="1">
            <a:spLocks noChangeArrowheads="1"/>
          </p:cNvSpPr>
          <p:nvPr/>
        </p:nvSpPr>
        <p:spPr bwMode="auto">
          <a:xfrm>
            <a:off x="3413125" y="1420813"/>
            <a:ext cx="14874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rgbClr val="3785D1"/>
                </a:solidFill>
              </a:rPr>
              <a:t>CONTABILIDAD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rgbClr val="3785D1"/>
                </a:solidFill>
              </a:rPr>
              <a:t>Y FINANZAS</a:t>
            </a:r>
          </a:p>
        </p:txBody>
      </p:sp>
      <p:sp>
        <p:nvSpPr>
          <p:cNvPr id="49161" name="10 CuadroTexto"/>
          <p:cNvSpPr txBox="1">
            <a:spLocks noChangeArrowheads="1"/>
          </p:cNvSpPr>
          <p:nvPr/>
        </p:nvSpPr>
        <p:spPr bwMode="auto">
          <a:xfrm>
            <a:off x="4926013" y="1514475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rgbClr val="3785D1"/>
                </a:solidFill>
              </a:rPr>
              <a:t>FISCALÍA</a:t>
            </a:r>
          </a:p>
        </p:txBody>
      </p:sp>
      <p:sp>
        <p:nvSpPr>
          <p:cNvPr id="49162" name="11 CuadroTexto"/>
          <p:cNvSpPr txBox="1">
            <a:spLocks noChangeArrowheads="1"/>
          </p:cNvSpPr>
          <p:nvPr/>
        </p:nvSpPr>
        <p:spPr bwMode="auto">
          <a:xfrm>
            <a:off x="6175375" y="1514475"/>
            <a:ext cx="157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rgbClr val="3785D1"/>
                </a:solidFill>
              </a:rPr>
              <a:t>PLANEAMIENTO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5024438" y="2151063"/>
            <a:ext cx="1155700" cy="757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3579813" y="2157413"/>
            <a:ext cx="1154112" cy="7508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6459538" y="2151063"/>
            <a:ext cx="1123950" cy="757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163" y="3925888"/>
            <a:ext cx="1169987" cy="757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3914775"/>
            <a:ext cx="1143000" cy="7683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6050" y="2143125"/>
            <a:ext cx="1181100" cy="7731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550" y="3925888"/>
            <a:ext cx="1189038" cy="7572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70" name="8 CuadroTexto"/>
          <p:cNvSpPr txBox="1">
            <a:spLocks noChangeArrowheads="1"/>
          </p:cNvSpPr>
          <p:nvPr/>
        </p:nvSpPr>
        <p:spPr bwMode="auto">
          <a:xfrm>
            <a:off x="3571875" y="3036888"/>
            <a:ext cx="1196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OBRAS PORTUARIAS</a:t>
            </a:r>
          </a:p>
        </p:txBody>
      </p:sp>
      <p:sp>
        <p:nvSpPr>
          <p:cNvPr id="49171" name="15 CuadroTexto"/>
          <p:cNvSpPr txBox="1">
            <a:spLocks noChangeArrowheads="1"/>
          </p:cNvSpPr>
          <p:nvPr/>
        </p:nvSpPr>
        <p:spPr bwMode="auto">
          <a:xfrm>
            <a:off x="4926013" y="3144838"/>
            <a:ext cx="1393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AEROPUERTOS</a:t>
            </a:r>
          </a:p>
        </p:txBody>
      </p:sp>
      <p:sp>
        <p:nvSpPr>
          <p:cNvPr id="49172" name="16 CuadroTexto"/>
          <p:cNvSpPr txBox="1">
            <a:spLocks noChangeArrowheads="1"/>
          </p:cNvSpPr>
          <p:nvPr/>
        </p:nvSpPr>
        <p:spPr bwMode="auto">
          <a:xfrm>
            <a:off x="6324600" y="3144838"/>
            <a:ext cx="1393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ARQUITECTURA</a:t>
            </a:r>
          </a:p>
        </p:txBody>
      </p:sp>
      <p:sp>
        <p:nvSpPr>
          <p:cNvPr id="49173" name="17 CuadroTexto"/>
          <p:cNvSpPr txBox="1">
            <a:spLocks noChangeArrowheads="1"/>
          </p:cNvSpPr>
          <p:nvPr/>
        </p:nvSpPr>
        <p:spPr bwMode="auto">
          <a:xfrm>
            <a:off x="6884988" y="4791075"/>
            <a:ext cx="1393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OBRAS HIDRÁULICAS</a:t>
            </a:r>
          </a:p>
        </p:txBody>
      </p:sp>
      <p:sp>
        <p:nvSpPr>
          <p:cNvPr id="49174" name="18 CuadroTexto"/>
          <p:cNvSpPr txBox="1">
            <a:spLocks noChangeArrowheads="1"/>
          </p:cNvSpPr>
          <p:nvPr/>
        </p:nvSpPr>
        <p:spPr bwMode="auto">
          <a:xfrm>
            <a:off x="4025900" y="4805363"/>
            <a:ext cx="1393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VIALIDAD</a:t>
            </a:r>
          </a:p>
        </p:txBody>
      </p:sp>
      <p:sp>
        <p:nvSpPr>
          <p:cNvPr id="49175" name="19 CuadroTexto"/>
          <p:cNvSpPr txBox="1">
            <a:spLocks noChangeArrowheads="1"/>
          </p:cNvSpPr>
          <p:nvPr/>
        </p:nvSpPr>
        <p:spPr bwMode="auto">
          <a:xfrm>
            <a:off x="7658100" y="3027363"/>
            <a:ext cx="13954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DIRECCIÓN GENERAL DE AGUAS</a:t>
            </a:r>
          </a:p>
        </p:txBody>
      </p:sp>
      <p:sp>
        <p:nvSpPr>
          <p:cNvPr id="49176" name="20 CuadroTexto"/>
          <p:cNvSpPr txBox="1">
            <a:spLocks noChangeArrowheads="1"/>
          </p:cNvSpPr>
          <p:nvPr/>
        </p:nvSpPr>
        <p:spPr bwMode="auto">
          <a:xfrm>
            <a:off x="5418138" y="4791075"/>
            <a:ext cx="1397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chemeClr val="accent1"/>
                </a:solidFill>
                <a:latin typeface="gobCL" pitchFamily="50" charset="0"/>
              </a:rPr>
              <a:t>CONCESIONES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675" y="579438"/>
            <a:ext cx="1123950" cy="787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78" name="11 CuadroTexto"/>
          <p:cNvSpPr txBox="1">
            <a:spLocks noChangeArrowheads="1"/>
          </p:cNvSpPr>
          <p:nvPr/>
        </p:nvSpPr>
        <p:spPr bwMode="auto">
          <a:xfrm>
            <a:off x="7585075" y="1512888"/>
            <a:ext cx="157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400" b="1">
                <a:solidFill>
                  <a:srgbClr val="3785D1"/>
                </a:solidFill>
              </a:rPr>
              <a:t>SISS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632855"/>
              </p:ext>
            </p:extLst>
          </p:nvPr>
        </p:nvGraphicFramePr>
        <p:xfrm>
          <a:off x="3807726" y="266700"/>
          <a:ext cx="4826262" cy="366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0179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ítulo 1"/>
          <p:cNvSpPr txBox="1">
            <a:spLocks/>
          </p:cNvSpPr>
          <p:nvPr/>
        </p:nvSpPr>
        <p:spPr bwMode="auto">
          <a:xfrm>
            <a:off x="23813" y="312738"/>
            <a:ext cx="31797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FFFFFF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INVERSIÓN 2015</a:t>
            </a:r>
          </a:p>
        </p:txBody>
      </p:sp>
      <p:sp>
        <p:nvSpPr>
          <p:cNvPr id="50182" name="Título 1"/>
          <p:cNvSpPr txBox="1">
            <a:spLocks/>
          </p:cNvSpPr>
          <p:nvPr/>
        </p:nvSpPr>
        <p:spPr bwMode="auto">
          <a:xfrm>
            <a:off x="3807726" y="4172035"/>
            <a:ext cx="5008728" cy="10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20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INVERSION </a:t>
            </a:r>
            <a:r>
              <a:rPr lang="es-CL" altLang="es-CL" sz="20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MOP 2015 </a:t>
            </a:r>
            <a:r>
              <a:rPr lang="es-CL" altLang="es-CL" sz="36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121 %</a:t>
            </a:r>
            <a:r>
              <a:rPr lang="es-CL" altLang="es-CL" sz="24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de la Ley de Presupuesto </a:t>
            </a:r>
            <a:r>
              <a:rPr lang="es-CL" altLang="es-CL" sz="24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2015 (MM$ 118,9)</a:t>
            </a:r>
            <a:endParaRPr lang="es-CL" altLang="es-CL" sz="2400" dirty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sp>
        <p:nvSpPr>
          <p:cNvPr id="50183" name="Título 1"/>
          <p:cNvSpPr txBox="1">
            <a:spLocks/>
          </p:cNvSpPr>
          <p:nvPr/>
        </p:nvSpPr>
        <p:spPr bwMode="auto">
          <a:xfrm>
            <a:off x="203200" y="3410236"/>
            <a:ext cx="310673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s-CL" altLang="es-CL" sz="2000" b="1" dirty="0">
                <a:solidFill>
                  <a:srgbClr val="FFFFFF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INVERSIÓN TOTAL</a:t>
            </a:r>
            <a:r>
              <a:rPr lang="es-CL" altLang="es-CL" sz="2000" dirty="0">
                <a:solidFill>
                  <a:srgbClr val="FFFFFF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superior  a los </a:t>
            </a:r>
            <a:r>
              <a:rPr lang="es-CL" altLang="es-CL" sz="2000" b="1" dirty="0">
                <a:solidFill>
                  <a:srgbClr val="FFFFFF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200 mil millones </a:t>
            </a:r>
            <a:r>
              <a:rPr lang="es-CL" altLang="es-CL" sz="2000" dirty="0">
                <a:solidFill>
                  <a:srgbClr val="FFFFFF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 pesos</a:t>
            </a:r>
          </a:p>
        </p:txBody>
      </p:sp>
      <p:graphicFrame>
        <p:nvGraphicFramePr>
          <p:cNvPr id="5018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262084"/>
              </p:ext>
            </p:extLst>
          </p:nvPr>
        </p:nvGraphicFramePr>
        <p:xfrm>
          <a:off x="115888" y="773113"/>
          <a:ext cx="3132137" cy="2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Hoja de cálculo" r:id="rId6" imgW="3133744" imgH="2828904" progId="Excel.Sheet.8">
                  <p:embed/>
                </p:oleObj>
              </mc:Choice>
              <mc:Fallback>
                <p:oleObj name="Hoja de cálculo" r:id="rId6" imgW="3133744" imgH="2828904" progId="Excel.Sheet.8">
                  <p:embed/>
                  <p:pic>
                    <p:nvPicPr>
                      <p:cNvPr id="0" name="1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773113"/>
                        <a:ext cx="3132137" cy="282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227333"/>
              </p:ext>
            </p:extLst>
          </p:nvPr>
        </p:nvGraphicFramePr>
        <p:xfrm>
          <a:off x="3524250" y="505712"/>
          <a:ext cx="5409210" cy="4146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4995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4289425" y="76200"/>
            <a:ext cx="3179763" cy="62230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es-ES" sz="3500" b="1" dirty="0" smtClean="0">
                <a:solidFill>
                  <a:srgbClr val="3785D1"/>
                </a:solidFill>
                <a:latin typeface="gobCL"/>
                <a:cs typeface="gobCL"/>
              </a:rPr>
              <a:t>INVERSION 2016</a:t>
            </a:r>
            <a:endParaRPr lang="es-ES" sz="3500" b="1" dirty="0">
              <a:solidFill>
                <a:srgbClr val="3785D1"/>
              </a:solidFill>
              <a:latin typeface="gobCL"/>
              <a:cs typeface="gobCL"/>
            </a:endParaRPr>
          </a:p>
        </p:txBody>
      </p:sp>
      <p:sp>
        <p:nvSpPr>
          <p:cNvPr id="84997" name="Título 1"/>
          <p:cNvSpPr txBox="1">
            <a:spLocks/>
          </p:cNvSpPr>
          <p:nvPr/>
        </p:nvSpPr>
        <p:spPr bwMode="auto">
          <a:xfrm>
            <a:off x="0" y="2965450"/>
            <a:ext cx="35242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s-CL" altLang="es-CL" sz="20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La inversión total vigente es de </a:t>
            </a:r>
            <a:r>
              <a:rPr lang="es-CL" altLang="es-CL" sz="25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171 mil millones </a:t>
            </a:r>
            <a:r>
              <a:rPr lang="es-CL" altLang="es-CL" sz="20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 pesos</a:t>
            </a:r>
          </a:p>
        </p:txBody>
      </p:sp>
      <p:sp>
        <p:nvSpPr>
          <p:cNvPr id="84998" name="Título 1"/>
          <p:cNvSpPr txBox="1">
            <a:spLocks/>
          </p:cNvSpPr>
          <p:nvPr/>
        </p:nvSpPr>
        <p:spPr bwMode="auto">
          <a:xfrm>
            <a:off x="3906838" y="4629150"/>
            <a:ext cx="51181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s-CL" altLang="es-CL" sz="2000" b="1">
                <a:solidFill>
                  <a:schemeClr val="tx2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Inversión Vigente MOP 2016 </a:t>
            </a:r>
            <a:r>
              <a:rPr lang="es-CL" altLang="es-CL" sz="2800" b="1">
                <a:solidFill>
                  <a:schemeClr val="tx2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107 %</a:t>
            </a:r>
            <a:r>
              <a:rPr lang="es-CL" altLang="es-CL" sz="2000" b="1">
                <a:solidFill>
                  <a:schemeClr val="tx2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de Ley de Presupuesto 2016</a:t>
            </a:r>
          </a:p>
        </p:txBody>
      </p:sp>
      <p:graphicFrame>
        <p:nvGraphicFramePr>
          <p:cNvPr id="1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641473"/>
              </p:ext>
            </p:extLst>
          </p:nvPr>
        </p:nvGraphicFramePr>
        <p:xfrm>
          <a:off x="-548987" y="941860"/>
          <a:ext cx="4558517" cy="267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55683" y="1510433"/>
            <a:ext cx="5111750" cy="2024332"/>
          </a:xfrm>
        </p:spPr>
        <p:txBody>
          <a:bodyPr/>
          <a:lstStyle/>
          <a:p>
            <a:pPr marL="0" indent="0" algn="ctr">
              <a:buNone/>
            </a:pPr>
            <a:r>
              <a:rPr lang="es-CL" sz="4800" b="1" dirty="0" smtClean="0">
                <a:solidFill>
                  <a:schemeClr val="bg1"/>
                </a:solidFill>
              </a:rPr>
              <a:t>Desafíos MOP Región del Biobío</a:t>
            </a:r>
            <a:endParaRPr lang="es-CL" sz="4800" b="1" dirty="0">
              <a:solidFill>
                <a:schemeClr val="bg1"/>
              </a:solidFill>
            </a:endParaRPr>
          </a:p>
        </p:txBody>
      </p:sp>
      <p:pic>
        <p:nvPicPr>
          <p:cNvPr id="5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043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 txBox="1">
            <a:spLocks/>
          </p:cNvSpPr>
          <p:nvPr/>
        </p:nvSpPr>
        <p:spPr bwMode="auto">
          <a:xfrm>
            <a:off x="0" y="2201863"/>
            <a:ext cx="345598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4800" b="1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PORTUARIA</a:t>
            </a:r>
          </a:p>
        </p:txBody>
      </p:sp>
      <p:pic>
        <p:nvPicPr>
          <p:cNvPr id="51203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0"/>
            <a:ext cx="56880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ítulo 1"/>
          <p:cNvSpPr txBox="1">
            <a:spLocks/>
          </p:cNvSpPr>
          <p:nvPr/>
        </p:nvSpPr>
        <p:spPr bwMode="auto">
          <a:xfrm>
            <a:off x="0" y="201658"/>
            <a:ext cx="347980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24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DESAFÍOS 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s-CL" altLang="es-CL" sz="10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PLAN PESCA REGIONAL: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</a:t>
            </a:r>
            <a:r>
              <a:rPr lang="es-CL" altLang="es-CL" sz="18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:  MM $25.500 (52% )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16.000 </a:t>
            </a:r>
            <a:r>
              <a:rPr lang="es-CL" altLang="es-CL" sz="18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PESCADORES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benef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.</a:t>
            </a:r>
            <a:endParaRPr lang="es-CL" altLang="es-CL" sz="1800" dirty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s-CL" altLang="es-CL" sz="10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PLAN DE BORDE COSTERO REGIÓN DEL BIOBÍO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.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: MM $19.670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(17 sectores en la región)</a:t>
            </a: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s-CL" altLang="es-CL" sz="800" dirty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285750" indent="-285750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Finalizar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MUELLE DE PUERTO NORTE EN LA ISLA SANTA MARÍA.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:  MM$3.685 (45%)</a:t>
            </a:r>
          </a:p>
        </p:txBody>
      </p:sp>
      <p:sp>
        <p:nvSpPr>
          <p:cNvPr id="53252" name="Título 1"/>
          <p:cNvSpPr txBox="1">
            <a:spLocks/>
          </p:cNvSpPr>
          <p:nvPr/>
        </p:nvSpPr>
        <p:spPr bwMode="auto">
          <a:xfrm>
            <a:off x="3565525" y="26988"/>
            <a:ext cx="51466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PORTUARIA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800" y="1358900"/>
            <a:ext cx="5675313" cy="17859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3387725"/>
            <a:ext cx="5675313" cy="1690688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n 3" descr="Macintosh HD:Users:valentinaaliaga:Desktop:Diego SECOM:Papelería:v1_CuentaPublica_plantilla:complemento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42416" r="8836" b="35330"/>
          <a:stretch>
            <a:fillRect/>
          </a:stretch>
        </p:blipFill>
        <p:spPr bwMode="auto">
          <a:xfrm>
            <a:off x="685800" y="0"/>
            <a:ext cx="1365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ítulo 1"/>
          <p:cNvSpPr txBox="1">
            <a:spLocks/>
          </p:cNvSpPr>
          <p:nvPr/>
        </p:nvSpPr>
        <p:spPr bwMode="auto">
          <a:xfrm>
            <a:off x="0" y="338138"/>
            <a:ext cx="3479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24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DESAFÍOS 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s-CL" altLang="es-CL" sz="1000" b="1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None/>
              <a:defRPr/>
            </a:pPr>
            <a:r>
              <a:rPr lang="es-CL" altLang="es-CL" sz="1800" b="1" dirty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</a:t>
            </a:r>
            <a:r>
              <a:rPr lang="es-CL" altLang="es-CL" sz="1800" b="1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CALETA LO ROJAS</a:t>
            </a:r>
          </a:p>
          <a:p>
            <a:pPr marL="463550" lvl="1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Enrocado  (obra de Emergencia)</a:t>
            </a:r>
          </a:p>
          <a:p>
            <a:pPr marL="354013" lvl="1" indent="-176213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: MM$300</a:t>
            </a:r>
          </a:p>
          <a:p>
            <a:pPr marL="354013" lvl="1" indent="-176213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s-CL" altLang="es-CL" sz="18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  <a:p>
            <a:pPr marL="463550" lvl="1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Solución definitiva Muro de Contención (Diseño)</a:t>
            </a:r>
          </a:p>
          <a:p>
            <a:pPr marL="177800" lvl="1" indent="0" eaLnBrk="1" hangingPunct="1">
              <a:lnSpc>
                <a:spcPct val="14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     </a:t>
            </a:r>
            <a:r>
              <a:rPr lang="es-CL" altLang="es-CL" sz="1800" dirty="0" err="1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Inv</a:t>
            </a:r>
            <a:r>
              <a:rPr lang="es-CL" altLang="es-CL" sz="1800" dirty="0" smtClean="0">
                <a:solidFill>
                  <a:schemeClr val="bg1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: MM $150</a:t>
            </a:r>
            <a:endParaRPr lang="es-CL" altLang="es-CL" sz="1400" dirty="0" smtClean="0">
              <a:solidFill>
                <a:schemeClr val="bg1"/>
              </a:solidFill>
              <a:latin typeface="gobCL" pitchFamily="50" charset="0"/>
              <a:ea typeface="gobCL" pitchFamily="50" charset="0"/>
              <a:cs typeface="gobCL" pitchFamily="50" charset="0"/>
            </a:endParaRPr>
          </a:p>
        </p:txBody>
      </p:sp>
      <p:sp>
        <p:nvSpPr>
          <p:cNvPr id="54276" name="Título 1"/>
          <p:cNvSpPr txBox="1">
            <a:spLocks/>
          </p:cNvSpPr>
          <p:nvPr/>
        </p:nvSpPr>
        <p:spPr bwMode="auto">
          <a:xfrm>
            <a:off x="3565525" y="26988"/>
            <a:ext cx="51466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s-ES" altLang="es-CL" sz="2400" b="1">
                <a:solidFill>
                  <a:srgbClr val="0070C0"/>
                </a:solidFill>
                <a:latin typeface="gobCL" pitchFamily="50" charset="0"/>
                <a:ea typeface="gobCL" pitchFamily="50" charset="0"/>
                <a:cs typeface="gobCL" pitchFamily="50" charset="0"/>
              </a:rPr>
              <a:t>INFRAESTRUCTURA PORTUARIA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1388" y="970341"/>
            <a:ext cx="5664200" cy="20113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976" y="3172204"/>
            <a:ext cx="5703887" cy="19526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F9E7C1-0704-490D-AE37-520A7CE06918}">
  <ds:schemaRefs>
    <ds:schemaRef ds:uri="http://purl.org/dc/terms/"/>
    <ds:schemaRef ds:uri="http://schemas.microsoft.com/office/2006/metadata/properties"/>
    <ds:schemaRef ds:uri="http://schemas.microsoft.com/sharepoint/v3/field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6341</TotalTime>
  <Words>1010</Words>
  <Application>Microsoft Office PowerPoint</Application>
  <PresentationFormat>Presentación en pantalla (16:10)</PresentationFormat>
  <Paragraphs>259</Paragraphs>
  <Slides>29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MS PGothic</vt:lpstr>
      <vt:lpstr>Arial</vt:lpstr>
      <vt:lpstr>Calibri</vt:lpstr>
      <vt:lpstr>gobCL</vt:lpstr>
      <vt:lpstr>gobCL Light</vt:lpstr>
      <vt:lpstr>Verdana</vt:lpstr>
      <vt:lpstr>Wingdings</vt:lpstr>
      <vt:lpstr>ヒラギノ角ゴ Pro W3</vt:lpstr>
      <vt:lpstr>Office Theme</vt:lpstr>
      <vt:lpstr>12_Office Theme</vt:lpstr>
      <vt:lpstr>13_Office Theme</vt:lpstr>
      <vt:lpstr>5_Office Theme</vt:lpstr>
      <vt:lpstr>1_Office Theme</vt:lpstr>
      <vt:lpstr>2_Office Theme</vt:lpstr>
      <vt:lpstr>3_Office Theme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Empresas SONO Ltda</cp:lastModifiedBy>
  <cp:revision>312</cp:revision>
  <cp:lastPrinted>2016-04-14T14:52:09Z</cp:lastPrinted>
  <dcterms:created xsi:type="dcterms:W3CDTF">2010-04-12T23:12:02Z</dcterms:created>
  <dcterms:modified xsi:type="dcterms:W3CDTF">2016-04-15T12:55:11Z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