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8" r:id="rId8"/>
    <p:sldId id="269" r:id="rId9"/>
    <p:sldId id="265" r:id="rId10"/>
    <p:sldId id="266" r:id="rId11"/>
    <p:sldId id="270" r:id="rId12"/>
    <p:sldId id="267" r:id="rId13"/>
  </p:sldIdLst>
  <p:sldSz cx="9144000" cy="5143500" type="screen16x9"/>
  <p:notesSz cx="6950075" cy="92360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3000" y="-15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819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839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912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831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15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163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490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9141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476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180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79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BE00-DFE5-B94E-973A-3DA9F5E0027E}" type="datetimeFigureOut">
              <a:rPr lang="es-ES" smtClean="0"/>
              <a:pPr/>
              <a:t>08/08/2017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13727-C9AA-2942-85F6-CD70F726ABB6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 descr="cint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1107"/>
            <a:ext cx="9144000" cy="125730"/>
          </a:xfrm>
          <a:prstGeom prst="rect">
            <a:avLst/>
          </a:prstGeom>
        </p:spPr>
      </p:pic>
      <p:pic>
        <p:nvPicPr>
          <p:cNvPr id="10" name="Imagen 9" descr="ce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979"/>
            <a:ext cx="1806543" cy="6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65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42" b="21306"/>
          <a:stretch/>
        </p:blipFill>
        <p:spPr>
          <a:xfrm>
            <a:off x="0" y="2301594"/>
            <a:ext cx="9144000" cy="1354291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0" y="3839990"/>
            <a:ext cx="9144000" cy="1303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7087704" y="0"/>
            <a:ext cx="1944216" cy="912568"/>
            <a:chOff x="192798" y="3952262"/>
            <a:chExt cx="1944216" cy="912568"/>
          </a:xfrm>
        </p:grpSpPr>
        <p:pic>
          <p:nvPicPr>
            <p:cNvPr id="5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5158" y="3952262"/>
              <a:ext cx="511856" cy="904525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2798" y="3952263"/>
              <a:ext cx="1008112" cy="912567"/>
            </a:xfrm>
            <a:prstGeom prst="rect">
              <a:avLst/>
            </a:prstGeom>
          </p:spPr>
        </p:pic>
      </p:grpSp>
      <p:pic>
        <p:nvPicPr>
          <p:cNvPr id="7" name="Picture 2" descr="http://www.acee.cl/wp-content/uploads/2017/05/cropped-cropped-logo_lg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980" y="4447052"/>
            <a:ext cx="1368152" cy="6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o hay texto alternativo automático disponi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013" y="449648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ario Concepc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4156" y="4728588"/>
            <a:ext cx="2197764" cy="33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22" descr="cint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5885"/>
            <a:ext cx="9144000" cy="12573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2424" y="1830990"/>
            <a:ext cx="5081114" cy="328000"/>
          </a:xfrm>
        </p:spPr>
        <p:txBody>
          <a:bodyPr>
            <a:normAutofit lnSpcReduction="10000"/>
          </a:bodyPr>
          <a:lstStyle/>
          <a:p>
            <a:pPr algn="r"/>
            <a:r>
              <a:rPr lang="es-ES" sz="1600" b="1" dirty="0" smtClean="0">
                <a:solidFill>
                  <a:srgbClr val="595959"/>
                </a:solidFill>
              </a:rPr>
              <a:t>2017</a:t>
            </a:r>
            <a:endParaRPr lang="es-ES" sz="1600" b="1" dirty="0">
              <a:solidFill>
                <a:srgbClr val="595959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0" y="0"/>
            <a:ext cx="4350109" cy="1303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 descr="c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904" y="565171"/>
            <a:ext cx="3545522" cy="132248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57200" y="236846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ES_tradnl" sz="3200" b="1" dirty="0" smtClean="0">
                <a:solidFill>
                  <a:schemeClr val="bg1"/>
                </a:solidFill>
              </a:rPr>
              <a:t>Conectando la energía de Biobío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1799860" y="3209194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www.clusterenergia.cl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1026" name="Picture 2" descr="Generadoras de Chi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4887"/>
            <a:ext cx="1532238" cy="4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cera.cl/wp-content/themes/acera/images/gen/logo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998" y="4557659"/>
            <a:ext cx="1252537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1" y="9118"/>
            <a:ext cx="1743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62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000" b="1" dirty="0" smtClean="0"/>
              <a:t>PLAN DE DIFUSIÓN</a:t>
            </a:r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7374935"/>
              </p:ext>
            </p:extLst>
          </p:nvPr>
        </p:nvGraphicFramePr>
        <p:xfrm>
          <a:off x="406958" y="1197086"/>
          <a:ext cx="8131896" cy="3479394"/>
        </p:xfrm>
        <a:graphic>
          <a:graphicData uri="http://schemas.openxmlformats.org/drawingml/2006/table">
            <a:tbl>
              <a:tblPr/>
              <a:tblGrid>
                <a:gridCol w="2983806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  <a:gridCol w="190670"/>
              </a:tblGrid>
              <a:tr h="136446">
                <a:tc>
                  <a:txBody>
                    <a:bodyPr/>
                    <a:lstStyle/>
                    <a:p>
                      <a:pPr algn="l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Septiembre</a:t>
                      </a:r>
                    </a:p>
                  </a:txBody>
                  <a:tcPr marL="8158" marR="8158" marT="8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Octube</a:t>
                      </a:r>
                      <a:endParaRPr lang="es-CL" sz="800" b="1" i="0" u="none" strike="noStrike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PLAN DIFUSIÓN</a:t>
                      </a:r>
                    </a:p>
                  </a:txBody>
                  <a:tcPr marL="8158" marR="8158" marT="81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</a:p>
                  </a:txBody>
                  <a:tcPr marL="8158" marR="8158" marT="81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23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24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26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28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29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30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</a:p>
                  </a:txBody>
                  <a:tcPr marL="8158" marR="8158" marT="81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DIARIO CONCEPCION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6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Diario Concepción  (aviso papel 1/2 página)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Sociales / 1 página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Aviso Hito Inicio /1 página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Aviso Agradecimiento Participación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Diario Concepción WEB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Banner 300x250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26656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Posteos FB (contenidos Presencia de Marca)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TVU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Spot 20" / 3 pasadas x día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Producción Spot 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TVU WEB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Banner 300 x 250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RADIOS</a:t>
                      </a: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FF66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158" marR="8158" marT="8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27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Infinita / Frase 30" / Horario repartido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9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FM Tiempo / Frase 30" / Horario repartido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0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El Conquistador / Frase 30" / Horario repartido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46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BioBío / Frase 20" / 4 diarias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/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FF6600"/>
                          </a:solidFill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8158" marR="8158" marT="8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558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Socios</a:t>
            </a:r>
            <a:endParaRPr lang="es-CL" dirty="0"/>
          </a:p>
        </p:txBody>
      </p:sp>
      <p:pic>
        <p:nvPicPr>
          <p:cNvPr id="4" name="Picture 2" descr="http://www.acee.cl/wp-content/uploads/2017/05/cropped-cropped-logo_l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07" y="3014888"/>
            <a:ext cx="1743075" cy="8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o hay texto alternativo automátic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9013" y="430460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ario Concepc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4156" y="4536708"/>
            <a:ext cx="2197764" cy="33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eneradoras de Ch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660" y="3120072"/>
            <a:ext cx="2248770" cy="6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cera.cl/wp-content/themes/acera/images/gen/logo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806" y="3120072"/>
            <a:ext cx="1666464" cy="7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n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07" y="1622383"/>
            <a:ext cx="1743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78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615949" y="3240612"/>
            <a:ext cx="5081114" cy="32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sz="1600" b="1" dirty="0" smtClean="0"/>
              <a:t>2017</a:t>
            </a:r>
            <a:endParaRPr lang="es-ES" sz="1600" b="1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4350109" cy="1303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c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155" y="1546180"/>
            <a:ext cx="4693908" cy="1750828"/>
          </a:xfrm>
          <a:prstGeom prst="rect">
            <a:avLst/>
          </a:prstGeom>
        </p:spPr>
      </p:pic>
      <p:sp>
        <p:nvSpPr>
          <p:cNvPr id="9" name="2 Subtítulo"/>
          <p:cNvSpPr txBox="1">
            <a:spLocks/>
          </p:cNvSpPr>
          <p:nvPr/>
        </p:nvSpPr>
        <p:spPr>
          <a:xfrm>
            <a:off x="1577801" y="4260181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www.clusterenergia.cl</a:t>
            </a:r>
            <a:endParaRPr kumimoji="0" lang="es-C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16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09816"/>
            <a:ext cx="8229600" cy="32848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Ministerio de Energía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el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Gobierno Regional del Biobío,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están impulsando la conformación de un 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Clúster de la Energía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la Región del Biobío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con el fin de generar iniciativas formales que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fortalezcan la capacidad de promoción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desarrollo y captura del valor local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 través de acciones de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coordinación y articulación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entre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PYMES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Industria de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producción y de consumo de energía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la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academia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Gobierno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8255000" y="0"/>
            <a:ext cx="776920" cy="456284"/>
            <a:chOff x="192798" y="3952262"/>
            <a:chExt cx="1944216" cy="912568"/>
          </a:xfrm>
        </p:grpSpPr>
        <p:pic>
          <p:nvPicPr>
            <p:cNvPr id="5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5158" y="3952262"/>
              <a:ext cx="511856" cy="904525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2798" y="3952263"/>
              <a:ext cx="1008112" cy="912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9008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639" y="1224073"/>
            <a:ext cx="8835080" cy="370627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ES" sz="1800" dirty="0"/>
              <a:t>Potenciar el rol del sector energía como impulsor de crecimiento económico y social de la Región del Biobío</a:t>
            </a:r>
            <a:r>
              <a:rPr lang="es-ES" sz="1800" dirty="0" smtClean="0"/>
              <a:t>.</a:t>
            </a:r>
          </a:p>
          <a:p>
            <a:pPr algn="just">
              <a:spcBef>
                <a:spcPts val="0"/>
              </a:spcBef>
            </a:pPr>
            <a:endParaRPr lang="es-ES" sz="1800" dirty="0"/>
          </a:p>
          <a:p>
            <a:pPr algn="just">
              <a:spcBef>
                <a:spcPts val="0"/>
              </a:spcBef>
            </a:pPr>
            <a:r>
              <a:rPr lang="es-ES" sz="1800" dirty="0" smtClean="0"/>
              <a:t>Encadenar las necesidades de productos y servicios de la industria de producción y consumo de energía y las pequeñas y medianas empresas regionales.</a:t>
            </a:r>
          </a:p>
          <a:p>
            <a:pPr algn="just">
              <a:spcBef>
                <a:spcPts val="0"/>
              </a:spcBef>
            </a:pPr>
            <a:endParaRPr lang="es-ES" sz="1800" dirty="0"/>
          </a:p>
          <a:p>
            <a:pPr algn="just">
              <a:spcBef>
                <a:spcPts val="0"/>
              </a:spcBef>
            </a:pPr>
            <a:r>
              <a:rPr lang="es-ES" sz="1800" dirty="0" smtClean="0"/>
              <a:t>Acelerar la introducción de Eficiencia energética y energías renovables en todos los sectores, como vía de </a:t>
            </a:r>
            <a:r>
              <a:rPr lang="es-ES" sz="1800" dirty="0"/>
              <a:t>consolidación de </a:t>
            </a:r>
            <a:r>
              <a:rPr lang="es-ES" sz="1800" dirty="0" smtClean="0"/>
              <a:t>negocios y aumento de competitividad regional.</a:t>
            </a:r>
          </a:p>
          <a:p>
            <a:pPr algn="just">
              <a:spcBef>
                <a:spcPts val="0"/>
              </a:spcBef>
            </a:pPr>
            <a:endParaRPr lang="es-ES" sz="1800" dirty="0" smtClean="0"/>
          </a:p>
          <a:p>
            <a:pPr algn="just">
              <a:spcBef>
                <a:spcPts val="0"/>
              </a:spcBef>
            </a:pPr>
            <a:r>
              <a:rPr lang="es-ES" sz="1800" dirty="0" smtClean="0"/>
              <a:t>Desarrollar capacidades locales, competencias y estrategias de innovación e integración del sector energía.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r"/>
            <a:r>
              <a:rPr lang="sk-SK" sz="3200" b="1" dirty="0" smtClean="0"/>
              <a:t>OBJETIVOS</a:t>
            </a:r>
            <a:endParaRPr lang="es-ES" sz="32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8255000" y="0"/>
            <a:ext cx="776920" cy="456284"/>
            <a:chOff x="192798" y="3952262"/>
            <a:chExt cx="1944216" cy="912568"/>
          </a:xfrm>
        </p:grpSpPr>
        <p:pic>
          <p:nvPicPr>
            <p:cNvPr id="6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5158" y="3952262"/>
              <a:ext cx="511856" cy="904525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2798" y="3952263"/>
              <a:ext cx="1008112" cy="912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9078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L" dirty="0" smtClean="0"/>
              <a:t>Plataforma web</a:t>
            </a:r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3228"/>
            <a:ext cx="8483600" cy="394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036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k-SK" sz="2800" b="1" dirty="0" smtClean="0"/>
              <a:t>PÚBLICO OBJETIVO</a:t>
            </a:r>
            <a:endParaRPr lang="es-E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351" y="976010"/>
            <a:ext cx="8748583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 Energética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Empresas productoras y distribuidoras de combustibles.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Generadoras de energía eléctrica y térmica.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Empresas de distribución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transmisión de energía eléctrica.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Consumidores de energía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 consumidora de energía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Grandes consumidores sector público (Hospitales)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Turismo, Agricultura, otros.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PyMEs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Servicios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Empresas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pymes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industriales.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Pequeñas /medianas empresas de manufactura, servicios de ingeniería,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consultoras y de servicios, gestión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nuevos emprendimientos en el sector energía.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Instituciones de Educación Superior (IES)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Formación (Laboratorios, conocimiento tecnológico, redes internacionales)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ES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s-E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3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400" b="1" dirty="0" smtClean="0"/>
              <a:t>Lanzamiento Clúster de la Energía Biobío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9400" y="1063229"/>
            <a:ext cx="8623300" cy="39913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sz="1800" dirty="0" smtClean="0"/>
              <a:t>Evento Lanzamiento: Martes 10 de octubre de 2017</a:t>
            </a:r>
          </a:p>
          <a:p>
            <a:pPr marL="0" indent="0" algn="just">
              <a:buNone/>
            </a:pPr>
            <a:r>
              <a:rPr lang="es-ES_tradnl" sz="1800" dirty="0" smtClean="0"/>
              <a:t>Lugar: </a:t>
            </a:r>
            <a:r>
              <a:rPr lang="es-ES_tradnl" sz="1800" dirty="0" err="1" smtClean="0"/>
              <a:t>Suractivo</a:t>
            </a:r>
            <a:endParaRPr lang="es-ES_tradnl" sz="1800" dirty="0" smtClean="0"/>
          </a:p>
          <a:p>
            <a:pPr marL="0" indent="0" algn="just">
              <a:buNone/>
            </a:pPr>
            <a:r>
              <a:rPr lang="es-ES_tradnl" sz="1800" dirty="0" smtClean="0"/>
              <a:t>Horario: 9:00 a 18:00 </a:t>
            </a:r>
            <a:r>
              <a:rPr lang="es-ES_tradnl" sz="1800" dirty="0" err="1" smtClean="0"/>
              <a:t>hrs</a:t>
            </a:r>
            <a:r>
              <a:rPr lang="es-ES_tradnl" sz="1800" dirty="0" smtClean="0"/>
              <a:t>.</a:t>
            </a:r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r>
              <a:rPr lang="es-ES_tradnl" sz="1800" b="1" dirty="0" smtClean="0"/>
              <a:t>Actividades:</a:t>
            </a:r>
          </a:p>
          <a:p>
            <a:pPr algn="just"/>
            <a:r>
              <a:rPr lang="es-ES_tradnl" sz="2000" dirty="0"/>
              <a:t>Rueda de negocios entre pymes e industria </a:t>
            </a:r>
            <a:r>
              <a:rPr lang="es-ES_tradnl" sz="2000" dirty="0" smtClean="0"/>
              <a:t>energética</a:t>
            </a:r>
          </a:p>
          <a:p>
            <a:pPr algn="just"/>
            <a:r>
              <a:rPr lang="es-ES_tradnl" sz="2000" dirty="0" smtClean="0"/>
              <a:t>Lanzamiento de licitaciones de suministro de energía y proyectos de eficiencia energética</a:t>
            </a:r>
            <a:endParaRPr lang="es-ES_tradnl" sz="2000" dirty="0"/>
          </a:p>
          <a:p>
            <a:pPr algn="just"/>
            <a:r>
              <a:rPr lang="es-ES_tradnl" sz="1800" dirty="0"/>
              <a:t>Feria</a:t>
            </a:r>
          </a:p>
          <a:p>
            <a:pPr algn="just"/>
            <a:r>
              <a:rPr lang="es-ES_tradnl" sz="1800" dirty="0"/>
              <a:t>Charlas temáticas para distintos sectores de consumo energético</a:t>
            </a:r>
          </a:p>
          <a:p>
            <a:pPr marL="0" indent="0" algn="just">
              <a:buNone/>
            </a:pPr>
            <a:endParaRPr lang="es-ES_tradnl" sz="1800" dirty="0" smtClean="0"/>
          </a:p>
          <a:p>
            <a:pPr marL="0" indent="0" algn="just">
              <a:buNone/>
            </a:pPr>
            <a:r>
              <a:rPr lang="es-ES_tradnl" sz="1800" dirty="0" smtClean="0"/>
              <a:t>Lanzamiento de un proyecto de largo  plazo que gestiona los componentes</a:t>
            </a:r>
          </a:p>
        </p:txBody>
      </p:sp>
    </p:spTree>
    <p:extLst>
      <p:ext uri="{BB962C8B-B14F-4D97-AF65-F5344CB8AC3E}">
        <p14:creationId xmlns:p14="http://schemas.microsoft.com/office/powerpoint/2010/main" xmlns="" val="307198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74" descr="plano ba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47" r="-272" b="16700"/>
          <a:stretch/>
        </p:blipFill>
        <p:spPr>
          <a:xfrm>
            <a:off x="1411200" y="986400"/>
            <a:ext cx="6375600" cy="4053600"/>
          </a:xfrm>
          <a:prstGeom prst="rect">
            <a:avLst/>
          </a:prstGeom>
        </p:spPr>
      </p:pic>
      <p:sp>
        <p:nvSpPr>
          <p:cNvPr id="79" name="Rectangle 47"/>
          <p:cNvSpPr>
            <a:spLocks noChangeArrowheads="1"/>
          </p:cNvSpPr>
          <p:nvPr/>
        </p:nvSpPr>
        <p:spPr bwMode="auto">
          <a:xfrm rot="5400000">
            <a:off x="3314235" y="2918657"/>
            <a:ext cx="2878274" cy="1360907"/>
          </a:xfrm>
          <a:prstGeom prst="rect">
            <a:avLst/>
          </a:prstGeom>
          <a:solidFill>
            <a:srgbClr val="008000">
              <a:alpha val="2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 rot="5400000">
            <a:off x="5475800" y="3351730"/>
            <a:ext cx="1872999" cy="1500036"/>
          </a:xfrm>
          <a:prstGeom prst="rect">
            <a:avLst/>
          </a:prstGeom>
          <a:solidFill>
            <a:srgbClr val="FFFF00">
              <a:alpha val="2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000" b="1" dirty="0" err="1" smtClean="0"/>
              <a:t>Layout</a:t>
            </a:r>
            <a:r>
              <a:rPr lang="es-ES_tradnl" sz="2000" b="1" dirty="0" smtClean="0"/>
              <a:t> Espacio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30232" y="4739705"/>
            <a:ext cx="1008062" cy="197959"/>
          </a:xfrm>
          <a:prstGeom prst="rect">
            <a:avLst/>
          </a:prstGeom>
          <a:solidFill>
            <a:srgbClr val="FFFF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1000" dirty="0">
                <a:latin typeface="Century Gothic"/>
                <a:cs typeface="Century Gothic"/>
              </a:rPr>
              <a:t>Escenario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707606" y="1412081"/>
            <a:ext cx="10080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1000" b="1" dirty="0">
                <a:latin typeface="Century Gothic"/>
                <a:cs typeface="Century Gothic"/>
              </a:rPr>
              <a:t>Acreditacion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41590" y="2571293"/>
            <a:ext cx="504031" cy="407580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1000" dirty="0">
                <a:latin typeface="Century Gothic"/>
                <a:cs typeface="Century Gothic"/>
              </a:rPr>
              <a:t>Zona </a:t>
            </a:r>
            <a:endParaRPr lang="es-CL" sz="1000" dirty="0" smtClean="0">
              <a:latin typeface="Century Gothic"/>
              <a:cs typeface="Century Gothic"/>
            </a:endParaRPr>
          </a:p>
          <a:p>
            <a:pPr algn="ctr"/>
            <a:r>
              <a:rPr lang="es-CL" sz="1000" dirty="0" smtClean="0">
                <a:latin typeface="Century Gothic"/>
                <a:cs typeface="Century Gothic"/>
              </a:rPr>
              <a:t>Stands</a:t>
            </a:r>
            <a:r>
              <a:rPr lang="es-CL" sz="1000" dirty="0">
                <a:latin typeface="Century Gothic"/>
                <a:cs typeface="Century Gothic"/>
              </a:rPr>
              <a:t/>
            </a:r>
            <a:br>
              <a:rPr lang="es-CL" sz="1000" dirty="0">
                <a:latin typeface="Century Gothic"/>
                <a:cs typeface="Century Gothic"/>
              </a:rPr>
            </a:br>
            <a:r>
              <a:rPr lang="es-CL" sz="1000" dirty="0">
                <a:latin typeface="Century Gothic"/>
                <a:cs typeface="Century Gothic"/>
              </a:rPr>
              <a:t>y Coffee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4643438" y="1933920"/>
            <a:ext cx="288925" cy="514162"/>
            <a:chOff x="4643438" y="1989138"/>
            <a:chExt cx="288925" cy="792162"/>
          </a:xfrm>
        </p:grpSpPr>
        <p:sp>
          <p:nvSpPr>
            <p:cNvPr id="10" name="Line 25"/>
            <p:cNvSpPr>
              <a:spLocks noChangeShapeType="1"/>
            </p:cNvSpPr>
            <p:nvPr/>
          </p:nvSpPr>
          <p:spPr bwMode="auto">
            <a:xfrm rot="5400000">
              <a:off x="4247357" y="2385219"/>
              <a:ext cx="792162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rot="5400000">
              <a:off x="4391819" y="2385219"/>
              <a:ext cx="792162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rot="5400000">
              <a:off x="4536282" y="2385219"/>
              <a:ext cx="792162" cy="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5318206" y="3501352"/>
            <a:ext cx="514162" cy="0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 rot="5400000">
            <a:off x="5082596" y="3137460"/>
            <a:ext cx="271720" cy="136360"/>
          </a:xfrm>
          <a:prstGeom prst="rect">
            <a:avLst/>
          </a:prstGeom>
          <a:solidFill>
            <a:srgbClr val="FFFF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 rot="5400000">
            <a:off x="5082596" y="3635947"/>
            <a:ext cx="271720" cy="136360"/>
          </a:xfrm>
          <a:prstGeom prst="rect">
            <a:avLst/>
          </a:prstGeom>
          <a:solidFill>
            <a:srgbClr val="FFFF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 rot="5400000">
            <a:off x="5150526" y="291119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 rot="5400000">
            <a:off x="5150526" y="277483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 rot="5400000">
            <a:off x="5150526" y="263897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 rot="5400000">
            <a:off x="5150526" y="250311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5" name="Rectangle 43"/>
          <p:cNvSpPr>
            <a:spLocks noChangeArrowheads="1"/>
          </p:cNvSpPr>
          <p:nvPr/>
        </p:nvSpPr>
        <p:spPr bwMode="auto">
          <a:xfrm rot="5400000">
            <a:off x="4289412" y="291069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 rot="5400000">
            <a:off x="4289412" y="277483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 rot="5400000">
            <a:off x="4289412" y="263897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 rot="5400000">
            <a:off x="4289412" y="250311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 rot="5400000">
            <a:off x="4289412" y="236725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 rot="5400000">
            <a:off x="4221482" y="3137460"/>
            <a:ext cx="271720" cy="136360"/>
          </a:xfrm>
          <a:prstGeom prst="rect">
            <a:avLst/>
          </a:prstGeom>
          <a:solidFill>
            <a:srgbClr val="FFFF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 rot="5400000">
            <a:off x="5150526" y="2367253"/>
            <a:ext cx="135860" cy="1363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 rot="5400000">
            <a:off x="5184491" y="3828748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3" name="Rectangle 51"/>
          <p:cNvSpPr>
            <a:spLocks noChangeArrowheads="1"/>
          </p:cNvSpPr>
          <p:nvPr/>
        </p:nvSpPr>
        <p:spPr bwMode="auto">
          <a:xfrm rot="5400000">
            <a:off x="5184491" y="3919155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 rot="5400000">
            <a:off x="5184491" y="4010061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5" name="Rectangle 53"/>
          <p:cNvSpPr>
            <a:spLocks noChangeArrowheads="1"/>
          </p:cNvSpPr>
          <p:nvPr/>
        </p:nvSpPr>
        <p:spPr bwMode="auto">
          <a:xfrm rot="5400000">
            <a:off x="5184491" y="4100469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6" name="Rectangle 54"/>
          <p:cNvSpPr>
            <a:spLocks noChangeArrowheads="1"/>
          </p:cNvSpPr>
          <p:nvPr/>
        </p:nvSpPr>
        <p:spPr bwMode="auto">
          <a:xfrm rot="5400000">
            <a:off x="5184491" y="4191375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auto">
          <a:xfrm rot="5400000">
            <a:off x="5184491" y="4281782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8" name="Rectangle 56"/>
          <p:cNvSpPr>
            <a:spLocks noChangeArrowheads="1"/>
          </p:cNvSpPr>
          <p:nvPr/>
        </p:nvSpPr>
        <p:spPr bwMode="auto">
          <a:xfrm rot="5400000">
            <a:off x="5184491" y="4372189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 rot="5400000">
            <a:off x="5184491" y="4463095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0" name="Rectangle 58"/>
          <p:cNvSpPr>
            <a:spLocks noChangeArrowheads="1"/>
          </p:cNvSpPr>
          <p:nvPr/>
        </p:nvSpPr>
        <p:spPr bwMode="auto">
          <a:xfrm rot="5400000">
            <a:off x="5025904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1" name="Rectangle 59"/>
          <p:cNvSpPr>
            <a:spLocks noChangeArrowheads="1"/>
          </p:cNvSpPr>
          <p:nvPr/>
        </p:nvSpPr>
        <p:spPr bwMode="auto">
          <a:xfrm rot="5400000">
            <a:off x="4935497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2" name="Rectangle 60"/>
          <p:cNvSpPr>
            <a:spLocks noChangeArrowheads="1"/>
          </p:cNvSpPr>
          <p:nvPr/>
        </p:nvSpPr>
        <p:spPr bwMode="auto">
          <a:xfrm rot="5400000">
            <a:off x="4844590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auto">
          <a:xfrm rot="5400000">
            <a:off x="4754183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4" name="Rectangle 62"/>
          <p:cNvSpPr>
            <a:spLocks noChangeArrowheads="1"/>
          </p:cNvSpPr>
          <p:nvPr/>
        </p:nvSpPr>
        <p:spPr bwMode="auto">
          <a:xfrm rot="5400000">
            <a:off x="4663277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 rot="5400000">
            <a:off x="4572870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6" name="Rectangle 64"/>
          <p:cNvSpPr>
            <a:spLocks noChangeArrowheads="1"/>
          </p:cNvSpPr>
          <p:nvPr/>
        </p:nvSpPr>
        <p:spPr bwMode="auto">
          <a:xfrm rot="5400000">
            <a:off x="4481964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 smtClean="0">
                <a:latin typeface="Century Gothic"/>
                <a:cs typeface="Century Gothic"/>
              </a:rPr>
              <a:t> </a:t>
            </a:r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7" name="Rectangle 65"/>
          <p:cNvSpPr>
            <a:spLocks noChangeArrowheads="1"/>
          </p:cNvSpPr>
          <p:nvPr/>
        </p:nvSpPr>
        <p:spPr bwMode="auto">
          <a:xfrm rot="5400000">
            <a:off x="4391557" y="4735065"/>
            <a:ext cx="135860" cy="6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8" name="Rectangle 66"/>
          <p:cNvSpPr>
            <a:spLocks noChangeArrowheads="1"/>
          </p:cNvSpPr>
          <p:nvPr/>
        </p:nvSpPr>
        <p:spPr bwMode="auto">
          <a:xfrm rot="5400000">
            <a:off x="4323377" y="4236329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49" name="Rectangle 67"/>
          <p:cNvSpPr>
            <a:spLocks noChangeArrowheads="1"/>
          </p:cNvSpPr>
          <p:nvPr/>
        </p:nvSpPr>
        <p:spPr bwMode="auto">
          <a:xfrm rot="5400000">
            <a:off x="4323377" y="4327235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50" name="Rectangle 68"/>
          <p:cNvSpPr>
            <a:spLocks noChangeArrowheads="1"/>
          </p:cNvSpPr>
          <p:nvPr/>
        </p:nvSpPr>
        <p:spPr bwMode="auto">
          <a:xfrm rot="5400000">
            <a:off x="4323377" y="4417642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51" name="Rectangle 69"/>
          <p:cNvSpPr>
            <a:spLocks noChangeArrowheads="1"/>
          </p:cNvSpPr>
          <p:nvPr/>
        </p:nvSpPr>
        <p:spPr bwMode="auto">
          <a:xfrm rot="5400000">
            <a:off x="4323377" y="4508548"/>
            <a:ext cx="67930" cy="1363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52" name="Rectangle 70"/>
          <p:cNvSpPr>
            <a:spLocks noChangeArrowheads="1"/>
          </p:cNvSpPr>
          <p:nvPr/>
        </p:nvSpPr>
        <p:spPr bwMode="auto">
          <a:xfrm rot="5400000">
            <a:off x="4255197" y="3397942"/>
            <a:ext cx="204290" cy="136360"/>
          </a:xfrm>
          <a:prstGeom prst="rect">
            <a:avLst/>
          </a:prstGeom>
          <a:solidFill>
            <a:srgbClr val="0080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53" name="Rectangle 71"/>
          <p:cNvSpPr>
            <a:spLocks noChangeArrowheads="1"/>
          </p:cNvSpPr>
          <p:nvPr/>
        </p:nvSpPr>
        <p:spPr bwMode="auto">
          <a:xfrm rot="5400000">
            <a:off x="4255198" y="3602232"/>
            <a:ext cx="204290" cy="136360"/>
          </a:xfrm>
          <a:prstGeom prst="rect">
            <a:avLst/>
          </a:prstGeom>
          <a:solidFill>
            <a:srgbClr val="0080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54" name="Rectangle 72"/>
          <p:cNvSpPr>
            <a:spLocks noChangeArrowheads="1"/>
          </p:cNvSpPr>
          <p:nvPr/>
        </p:nvSpPr>
        <p:spPr bwMode="auto">
          <a:xfrm rot="5400000">
            <a:off x="4255198" y="3806022"/>
            <a:ext cx="204290" cy="136360"/>
          </a:xfrm>
          <a:prstGeom prst="rect">
            <a:avLst/>
          </a:prstGeom>
          <a:solidFill>
            <a:srgbClr val="0080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55" name="Rectangle 73"/>
          <p:cNvSpPr>
            <a:spLocks noChangeArrowheads="1"/>
          </p:cNvSpPr>
          <p:nvPr/>
        </p:nvSpPr>
        <p:spPr bwMode="auto">
          <a:xfrm rot="5400000">
            <a:off x="4255198" y="4009812"/>
            <a:ext cx="204290" cy="136360"/>
          </a:xfrm>
          <a:prstGeom prst="rect">
            <a:avLst/>
          </a:prstGeom>
          <a:solidFill>
            <a:srgbClr val="0080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56" name="Rectangle 74"/>
          <p:cNvSpPr>
            <a:spLocks noChangeArrowheads="1"/>
          </p:cNvSpPr>
          <p:nvPr/>
        </p:nvSpPr>
        <p:spPr bwMode="auto">
          <a:xfrm rot="5400000">
            <a:off x="4459736" y="3420668"/>
            <a:ext cx="679301" cy="113383"/>
          </a:xfrm>
          <a:prstGeom prst="rect">
            <a:avLst/>
          </a:prstGeom>
          <a:solidFill>
            <a:srgbClr val="FF0000"/>
          </a:solidFill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cxnSp>
        <p:nvCxnSpPr>
          <p:cNvPr id="58" name="Conector recto 57"/>
          <p:cNvCxnSpPr/>
          <p:nvPr/>
        </p:nvCxnSpPr>
        <p:spPr>
          <a:xfrm>
            <a:off x="5687248" y="3137709"/>
            <a:ext cx="150003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>
            <a:off x="5687248" y="2190750"/>
            <a:ext cx="748477" cy="946959"/>
          </a:xfrm>
          <a:prstGeom prst="line">
            <a:avLst/>
          </a:prstGeom>
          <a:ln w="9525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 flipH="1">
            <a:off x="6435725" y="2190750"/>
            <a:ext cx="751558" cy="946959"/>
          </a:xfrm>
          <a:prstGeom prst="line">
            <a:avLst/>
          </a:prstGeom>
          <a:ln w="9525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5789155" y="3671592"/>
            <a:ext cx="130263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s-CL" sz="1000" b="1" dirty="0">
                <a:latin typeface="Century Gothic"/>
                <a:cs typeface="Century Gothic"/>
              </a:rPr>
              <a:t>Salón </a:t>
            </a:r>
            <a:br>
              <a:rPr lang="es-CL" sz="1000" b="1" dirty="0">
                <a:latin typeface="Century Gothic"/>
                <a:cs typeface="Century Gothic"/>
              </a:rPr>
            </a:br>
            <a:r>
              <a:rPr lang="es-CL" sz="1000" b="1" dirty="0">
                <a:latin typeface="Century Gothic"/>
                <a:cs typeface="Century Gothic"/>
              </a:rPr>
              <a:t>Montaje Auditorio </a:t>
            </a:r>
          </a:p>
          <a:p>
            <a:pPr algn="ctr"/>
            <a:r>
              <a:rPr lang="es-CL" sz="1000" dirty="0">
                <a:latin typeface="Century Gothic"/>
                <a:cs typeface="Century Gothic"/>
              </a:rPr>
              <a:t>300-400 Sillas</a:t>
            </a:r>
          </a:p>
        </p:txBody>
      </p:sp>
      <p:sp>
        <p:nvSpPr>
          <p:cNvPr id="73" name="Rectangle 47"/>
          <p:cNvSpPr>
            <a:spLocks noChangeArrowheads="1"/>
          </p:cNvSpPr>
          <p:nvPr/>
        </p:nvSpPr>
        <p:spPr bwMode="auto">
          <a:xfrm rot="5400000">
            <a:off x="5944003" y="1909031"/>
            <a:ext cx="946959" cy="1510404"/>
          </a:xfrm>
          <a:prstGeom prst="rect">
            <a:avLst/>
          </a:prstGeom>
          <a:solidFill>
            <a:schemeClr val="accent5">
              <a:lumMod val="75000"/>
              <a:alpha val="2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5687248" y="2823559"/>
            <a:ext cx="63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L" sz="1000" dirty="0" smtClean="0">
                <a:latin typeface="Century Gothic"/>
                <a:cs typeface="Century Gothic"/>
              </a:rPr>
              <a:t>Sala R1</a:t>
            </a:r>
            <a:endParaRPr lang="es-CL" sz="1000" dirty="0">
              <a:latin typeface="Century Gothic"/>
              <a:cs typeface="Century Gothic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5822001" y="2244392"/>
            <a:ext cx="63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L" sz="1000" dirty="0" smtClean="0">
                <a:latin typeface="Century Gothic"/>
                <a:cs typeface="Century Gothic"/>
              </a:rPr>
              <a:t>Sala R2</a:t>
            </a:r>
            <a:endParaRPr lang="es-CL" sz="1000" dirty="0">
              <a:latin typeface="Century Gothic"/>
              <a:cs typeface="Century Gothic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6444696" y="2247682"/>
            <a:ext cx="63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L" sz="1000" dirty="0" smtClean="0">
                <a:latin typeface="Century Gothic"/>
                <a:cs typeface="Century Gothic"/>
              </a:rPr>
              <a:t>Sala R3</a:t>
            </a:r>
            <a:endParaRPr lang="es-CL" sz="1000" dirty="0">
              <a:latin typeface="Century Gothic"/>
              <a:cs typeface="Century Gothic"/>
            </a:endParaRP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6543096" y="2852848"/>
            <a:ext cx="633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CL" sz="1000" dirty="0" smtClean="0">
                <a:latin typeface="Century Gothic"/>
                <a:cs typeface="Century Gothic"/>
              </a:rPr>
              <a:t>Sala R4</a:t>
            </a:r>
            <a:endParaRPr lang="es-CL" sz="1000" dirty="0">
              <a:latin typeface="Century Gothic"/>
              <a:cs typeface="Century Gothic"/>
            </a:endParaRPr>
          </a:p>
        </p:txBody>
      </p:sp>
      <p:pic>
        <p:nvPicPr>
          <p:cNvPr id="76" name="Imagen 75" descr="auto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250" y="1747393"/>
            <a:ext cx="367665" cy="384006"/>
          </a:xfrm>
          <a:prstGeom prst="rect">
            <a:avLst/>
          </a:prstGeom>
        </p:spPr>
      </p:pic>
      <p:pic>
        <p:nvPicPr>
          <p:cNvPr id="77" name="Imagen 76" descr="au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264" y="1775968"/>
            <a:ext cx="367665" cy="384006"/>
          </a:xfrm>
          <a:prstGeom prst="rect">
            <a:avLst/>
          </a:prstGeom>
        </p:spPr>
      </p:pic>
      <p:pic>
        <p:nvPicPr>
          <p:cNvPr id="78" name="Imagen 77" descr="auto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187" y="1134618"/>
            <a:ext cx="367665" cy="384006"/>
          </a:xfrm>
          <a:prstGeom prst="rect">
            <a:avLst/>
          </a:prstGeom>
        </p:spPr>
      </p:pic>
      <p:sp>
        <p:nvSpPr>
          <p:cNvPr id="89" name="Text Box 20"/>
          <p:cNvSpPr txBox="1">
            <a:spLocks noChangeArrowheads="1"/>
          </p:cNvSpPr>
          <p:nvPr/>
        </p:nvSpPr>
        <p:spPr bwMode="auto">
          <a:xfrm>
            <a:off x="5755285" y="2535748"/>
            <a:ext cx="13516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s-CL" sz="1000" b="1" dirty="0" smtClean="0">
                <a:latin typeface="Century Gothic"/>
                <a:cs typeface="Century Gothic"/>
              </a:rPr>
              <a:t>Salas de reuniones</a:t>
            </a:r>
            <a:endParaRPr lang="es-CL" sz="1000" dirty="0">
              <a:latin typeface="Century Gothic"/>
              <a:cs typeface="Century Gothic"/>
            </a:endParaRPr>
          </a:p>
        </p:txBody>
      </p:sp>
      <p:sp>
        <p:nvSpPr>
          <p:cNvPr id="90" name="Rectangle 47"/>
          <p:cNvSpPr>
            <a:spLocks noChangeArrowheads="1"/>
          </p:cNvSpPr>
          <p:nvPr/>
        </p:nvSpPr>
        <p:spPr bwMode="auto">
          <a:xfrm rot="5400000">
            <a:off x="670423" y="1573972"/>
            <a:ext cx="2592565" cy="3933414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grpSp>
        <p:nvGrpSpPr>
          <p:cNvPr id="80" name="Agrupar 79"/>
          <p:cNvGrpSpPr/>
          <p:nvPr/>
        </p:nvGrpSpPr>
        <p:grpSpPr>
          <a:xfrm>
            <a:off x="223665" y="2252617"/>
            <a:ext cx="1888689" cy="2497469"/>
            <a:chOff x="223665" y="2129230"/>
            <a:chExt cx="1888689" cy="2497469"/>
          </a:xfrm>
        </p:grpSpPr>
        <p:sp>
          <p:nvSpPr>
            <p:cNvPr id="81" name="Rectangle 37"/>
            <p:cNvSpPr>
              <a:spLocks noChangeArrowheads="1"/>
            </p:cNvSpPr>
            <p:nvPr/>
          </p:nvSpPr>
          <p:spPr bwMode="auto">
            <a:xfrm>
              <a:off x="223665" y="2182643"/>
              <a:ext cx="301456" cy="151282"/>
            </a:xfrm>
            <a:prstGeom prst="rect">
              <a:avLst/>
            </a:prstGeom>
            <a:solidFill>
              <a:srgbClr val="FFFF00"/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82" name="Rectangle 49"/>
            <p:cNvSpPr>
              <a:spLocks noChangeArrowheads="1"/>
            </p:cNvSpPr>
            <p:nvPr/>
          </p:nvSpPr>
          <p:spPr bwMode="auto">
            <a:xfrm>
              <a:off x="374393" y="2862836"/>
              <a:ext cx="150728" cy="1512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83" name="Rectangle 50"/>
            <p:cNvSpPr>
              <a:spLocks noChangeArrowheads="1"/>
            </p:cNvSpPr>
            <p:nvPr/>
          </p:nvSpPr>
          <p:spPr bwMode="auto">
            <a:xfrm>
              <a:off x="450312" y="3549131"/>
              <a:ext cx="75364" cy="1512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84" name="Rectangle 70"/>
            <p:cNvSpPr>
              <a:spLocks noChangeArrowheads="1"/>
            </p:cNvSpPr>
            <p:nvPr/>
          </p:nvSpPr>
          <p:spPr bwMode="auto">
            <a:xfrm>
              <a:off x="299029" y="4295296"/>
              <a:ext cx="226647" cy="151282"/>
            </a:xfrm>
            <a:prstGeom prst="rect">
              <a:avLst/>
            </a:prstGeom>
            <a:solidFill>
              <a:srgbClr val="008000"/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85" name="Text Box 15"/>
            <p:cNvSpPr txBox="1">
              <a:spLocks noChangeArrowheads="1"/>
            </p:cNvSpPr>
            <p:nvPr/>
          </p:nvSpPr>
          <p:spPr bwMode="auto">
            <a:xfrm>
              <a:off x="547219" y="2129230"/>
              <a:ext cx="12323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>
                  <a:latin typeface="Century Gothic"/>
                  <a:cs typeface="Century Gothic"/>
                </a:rPr>
                <a:t>3 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A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4x2m </a:t>
              </a:r>
              <a:r>
                <a:rPr lang="es-CL" sz="1000" dirty="0" smtClean="0">
                  <a:latin typeface="Century Gothic"/>
                  <a:cs typeface="Century Gothic"/>
                </a:rPr>
                <a:t>Modulado</a:t>
              </a:r>
              <a:endParaRPr lang="es-CL" sz="1000" dirty="0">
                <a:latin typeface="Century Gothic"/>
                <a:cs typeface="Century Gothic"/>
              </a:endParaRPr>
            </a:p>
          </p:txBody>
        </p:sp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555518" y="3492103"/>
              <a:ext cx="15568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 smtClean="0">
                  <a:latin typeface="Century Gothic"/>
                  <a:cs typeface="Century Gothic"/>
                </a:rPr>
                <a:t>20 </a:t>
              </a:r>
              <a:r>
                <a:rPr lang="es-CL" sz="1000" b="1" dirty="0">
                  <a:latin typeface="Century Gothic"/>
                  <a:cs typeface="Century Gothic"/>
                </a:rPr>
                <a:t>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C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1,5x1,5 m Sin </a:t>
              </a:r>
              <a:r>
                <a:rPr lang="es-CL" sz="1000" dirty="0" smtClean="0">
                  <a:latin typeface="Century Gothic"/>
                  <a:cs typeface="Century Gothic"/>
                </a:rPr>
                <a:t>Modular</a:t>
              </a:r>
              <a:endParaRPr lang="es-CL" sz="1000" dirty="0">
                <a:latin typeface="Century Gothic"/>
                <a:cs typeface="Century Gothic"/>
              </a:endParaRP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555518" y="2828357"/>
              <a:ext cx="12323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 smtClean="0">
                  <a:latin typeface="Century Gothic"/>
                  <a:cs typeface="Century Gothic"/>
                </a:rPr>
                <a:t>10 </a:t>
              </a:r>
              <a:r>
                <a:rPr lang="es-CL" sz="1000" b="1" dirty="0">
                  <a:latin typeface="Century Gothic"/>
                  <a:cs typeface="Century Gothic"/>
                </a:rPr>
                <a:t>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B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2x2m </a:t>
              </a:r>
              <a:r>
                <a:rPr lang="es-CL" sz="1000" dirty="0" smtClean="0">
                  <a:latin typeface="Century Gothic"/>
                  <a:cs typeface="Century Gothic"/>
                </a:rPr>
                <a:t>Modulado</a:t>
              </a:r>
              <a:endParaRPr lang="es-CL" sz="1000" dirty="0">
                <a:latin typeface="Century Gothic"/>
                <a:cs typeface="Century Gothic"/>
              </a:endParaRPr>
            </a:p>
          </p:txBody>
        </p:sp>
        <p:sp>
          <p:nvSpPr>
            <p:cNvPr id="88" name="Text Box 15"/>
            <p:cNvSpPr txBox="1">
              <a:spLocks noChangeArrowheads="1"/>
            </p:cNvSpPr>
            <p:nvPr/>
          </p:nvSpPr>
          <p:spPr bwMode="auto">
            <a:xfrm>
              <a:off x="555518" y="4226589"/>
              <a:ext cx="12323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 smtClean="0">
                  <a:latin typeface="Century Gothic"/>
                  <a:cs typeface="Century Gothic"/>
                </a:rPr>
                <a:t>4 </a:t>
              </a:r>
              <a:r>
                <a:rPr lang="es-CL" sz="1000" b="1" dirty="0">
                  <a:latin typeface="Century Gothic"/>
                  <a:cs typeface="Century Gothic"/>
                </a:rPr>
                <a:t>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D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Modulado 3x2m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0401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4279773441"/>
              </p:ext>
            </p:extLst>
          </p:nvPr>
        </p:nvGraphicFramePr>
        <p:xfrm>
          <a:off x="1774250" y="1035821"/>
          <a:ext cx="6912550" cy="3821494"/>
        </p:xfrm>
        <a:graphic>
          <a:graphicData uri="http://schemas.openxmlformats.org/presentationml/2006/ole">
            <p:oleObj spid="_x0000_s2060" name="Imagen de mapa de bits" r:id="rId3" imgW="6563641" imgH="3629532" progId="PBrush">
              <p:embed/>
            </p:oleObj>
          </a:graphicData>
        </a:graphic>
      </p:graphicFrame>
      <p:sp>
        <p:nvSpPr>
          <p:cNvPr id="59" name="Rectangle 47"/>
          <p:cNvSpPr>
            <a:spLocks noChangeArrowheads="1"/>
          </p:cNvSpPr>
          <p:nvPr/>
        </p:nvSpPr>
        <p:spPr bwMode="auto">
          <a:xfrm rot="5400000">
            <a:off x="3685556" y="-390911"/>
            <a:ext cx="3193546" cy="6533895"/>
          </a:xfrm>
          <a:prstGeom prst="rect">
            <a:avLst/>
          </a:prstGeom>
          <a:solidFill>
            <a:srgbClr val="008000">
              <a:alpha val="2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 sz="900" dirty="0">
              <a:latin typeface="Century Gothic"/>
              <a:cs typeface="Century Gothic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000" b="1" dirty="0" err="1" smtClean="0"/>
              <a:t>Layout</a:t>
            </a:r>
            <a:r>
              <a:rPr lang="es-ES_tradnl" sz="2000" b="1" dirty="0" smtClean="0"/>
              <a:t> </a:t>
            </a:r>
            <a:r>
              <a:rPr lang="en-US" sz="2000" b="1" dirty="0" err="1"/>
              <a:t>Zona</a:t>
            </a:r>
            <a:r>
              <a:rPr lang="en-US" sz="2000" b="1" dirty="0"/>
              <a:t> </a:t>
            </a:r>
            <a:r>
              <a:rPr lang="en-US" sz="2000" b="1" dirty="0" smtClean="0"/>
              <a:t>Stands y </a:t>
            </a:r>
            <a:r>
              <a:rPr lang="en-US" sz="2000" b="1" dirty="0"/>
              <a:t>Coffee</a:t>
            </a: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4040085" y="1703304"/>
            <a:ext cx="657877" cy="330148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A1</a:t>
            </a: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5247000" y="1703304"/>
            <a:ext cx="657877" cy="330148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A2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3656726" y="1703304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B5</a:t>
            </a: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3326578" y="1703304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B4</a:t>
            </a:r>
          </a:p>
        </p:txBody>
      </p:sp>
      <p:sp>
        <p:nvSpPr>
          <p:cNvPr id="24" name="Rectangle 41"/>
          <p:cNvSpPr>
            <a:spLocks noChangeArrowheads="1"/>
          </p:cNvSpPr>
          <p:nvPr/>
        </p:nvSpPr>
        <p:spPr bwMode="auto">
          <a:xfrm>
            <a:off x="2997639" y="1703304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B3</a:t>
            </a: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2668701" y="1703304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B2</a:t>
            </a:r>
          </a:p>
        </p:txBody>
      </p:sp>
      <p:sp>
        <p:nvSpPr>
          <p:cNvPr id="26" name="Rectangle 43"/>
          <p:cNvSpPr>
            <a:spLocks noChangeArrowheads="1"/>
          </p:cNvSpPr>
          <p:nvPr/>
        </p:nvSpPr>
        <p:spPr bwMode="auto">
          <a:xfrm>
            <a:off x="3655517" y="3788195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B10</a:t>
            </a: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3326578" y="3788195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B9</a:t>
            </a: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2997639" y="3788195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B8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2668701" y="3788195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B7</a:t>
            </a:r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auto">
          <a:xfrm>
            <a:off x="2339762" y="3788195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B6</a:t>
            </a: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4040085" y="3788195"/>
            <a:ext cx="657877" cy="330148"/>
          </a:xfrm>
          <a:prstGeom prst="rect">
            <a:avLst/>
          </a:prstGeom>
          <a:solidFill>
            <a:srgbClr val="FFFF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A3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2339762" y="1703304"/>
            <a:ext cx="328939" cy="3301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B1</a:t>
            </a: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5960506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34" name="Rectangle 51"/>
          <p:cNvSpPr>
            <a:spLocks noChangeArrowheads="1"/>
          </p:cNvSpPr>
          <p:nvPr/>
        </p:nvSpPr>
        <p:spPr bwMode="auto">
          <a:xfrm>
            <a:off x="6179395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35" name="Rectangle 52"/>
          <p:cNvSpPr>
            <a:spLocks noChangeArrowheads="1"/>
          </p:cNvSpPr>
          <p:nvPr/>
        </p:nvSpPr>
        <p:spPr bwMode="auto">
          <a:xfrm>
            <a:off x="6399494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36" name="Rectangle 53"/>
          <p:cNvSpPr>
            <a:spLocks noChangeArrowheads="1"/>
          </p:cNvSpPr>
          <p:nvPr/>
        </p:nvSpPr>
        <p:spPr bwMode="auto">
          <a:xfrm>
            <a:off x="6618384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6838483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5</a:t>
            </a:r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7057372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6</a:t>
            </a:r>
          </a:p>
        </p:txBody>
      </p:sp>
      <p:sp>
        <p:nvSpPr>
          <p:cNvPr id="39" name="Rectangle 56"/>
          <p:cNvSpPr>
            <a:spLocks noChangeArrowheads="1"/>
          </p:cNvSpPr>
          <p:nvPr/>
        </p:nvSpPr>
        <p:spPr bwMode="auto">
          <a:xfrm>
            <a:off x="7276261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7</a:t>
            </a:r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7496360" y="1703304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8</a:t>
            </a:r>
          </a:p>
        </p:txBody>
      </p:sp>
      <p:sp>
        <p:nvSpPr>
          <p:cNvPr id="41" name="Rectangle 58"/>
          <p:cNvSpPr>
            <a:spLocks noChangeArrowheads="1"/>
          </p:cNvSpPr>
          <p:nvPr/>
        </p:nvSpPr>
        <p:spPr bwMode="auto">
          <a:xfrm>
            <a:off x="7989768" y="2087872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C9</a:t>
            </a:r>
          </a:p>
        </p:txBody>
      </p:sp>
      <p:sp>
        <p:nvSpPr>
          <p:cNvPr id="42" name="Rectangle 59"/>
          <p:cNvSpPr>
            <a:spLocks noChangeArrowheads="1"/>
          </p:cNvSpPr>
          <p:nvPr/>
        </p:nvSpPr>
        <p:spPr bwMode="auto">
          <a:xfrm>
            <a:off x="7989768" y="2306762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C10</a:t>
            </a:r>
          </a:p>
        </p:txBody>
      </p:sp>
      <p:sp>
        <p:nvSpPr>
          <p:cNvPr id="43" name="Rectangle 60"/>
          <p:cNvSpPr>
            <a:spLocks noChangeArrowheads="1"/>
          </p:cNvSpPr>
          <p:nvPr/>
        </p:nvSpPr>
        <p:spPr bwMode="auto">
          <a:xfrm>
            <a:off x="7989768" y="2526861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 11</a:t>
            </a:r>
          </a:p>
        </p:txBody>
      </p:sp>
      <p:sp>
        <p:nvSpPr>
          <p:cNvPr id="44" name="Rectangle 61"/>
          <p:cNvSpPr>
            <a:spLocks noChangeArrowheads="1"/>
          </p:cNvSpPr>
          <p:nvPr/>
        </p:nvSpPr>
        <p:spPr bwMode="auto">
          <a:xfrm>
            <a:off x="7989768" y="2745750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C12</a:t>
            </a:r>
          </a:p>
        </p:txBody>
      </p:sp>
      <p:sp>
        <p:nvSpPr>
          <p:cNvPr id="45" name="Rectangle 62"/>
          <p:cNvSpPr>
            <a:spLocks noChangeArrowheads="1"/>
          </p:cNvSpPr>
          <p:nvPr/>
        </p:nvSpPr>
        <p:spPr bwMode="auto">
          <a:xfrm>
            <a:off x="7989768" y="2965848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C13</a:t>
            </a:r>
          </a:p>
        </p:txBody>
      </p:sp>
      <p:sp>
        <p:nvSpPr>
          <p:cNvPr id="46" name="Rectangle 63"/>
          <p:cNvSpPr>
            <a:spLocks noChangeArrowheads="1"/>
          </p:cNvSpPr>
          <p:nvPr/>
        </p:nvSpPr>
        <p:spPr bwMode="auto">
          <a:xfrm>
            <a:off x="7989768" y="3184738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C14</a:t>
            </a:r>
          </a:p>
        </p:txBody>
      </p:sp>
      <p:sp>
        <p:nvSpPr>
          <p:cNvPr id="47" name="Rectangle 64"/>
          <p:cNvSpPr>
            <a:spLocks noChangeArrowheads="1"/>
          </p:cNvSpPr>
          <p:nvPr/>
        </p:nvSpPr>
        <p:spPr bwMode="auto">
          <a:xfrm>
            <a:off x="7989768" y="3404837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 15</a:t>
            </a:r>
          </a:p>
        </p:txBody>
      </p:sp>
      <p:sp>
        <p:nvSpPr>
          <p:cNvPr id="48" name="Rectangle 65"/>
          <p:cNvSpPr>
            <a:spLocks noChangeArrowheads="1"/>
          </p:cNvSpPr>
          <p:nvPr/>
        </p:nvSpPr>
        <p:spPr bwMode="auto">
          <a:xfrm>
            <a:off x="7989768" y="3623726"/>
            <a:ext cx="328939" cy="16446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C16</a:t>
            </a: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6947323" y="3788195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C</a:t>
            </a:r>
            <a:br>
              <a:rPr lang="es-CL" sz="900" dirty="0">
                <a:latin typeface="Century Gothic"/>
                <a:cs typeface="Century Gothic"/>
              </a:rPr>
            </a:br>
            <a:r>
              <a:rPr lang="es-CL" sz="900" dirty="0">
                <a:latin typeface="Century Gothic"/>
                <a:cs typeface="Century Gothic"/>
              </a:rPr>
              <a:t>20</a:t>
            </a:r>
          </a:p>
        </p:txBody>
      </p:sp>
      <p:sp>
        <p:nvSpPr>
          <p:cNvPr id="50" name="Rectangle 67"/>
          <p:cNvSpPr>
            <a:spLocks noChangeArrowheads="1"/>
          </p:cNvSpPr>
          <p:nvPr/>
        </p:nvSpPr>
        <p:spPr bwMode="auto">
          <a:xfrm>
            <a:off x="7167421" y="3788195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19</a:t>
            </a: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7386310" y="3788195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C</a:t>
            </a:r>
            <a:br>
              <a:rPr lang="es-CL" sz="900">
                <a:latin typeface="Century Gothic"/>
                <a:cs typeface="Century Gothic"/>
              </a:rPr>
            </a:br>
            <a:r>
              <a:rPr lang="es-CL" sz="900">
                <a:latin typeface="Century Gothic"/>
                <a:cs typeface="Century Gothic"/>
              </a:rPr>
              <a:t>18</a:t>
            </a:r>
          </a:p>
        </p:txBody>
      </p:sp>
      <p:sp>
        <p:nvSpPr>
          <p:cNvPr id="52" name="Rectangle 69"/>
          <p:cNvSpPr>
            <a:spLocks noChangeArrowheads="1"/>
          </p:cNvSpPr>
          <p:nvPr/>
        </p:nvSpPr>
        <p:spPr bwMode="auto">
          <a:xfrm>
            <a:off x="7606409" y="3788195"/>
            <a:ext cx="164469" cy="33014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C</a:t>
            </a:r>
            <a:br>
              <a:rPr lang="es-CL" sz="900" dirty="0">
                <a:latin typeface="Century Gothic"/>
                <a:cs typeface="Century Gothic"/>
              </a:rPr>
            </a:br>
            <a:r>
              <a:rPr lang="es-CL" sz="900" dirty="0">
                <a:latin typeface="Century Gothic"/>
                <a:cs typeface="Century Gothic"/>
              </a:rPr>
              <a:t>17</a:t>
            </a:r>
          </a:p>
        </p:txBody>
      </p:sp>
      <p:sp>
        <p:nvSpPr>
          <p:cNvPr id="53" name="Rectangle 70"/>
          <p:cNvSpPr>
            <a:spLocks noChangeArrowheads="1"/>
          </p:cNvSpPr>
          <p:nvPr/>
        </p:nvSpPr>
        <p:spPr bwMode="auto">
          <a:xfrm>
            <a:off x="4752382" y="3788195"/>
            <a:ext cx="494618" cy="330148"/>
          </a:xfrm>
          <a:prstGeom prst="rect">
            <a:avLst/>
          </a:prstGeom>
          <a:solidFill>
            <a:srgbClr val="0080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D1</a:t>
            </a:r>
          </a:p>
        </p:txBody>
      </p:sp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5247000" y="3788195"/>
            <a:ext cx="494617" cy="330148"/>
          </a:xfrm>
          <a:prstGeom prst="rect">
            <a:avLst/>
          </a:prstGeom>
          <a:solidFill>
            <a:srgbClr val="0080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D2</a:t>
            </a:r>
          </a:p>
        </p:txBody>
      </p:sp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5740408" y="3788195"/>
            <a:ext cx="494617" cy="330148"/>
          </a:xfrm>
          <a:prstGeom prst="rect">
            <a:avLst/>
          </a:prstGeom>
          <a:solidFill>
            <a:srgbClr val="0080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D3</a:t>
            </a:r>
          </a:p>
        </p:txBody>
      </p:sp>
      <p:sp>
        <p:nvSpPr>
          <p:cNvPr id="56" name="Rectangle 73"/>
          <p:cNvSpPr>
            <a:spLocks noChangeArrowheads="1"/>
          </p:cNvSpPr>
          <p:nvPr/>
        </p:nvSpPr>
        <p:spPr bwMode="auto">
          <a:xfrm>
            <a:off x="6233816" y="3788195"/>
            <a:ext cx="494617" cy="330148"/>
          </a:xfrm>
          <a:prstGeom prst="rect">
            <a:avLst/>
          </a:prstGeom>
          <a:solidFill>
            <a:srgbClr val="0080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>
                <a:latin typeface="Century Gothic"/>
                <a:cs typeface="Century Gothic"/>
              </a:rPr>
              <a:t>D4</a:t>
            </a:r>
          </a:p>
        </p:txBody>
      </p:sp>
      <p:sp>
        <p:nvSpPr>
          <p:cNvPr id="57" name="Rectangle 74"/>
          <p:cNvSpPr>
            <a:spLocks noChangeArrowheads="1"/>
          </p:cNvSpPr>
          <p:nvPr/>
        </p:nvSpPr>
        <p:spPr bwMode="auto">
          <a:xfrm>
            <a:off x="4204554" y="2745750"/>
            <a:ext cx="1644694" cy="274519"/>
          </a:xfrm>
          <a:prstGeom prst="rect">
            <a:avLst/>
          </a:prstGeom>
          <a:solidFill>
            <a:srgbClr val="FF0000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CL" sz="900" dirty="0">
                <a:latin typeface="Century Gothic"/>
                <a:cs typeface="Century Gothic"/>
              </a:rPr>
              <a:t>Coffee</a:t>
            </a:r>
          </a:p>
        </p:txBody>
      </p:sp>
      <p:grpSp>
        <p:nvGrpSpPr>
          <p:cNvPr id="70" name="Agrupar 69"/>
          <p:cNvGrpSpPr/>
          <p:nvPr/>
        </p:nvGrpSpPr>
        <p:grpSpPr>
          <a:xfrm>
            <a:off x="223665" y="2252617"/>
            <a:ext cx="1888689" cy="2497469"/>
            <a:chOff x="223665" y="2129230"/>
            <a:chExt cx="1888689" cy="2497469"/>
          </a:xfrm>
        </p:grpSpPr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223665" y="2182643"/>
              <a:ext cx="301456" cy="151282"/>
            </a:xfrm>
            <a:prstGeom prst="rect">
              <a:avLst/>
            </a:prstGeom>
            <a:solidFill>
              <a:srgbClr val="FFFF00"/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72" name="Rectangle 49"/>
            <p:cNvSpPr>
              <a:spLocks noChangeArrowheads="1"/>
            </p:cNvSpPr>
            <p:nvPr/>
          </p:nvSpPr>
          <p:spPr bwMode="auto">
            <a:xfrm>
              <a:off x="374393" y="2862836"/>
              <a:ext cx="150728" cy="1512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73" name="Rectangle 50"/>
            <p:cNvSpPr>
              <a:spLocks noChangeArrowheads="1"/>
            </p:cNvSpPr>
            <p:nvPr/>
          </p:nvSpPr>
          <p:spPr bwMode="auto">
            <a:xfrm>
              <a:off x="450312" y="3549131"/>
              <a:ext cx="75364" cy="1512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299029" y="4295296"/>
              <a:ext cx="226647" cy="151282"/>
            </a:xfrm>
            <a:prstGeom prst="rect">
              <a:avLst/>
            </a:prstGeom>
            <a:solidFill>
              <a:srgbClr val="008000"/>
            </a:solidFill>
            <a:ln w="317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L" sz="900" dirty="0">
                <a:latin typeface="Century Gothic"/>
                <a:cs typeface="Century Gothic"/>
              </a:endParaRPr>
            </a:p>
          </p:txBody>
        </p: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547219" y="2129230"/>
              <a:ext cx="12323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>
                  <a:latin typeface="Century Gothic"/>
                  <a:cs typeface="Century Gothic"/>
                </a:rPr>
                <a:t>3 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A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4x2m </a:t>
              </a:r>
              <a:r>
                <a:rPr lang="es-CL" sz="1000" dirty="0" smtClean="0">
                  <a:latin typeface="Century Gothic"/>
                  <a:cs typeface="Century Gothic"/>
                </a:rPr>
                <a:t>Modulado</a:t>
              </a:r>
              <a:endParaRPr lang="es-CL" sz="1000" dirty="0">
                <a:latin typeface="Century Gothic"/>
                <a:cs typeface="Century Gothic"/>
              </a:endParaRPr>
            </a:p>
          </p:txBody>
        </p:sp>
        <p:sp>
          <p:nvSpPr>
            <p:cNvPr id="76" name="Text Box 15"/>
            <p:cNvSpPr txBox="1">
              <a:spLocks noChangeArrowheads="1"/>
            </p:cNvSpPr>
            <p:nvPr/>
          </p:nvSpPr>
          <p:spPr bwMode="auto">
            <a:xfrm>
              <a:off x="555518" y="3492103"/>
              <a:ext cx="15568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 smtClean="0">
                  <a:latin typeface="Century Gothic"/>
                  <a:cs typeface="Century Gothic"/>
                </a:rPr>
                <a:t>20 </a:t>
              </a:r>
              <a:r>
                <a:rPr lang="es-CL" sz="1000" b="1" dirty="0">
                  <a:latin typeface="Century Gothic"/>
                  <a:cs typeface="Century Gothic"/>
                </a:rPr>
                <a:t>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C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1,5x1,5 m Sin </a:t>
              </a:r>
              <a:r>
                <a:rPr lang="es-CL" sz="1000" dirty="0" smtClean="0">
                  <a:latin typeface="Century Gothic"/>
                  <a:cs typeface="Century Gothic"/>
                </a:rPr>
                <a:t>Modular</a:t>
              </a:r>
              <a:endParaRPr lang="es-CL" sz="1000" dirty="0">
                <a:latin typeface="Century Gothic"/>
                <a:cs typeface="Century Gothic"/>
              </a:endParaRPr>
            </a:p>
          </p:txBody>
        </p:sp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555518" y="2828357"/>
              <a:ext cx="12323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 smtClean="0">
                  <a:latin typeface="Century Gothic"/>
                  <a:cs typeface="Century Gothic"/>
                </a:rPr>
                <a:t>10 </a:t>
              </a:r>
              <a:r>
                <a:rPr lang="es-CL" sz="1000" b="1" dirty="0">
                  <a:latin typeface="Century Gothic"/>
                  <a:cs typeface="Century Gothic"/>
                </a:rPr>
                <a:t>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B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2x2m </a:t>
              </a:r>
              <a:r>
                <a:rPr lang="es-CL" sz="1000" dirty="0" smtClean="0">
                  <a:latin typeface="Century Gothic"/>
                  <a:cs typeface="Century Gothic"/>
                </a:rPr>
                <a:t>Modulado</a:t>
              </a:r>
              <a:endParaRPr lang="es-CL" sz="1000" dirty="0">
                <a:latin typeface="Century Gothic"/>
                <a:cs typeface="Century Gothic"/>
              </a:endParaRPr>
            </a:p>
          </p:txBody>
        </p:sp>
        <p:sp>
          <p:nvSpPr>
            <p:cNvPr id="78" name="Text Box 15"/>
            <p:cNvSpPr txBox="1">
              <a:spLocks noChangeArrowheads="1"/>
            </p:cNvSpPr>
            <p:nvPr/>
          </p:nvSpPr>
          <p:spPr bwMode="auto">
            <a:xfrm>
              <a:off x="555518" y="4226589"/>
              <a:ext cx="123237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s-CL" sz="1000" b="1" dirty="0" smtClean="0">
                  <a:latin typeface="Century Gothic"/>
                  <a:cs typeface="Century Gothic"/>
                </a:rPr>
                <a:t>4 </a:t>
              </a:r>
              <a:r>
                <a:rPr lang="es-CL" sz="1000" b="1" dirty="0">
                  <a:latin typeface="Century Gothic"/>
                  <a:cs typeface="Century Gothic"/>
                </a:rPr>
                <a:t>Stand Tipo </a:t>
              </a:r>
              <a:r>
                <a:rPr lang="es-CL" sz="1000" b="1" dirty="0" smtClean="0">
                  <a:latin typeface="Century Gothic"/>
                  <a:cs typeface="Century Gothic"/>
                </a:rPr>
                <a:t>D</a:t>
              </a:r>
            </a:p>
            <a:p>
              <a:pPr algn="l"/>
              <a:r>
                <a:rPr lang="es-CL" sz="1000" dirty="0" smtClean="0">
                  <a:latin typeface="Century Gothic"/>
                  <a:cs typeface="Century Gothic"/>
                </a:rPr>
                <a:t> </a:t>
              </a:r>
              <a:r>
                <a:rPr lang="es-CL" sz="1000" dirty="0">
                  <a:latin typeface="Century Gothic"/>
                  <a:cs typeface="Century Gothic"/>
                </a:rPr>
                <a:t>Modulado 3x2m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4119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2000" b="1" dirty="0" smtClean="0"/>
              <a:t>CAMPAÑA DIFUSIÓN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475"/>
            <a:ext cx="8229600" cy="3810025"/>
          </a:xfrm>
        </p:spPr>
        <p:txBody>
          <a:bodyPr>
            <a:normAutofit fontScale="47500" lnSpcReduction="20000"/>
          </a:bodyPr>
          <a:lstStyle/>
          <a:p>
            <a:r>
              <a:rPr lang="es-ES" sz="2400" b="1" dirty="0" smtClean="0"/>
              <a:t>Fecha inicio: </a:t>
            </a:r>
            <a:r>
              <a:rPr lang="es-ES" sz="2400" dirty="0" smtClean="0"/>
              <a:t>Miércoles 20 de septiembre 2017</a:t>
            </a:r>
          </a:p>
          <a:p>
            <a:r>
              <a:rPr lang="es-ES" sz="2400" b="1" dirty="0" smtClean="0"/>
              <a:t>Fecha término: </a:t>
            </a:r>
            <a:r>
              <a:rPr lang="es-ES" sz="2400" dirty="0" smtClean="0"/>
              <a:t>Martes 10 de octubre 2017</a:t>
            </a:r>
          </a:p>
          <a:p>
            <a:endParaRPr lang="es-ES" sz="2400" dirty="0" smtClean="0"/>
          </a:p>
          <a:p>
            <a:r>
              <a:rPr lang="es-ES" sz="2400" b="1" dirty="0" smtClean="0"/>
              <a:t>Hito Inicio Campaña : </a:t>
            </a:r>
          </a:p>
          <a:p>
            <a:r>
              <a:rPr lang="es-ES" sz="2400" dirty="0" smtClean="0"/>
              <a:t>Domingo 10 de Septiembre</a:t>
            </a:r>
          </a:p>
          <a:p>
            <a:r>
              <a:rPr lang="es-ES" sz="2400" dirty="0" smtClean="0"/>
              <a:t>Aviso 1 página Diario Concepción</a:t>
            </a:r>
          </a:p>
          <a:p>
            <a:endParaRPr lang="es-ES" sz="2400" dirty="0" smtClean="0"/>
          </a:p>
          <a:p>
            <a:r>
              <a:rPr lang="es-ES" sz="2400" b="1" dirty="0" smtClean="0"/>
              <a:t>Agradecimientos:</a:t>
            </a:r>
          </a:p>
          <a:p>
            <a:r>
              <a:rPr lang="es-ES" sz="2400" dirty="0" smtClean="0"/>
              <a:t>Domingo 15 de Octubre</a:t>
            </a:r>
          </a:p>
          <a:p>
            <a:r>
              <a:rPr lang="es-ES" sz="2400" dirty="0" smtClean="0"/>
              <a:t>Aviso 1 página + 1 página sociales Diario Concepción</a:t>
            </a:r>
          </a:p>
          <a:p>
            <a:r>
              <a:rPr lang="es-ES" sz="2400" dirty="0" smtClean="0"/>
              <a:t> </a:t>
            </a:r>
          </a:p>
          <a:p>
            <a:endParaRPr lang="es-ES" sz="2800" dirty="0" smtClean="0"/>
          </a:p>
          <a:p>
            <a:r>
              <a:rPr lang="es-ES" sz="2800" b="1" dirty="0" smtClean="0"/>
              <a:t>SOPORTES</a:t>
            </a:r>
          </a:p>
          <a:p>
            <a:r>
              <a:rPr lang="es-ES" sz="2400" dirty="0" smtClean="0"/>
              <a:t>Diario Concepción</a:t>
            </a:r>
          </a:p>
          <a:p>
            <a:r>
              <a:rPr lang="es-ES" sz="2400" dirty="0" smtClean="0"/>
              <a:t>TVU</a:t>
            </a:r>
          </a:p>
          <a:p>
            <a:r>
              <a:rPr lang="es-ES" sz="2400" dirty="0" smtClean="0"/>
              <a:t>Radio Infinita</a:t>
            </a:r>
          </a:p>
          <a:p>
            <a:r>
              <a:rPr lang="es-ES" sz="2400" dirty="0" smtClean="0"/>
              <a:t>Radio El Conquistador</a:t>
            </a:r>
          </a:p>
          <a:p>
            <a:r>
              <a:rPr lang="es-ES" sz="2400" dirty="0" smtClean="0"/>
              <a:t>Radio Tiempo</a:t>
            </a:r>
          </a:p>
          <a:p>
            <a:r>
              <a:rPr lang="es-ES" sz="2400" dirty="0" smtClean="0"/>
              <a:t>Radio Biobío</a:t>
            </a:r>
          </a:p>
          <a:p>
            <a:pPr marL="0" indent="0">
              <a:buNone/>
            </a:pPr>
            <a:endParaRPr lang="es-ES_tradnl" sz="23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357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10966</TotalTime>
  <Words>642</Words>
  <Application>Microsoft Office PowerPoint</Application>
  <PresentationFormat>Presentación en pantalla (16:9)</PresentationFormat>
  <Paragraphs>491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Imagen de mapa de bits</vt:lpstr>
      <vt:lpstr>Diapositiva 1</vt:lpstr>
      <vt:lpstr>Diapositiva 2</vt:lpstr>
      <vt:lpstr>OBJETIVOS</vt:lpstr>
      <vt:lpstr>Plataforma web</vt:lpstr>
      <vt:lpstr>PÚBLICO OBJETIVO</vt:lpstr>
      <vt:lpstr>Lanzamiento Clúster de la Energía Biobío</vt:lpstr>
      <vt:lpstr>Layout Espacio</vt:lpstr>
      <vt:lpstr>Layout Zona Stands y Coffee</vt:lpstr>
      <vt:lpstr>CAMPAÑA DIFUSIÓN</vt:lpstr>
      <vt:lpstr>PLAN DE DIFUSIÓN</vt:lpstr>
      <vt:lpstr>Socios</vt:lpstr>
      <vt:lpstr>Diapositiva 12</vt:lpstr>
    </vt:vector>
  </TitlesOfParts>
  <Company>zbndn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Zbinden</dc:creator>
  <cp:lastModifiedBy>comconcepcion</cp:lastModifiedBy>
  <cp:revision>21</cp:revision>
  <cp:lastPrinted>2017-07-24T17:36:47Z</cp:lastPrinted>
  <dcterms:created xsi:type="dcterms:W3CDTF">2017-07-15T21:20:04Z</dcterms:created>
  <dcterms:modified xsi:type="dcterms:W3CDTF">2017-08-08T17:53:30Z</dcterms:modified>
</cp:coreProperties>
</file>