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7" r:id="rId2"/>
    <p:sldMasterId id="2147483689" r:id="rId3"/>
    <p:sldMasterId id="2147483702" r:id="rId4"/>
    <p:sldMasterId id="2147483716" r:id="rId5"/>
  </p:sldMasterIdLst>
  <p:notesMasterIdLst>
    <p:notesMasterId r:id="rId27"/>
  </p:notesMasterIdLst>
  <p:handoutMasterIdLst>
    <p:handoutMasterId r:id="rId28"/>
  </p:handoutMasterIdLst>
  <p:sldIdLst>
    <p:sldId id="302" r:id="rId6"/>
    <p:sldId id="306" r:id="rId7"/>
    <p:sldId id="307" r:id="rId8"/>
    <p:sldId id="309" r:id="rId9"/>
    <p:sldId id="305" r:id="rId10"/>
    <p:sldId id="327" r:id="rId11"/>
    <p:sldId id="328" r:id="rId12"/>
    <p:sldId id="326" r:id="rId13"/>
    <p:sldId id="318" r:id="rId14"/>
    <p:sldId id="319" r:id="rId15"/>
    <p:sldId id="320" r:id="rId16"/>
    <p:sldId id="321" r:id="rId17"/>
    <p:sldId id="323" r:id="rId18"/>
    <p:sldId id="317" r:id="rId19"/>
    <p:sldId id="314" r:id="rId20"/>
    <p:sldId id="322" r:id="rId21"/>
    <p:sldId id="316" r:id="rId22"/>
    <p:sldId id="315" r:id="rId23"/>
    <p:sldId id="277" r:id="rId24"/>
    <p:sldId id="310" r:id="rId25"/>
    <p:sldId id="324" r:id="rId26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ela Arevalo Higueras" initials="MAH" lastIdx="5" clrIdx="0"/>
  <p:cmAuthor id="1" name="Cristian Valdes Urbina" initials="CVU" lastIdx="12" clrIdx="1"/>
  <p:cmAuthor id="2" name="Evelyn Aravena Burchard" initials="EAB" lastIdx="6" clrIdx="2">
    <p:extLst/>
  </p:cmAuthor>
  <p:cmAuthor id="3" name="mparatori" initials="m" lastIdx="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21" autoAdjust="0"/>
    <p:restoredTop sz="90156" autoAdjust="0"/>
  </p:normalViewPr>
  <p:slideViewPr>
    <p:cSldViewPr>
      <p:cViewPr varScale="1">
        <p:scale>
          <a:sx n="111" d="100"/>
          <a:sy n="111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74" y="-108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Iv&#225;n%20Valenzuela\AppData\Local\Microsoft\Windows\Temporary%20Internet%20Files\Content.IE5\HSOPMRZ4\Cuadro_1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Iv&#225;n%20Valenzuela\Desktop\Planillas%20excel\Proyectos%20aprobados%20SE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Iv&#225;n%20Valenzuela\Desktop\Tasa%20desempleo%20pais%20Reg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b="1" dirty="0" smtClean="0"/>
              <a:t>Productividad Media del Trabajo</a:t>
            </a:r>
            <a:endParaRPr lang="es-CL" b="1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[Cuadro_1.xls]ExportCuadro!$B$10</c:f>
              <c:strCache>
                <c:ptCount val="1"/>
                <c:pt idx="0">
                  <c:v>Biobío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[Cuadro_1.xls]ExportCuadro!$C$9:$J$9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[Cuadro_1.xls]ExportCuadro!$C$10:$J$10</c:f>
              <c:numCache>
                <c:formatCode>_(* #,##0.00_);_(* \(#,##0.00\);_(* "-"??_);_(@_)</c:formatCode>
                <c:ptCount val="8"/>
                <c:pt idx="0">
                  <c:v>9821232.5692890678</c:v>
                </c:pt>
                <c:pt idx="1">
                  <c:v>9933976.7933821399</c:v>
                </c:pt>
                <c:pt idx="2">
                  <c:v>8651317.2112161219</c:v>
                </c:pt>
                <c:pt idx="3">
                  <c:v>9516874.8002421986</c:v>
                </c:pt>
                <c:pt idx="4">
                  <c:v>9300448.6951388065</c:v>
                </c:pt>
                <c:pt idx="5">
                  <c:v>9348613.6663831901</c:v>
                </c:pt>
                <c:pt idx="6">
                  <c:v>9571603.994341597</c:v>
                </c:pt>
                <c:pt idx="7">
                  <c:v>9367805.8988687024</c:v>
                </c:pt>
              </c:numCache>
            </c:numRef>
          </c:val>
        </c:ser>
        <c:ser>
          <c:idx val="1"/>
          <c:order val="1"/>
          <c:tx>
            <c:strRef>
              <c:f>[Cuadro_1.xls]ExportCuadro!$B$11</c:f>
              <c:strCache>
                <c:ptCount val="1"/>
                <c:pt idx="0">
                  <c:v>Nacional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[Cuadro_1.xls]ExportCuadro!$C$9:$J$9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[Cuadro_1.xls]ExportCuadro!$C$11:$J$11</c:f>
              <c:numCache>
                <c:formatCode>_(* #,##0.00_);_(* \(#,##0.00\);_(* "-"??_);_(@_)</c:formatCode>
                <c:ptCount val="8"/>
                <c:pt idx="0">
                  <c:v>14130383.630396938</c:v>
                </c:pt>
                <c:pt idx="1">
                  <c:v>14087826.213509273</c:v>
                </c:pt>
                <c:pt idx="2">
                  <c:v>13774340.159290854</c:v>
                </c:pt>
                <c:pt idx="3">
                  <c:v>13884485.876341207</c:v>
                </c:pt>
                <c:pt idx="4">
                  <c:v>14375921.588696893</c:v>
                </c:pt>
                <c:pt idx="5">
                  <c:v>14639401.272673486</c:v>
                </c:pt>
                <c:pt idx="6">
                  <c:v>14693493.401328823</c:v>
                </c:pt>
                <c:pt idx="7">
                  <c:v>14764366.708436068</c:v>
                </c:pt>
              </c:numCache>
            </c:numRef>
          </c:val>
        </c:ser>
        <c:dLbls/>
        <c:gapWidth val="219"/>
        <c:overlap val="-27"/>
        <c:axId val="50612480"/>
        <c:axId val="50638848"/>
      </c:barChart>
      <c:catAx>
        <c:axId val="506124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0638848"/>
        <c:crosses val="autoZero"/>
        <c:auto val="1"/>
        <c:lblAlgn val="ctr"/>
        <c:lblOffset val="100"/>
      </c:catAx>
      <c:valAx>
        <c:axId val="506388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061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C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autoTitleDeleted val="1"/>
    <c:plotArea>
      <c:layout/>
      <c:barChart>
        <c:barDir val="col"/>
        <c:grouping val="clustered"/>
        <c:ser>
          <c:idx val="1"/>
          <c:order val="0"/>
          <c:tx>
            <c:strRef>
              <c:f>Grafico!$B$4</c:f>
              <c:strCache>
                <c:ptCount val="1"/>
                <c:pt idx="0">
                  <c:v>MMUS$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Grafico!$C$3:$J$3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Grafico!$C$4:$J$4</c:f>
              <c:numCache>
                <c:formatCode>_-* #,##0.0_-;\-* #,##0.0_-;_-* "-"??_-;_-@_-</c:formatCode>
                <c:ptCount val="8"/>
                <c:pt idx="0">
                  <c:v>1527.541352</c:v>
                </c:pt>
                <c:pt idx="1">
                  <c:v>945.72546799999998</c:v>
                </c:pt>
                <c:pt idx="2">
                  <c:v>829.8271229999998</c:v>
                </c:pt>
                <c:pt idx="3">
                  <c:v>794.52461699999992</c:v>
                </c:pt>
                <c:pt idx="4">
                  <c:v>2608.8435140000006</c:v>
                </c:pt>
                <c:pt idx="5">
                  <c:v>1277.92391</c:v>
                </c:pt>
                <c:pt idx="6">
                  <c:v>2466.4310000000005</c:v>
                </c:pt>
                <c:pt idx="7">
                  <c:v>151.37698399999999</c:v>
                </c:pt>
              </c:numCache>
            </c:numRef>
          </c:val>
        </c:ser>
        <c:dLbls/>
        <c:gapWidth val="219"/>
        <c:overlap val="-27"/>
        <c:axId val="51819264"/>
        <c:axId val="51820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Grafico!$B$3</c15:sqref>
                        </c15:formulaRef>
                      </c:ext>
                    </c:extLst>
                    <c:strCache>
                      <c:ptCount val="1"/>
                      <c:pt idx="0">
                        <c:v>Años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Grafico!$C$3:$J$3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Grafico!$C$3:$J$3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518192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1820800"/>
        <c:crosses val="autoZero"/>
        <c:auto val="1"/>
        <c:lblAlgn val="ctr"/>
        <c:lblOffset val="100"/>
      </c:catAx>
      <c:valAx>
        <c:axId val="518208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18192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</c:dTable>
      <c:spPr>
        <a:noFill/>
        <a:ln>
          <a:noFill/>
        </a:ln>
        <a:effectLst/>
      </c:spPr>
    </c:plotArea>
    <c:legend>
      <c:legendPos val="r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autoTitleDeleted val="1"/>
    <c:plotArea>
      <c:layout/>
      <c:lineChart>
        <c:grouping val="standard"/>
        <c:ser>
          <c:idx val="1"/>
          <c:order val="0"/>
          <c:tx>
            <c:strRef>
              <c:f>Tasa!$D$7</c:f>
              <c:strCache>
                <c:ptCount val="1"/>
                <c:pt idx="0">
                  <c:v>PAIS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Tasa!$B$8:$B$247</c:f>
              <c:numCache>
                <c:formatCode>General</c:formatCode>
                <c:ptCount val="240"/>
                <c:pt idx="0">
                  <c:v>1998</c:v>
                </c:pt>
                <c:pt idx="12">
                  <c:v>1999</c:v>
                </c:pt>
                <c:pt idx="24">
                  <c:v>2000</c:v>
                </c:pt>
                <c:pt idx="36">
                  <c:v>2001</c:v>
                </c:pt>
                <c:pt idx="48">
                  <c:v>2002</c:v>
                </c:pt>
                <c:pt idx="60">
                  <c:v>2003</c:v>
                </c:pt>
                <c:pt idx="72">
                  <c:v>2004</c:v>
                </c:pt>
                <c:pt idx="84">
                  <c:v>2005</c:v>
                </c:pt>
                <c:pt idx="96">
                  <c:v>2006</c:v>
                </c:pt>
                <c:pt idx="108">
                  <c:v>2007</c:v>
                </c:pt>
                <c:pt idx="120">
                  <c:v>2008</c:v>
                </c:pt>
                <c:pt idx="132">
                  <c:v>2009</c:v>
                </c:pt>
                <c:pt idx="144">
                  <c:v>2010</c:v>
                </c:pt>
                <c:pt idx="156">
                  <c:v>2011</c:v>
                </c:pt>
                <c:pt idx="168">
                  <c:v>2012</c:v>
                </c:pt>
                <c:pt idx="180">
                  <c:v>2013</c:v>
                </c:pt>
                <c:pt idx="192">
                  <c:v>2014</c:v>
                </c:pt>
                <c:pt idx="204">
                  <c:v>2015</c:v>
                </c:pt>
                <c:pt idx="216">
                  <c:v>2016</c:v>
                </c:pt>
                <c:pt idx="228">
                  <c:v>2017</c:v>
                </c:pt>
              </c:numCache>
            </c:numRef>
          </c:cat>
          <c:val>
            <c:numRef>
              <c:f>Tasa!$D$8:$D$247</c:f>
              <c:numCache>
                <c:formatCode>0.0</c:formatCode>
                <c:ptCount val="240"/>
                <c:pt idx="0">
                  <c:v>5.2987579104079225</c:v>
                </c:pt>
                <c:pt idx="1">
                  <c:v>5.3037648863869586</c:v>
                </c:pt>
                <c:pt idx="2">
                  <c:v>5.6663216473239002</c:v>
                </c:pt>
                <c:pt idx="3">
                  <c:v>6.1399703197764914</c:v>
                </c:pt>
                <c:pt idx="4">
                  <c:v>6.478701641595638</c:v>
                </c:pt>
                <c:pt idx="5">
                  <c:v>6.8551490717991488</c:v>
                </c:pt>
                <c:pt idx="6">
                  <c:v>6.8610433886600077</c:v>
                </c:pt>
                <c:pt idx="7">
                  <c:v>7.0278783229352255</c:v>
                </c:pt>
                <c:pt idx="8">
                  <c:v>7.2630854311146038</c:v>
                </c:pt>
                <c:pt idx="9">
                  <c:v>7.3093360787348614</c:v>
                </c:pt>
                <c:pt idx="10">
                  <c:v>7.6167749498304245</c:v>
                </c:pt>
                <c:pt idx="11">
                  <c:v>7.6843478893440951</c:v>
                </c:pt>
                <c:pt idx="12">
                  <c:v>8.3796407007417706</c:v>
                </c:pt>
                <c:pt idx="13">
                  <c:v>8.9474250805645195</c:v>
                </c:pt>
                <c:pt idx="14">
                  <c:v>10.100005717568733</c:v>
                </c:pt>
                <c:pt idx="15">
                  <c:v>11.133307705107473</c:v>
                </c:pt>
                <c:pt idx="16">
                  <c:v>11.507805322851858</c:v>
                </c:pt>
                <c:pt idx="17">
                  <c:v>11.850943937410779</c:v>
                </c:pt>
                <c:pt idx="18">
                  <c:v>11.77861278096376</c:v>
                </c:pt>
                <c:pt idx="19">
                  <c:v>11.421070233485452</c:v>
                </c:pt>
                <c:pt idx="20">
                  <c:v>10.410488917286216</c:v>
                </c:pt>
                <c:pt idx="21">
                  <c:v>9.28273137455224</c:v>
                </c:pt>
                <c:pt idx="22">
                  <c:v>8.7506946533232774</c:v>
                </c:pt>
                <c:pt idx="23">
                  <c:v>8.4051481560983596</c:v>
                </c:pt>
                <c:pt idx="24">
                  <c:v>8.5909669231716048</c:v>
                </c:pt>
                <c:pt idx="25">
                  <c:v>8.9106816368300237</c:v>
                </c:pt>
                <c:pt idx="26">
                  <c:v>9.3157547561763412</c:v>
                </c:pt>
                <c:pt idx="27">
                  <c:v>9.8502701158431503</c:v>
                </c:pt>
                <c:pt idx="28">
                  <c:v>10.704397393552037</c:v>
                </c:pt>
                <c:pt idx="29">
                  <c:v>11.127369934909419</c:v>
                </c:pt>
                <c:pt idx="30">
                  <c:v>11.34513000765646</c:v>
                </c:pt>
                <c:pt idx="31">
                  <c:v>10.589034112248031</c:v>
                </c:pt>
                <c:pt idx="32">
                  <c:v>10.023044087832094</c:v>
                </c:pt>
                <c:pt idx="33">
                  <c:v>8.8921128600632233</c:v>
                </c:pt>
                <c:pt idx="34">
                  <c:v>8.9649227409620487</c:v>
                </c:pt>
                <c:pt idx="35">
                  <c:v>9.0212546755179126</c:v>
                </c:pt>
                <c:pt idx="36">
                  <c:v>9.4997941065408948</c:v>
                </c:pt>
                <c:pt idx="37">
                  <c:v>9.7126024717722252</c:v>
                </c:pt>
                <c:pt idx="38">
                  <c:v>10.270558381113398</c:v>
                </c:pt>
                <c:pt idx="39">
                  <c:v>10.391073866644819</c:v>
                </c:pt>
                <c:pt idx="40">
                  <c:v>10.524901732405068</c:v>
                </c:pt>
                <c:pt idx="41">
                  <c:v>10.484808180986848</c:v>
                </c:pt>
                <c:pt idx="42">
                  <c:v>10.899143827367274</c:v>
                </c:pt>
                <c:pt idx="43">
                  <c:v>10.420099141794148</c:v>
                </c:pt>
                <c:pt idx="44">
                  <c:v>9.6160500184949118</c:v>
                </c:pt>
                <c:pt idx="45">
                  <c:v>8.642775737221994</c:v>
                </c:pt>
                <c:pt idx="46">
                  <c:v>8.7836552367990599</c:v>
                </c:pt>
                <c:pt idx="47">
                  <c:v>9.1036086220876431</c:v>
                </c:pt>
                <c:pt idx="48">
                  <c:v>9.6014955963596673</c:v>
                </c:pt>
                <c:pt idx="49">
                  <c:v>9.6316656842786568</c:v>
                </c:pt>
                <c:pt idx="50">
                  <c:v>9.9320124570834025</c:v>
                </c:pt>
                <c:pt idx="51">
                  <c:v>10.300015364345288</c:v>
                </c:pt>
                <c:pt idx="52">
                  <c:v>10.275268127196281</c:v>
                </c:pt>
                <c:pt idx="53">
                  <c:v>10.504462572228453</c:v>
                </c:pt>
                <c:pt idx="54">
                  <c:v>10.633855367319757</c:v>
                </c:pt>
                <c:pt idx="55">
                  <c:v>10.5212642120881</c:v>
                </c:pt>
                <c:pt idx="56">
                  <c:v>9.7492987341866879</c:v>
                </c:pt>
                <c:pt idx="57">
                  <c:v>8.6963994020388355</c:v>
                </c:pt>
                <c:pt idx="58">
                  <c:v>8.5288948455840874</c:v>
                </c:pt>
                <c:pt idx="59">
                  <c:v>8.7972353863954496</c:v>
                </c:pt>
                <c:pt idx="60">
                  <c:v>9.2128113844539623</c:v>
                </c:pt>
                <c:pt idx="61">
                  <c:v>9.5944950475276958</c:v>
                </c:pt>
                <c:pt idx="62">
                  <c:v>9.7937238268323572</c:v>
                </c:pt>
                <c:pt idx="63">
                  <c:v>10.084740546845724</c:v>
                </c:pt>
                <c:pt idx="64">
                  <c:v>10.123673935423025</c:v>
                </c:pt>
                <c:pt idx="65">
                  <c:v>10.433379813017925</c:v>
                </c:pt>
                <c:pt idx="66">
                  <c:v>10.420929933448207</c:v>
                </c:pt>
                <c:pt idx="67">
                  <c:v>9.8924477199712211</c:v>
                </c:pt>
                <c:pt idx="68">
                  <c:v>9.1202504146735741</c:v>
                </c:pt>
                <c:pt idx="69">
                  <c:v>8.4526644383693696</c:v>
                </c:pt>
                <c:pt idx="70">
                  <c:v>8.4060470542481802</c:v>
                </c:pt>
                <c:pt idx="71">
                  <c:v>8.4414016032341159</c:v>
                </c:pt>
                <c:pt idx="72">
                  <c:v>9.1791448639438187</c:v>
                </c:pt>
                <c:pt idx="73">
                  <c:v>9.9129934418654191</c:v>
                </c:pt>
                <c:pt idx="74">
                  <c:v>10.704638604850215</c:v>
                </c:pt>
                <c:pt idx="75">
                  <c:v>10.916101144178652</c:v>
                </c:pt>
                <c:pt idx="76">
                  <c:v>10.986615637964034</c:v>
                </c:pt>
                <c:pt idx="77">
                  <c:v>11.217987987701385</c:v>
                </c:pt>
                <c:pt idx="78">
                  <c:v>11.08641777157335</c:v>
                </c:pt>
                <c:pt idx="79">
                  <c:v>10.77375502082168</c:v>
                </c:pt>
                <c:pt idx="80">
                  <c:v>9.743975771608218</c:v>
                </c:pt>
                <c:pt idx="81">
                  <c:v>8.8766386424845436</c:v>
                </c:pt>
                <c:pt idx="82">
                  <c:v>8.6259479102483354</c:v>
                </c:pt>
                <c:pt idx="83">
                  <c:v>8.7934012923926943</c:v>
                </c:pt>
                <c:pt idx="84">
                  <c:v>9.0776602520349599</c:v>
                </c:pt>
                <c:pt idx="85">
                  <c:v>9.3939442362602286</c:v>
                </c:pt>
                <c:pt idx="86">
                  <c:v>9.6214780966039957</c:v>
                </c:pt>
                <c:pt idx="87">
                  <c:v>10.100254527206994</c:v>
                </c:pt>
                <c:pt idx="88">
                  <c:v>10.035960171534905</c:v>
                </c:pt>
                <c:pt idx="89">
                  <c:v>10.076386074182329</c:v>
                </c:pt>
                <c:pt idx="90">
                  <c:v>9.8375194128836725</c:v>
                </c:pt>
                <c:pt idx="91">
                  <c:v>9.4078264878063447</c:v>
                </c:pt>
                <c:pt idx="92">
                  <c:v>8.750470638361632</c:v>
                </c:pt>
                <c:pt idx="93">
                  <c:v>7.9402899944769683</c:v>
                </c:pt>
                <c:pt idx="94">
                  <c:v>7.7187363556473221</c:v>
                </c:pt>
                <c:pt idx="95">
                  <c:v>7.8027103694278406</c:v>
                </c:pt>
                <c:pt idx="96">
                  <c:v>8.3525381873663065</c:v>
                </c:pt>
                <c:pt idx="97">
                  <c:v>8.5889213839118614</c:v>
                </c:pt>
                <c:pt idx="98">
                  <c:v>8.7616082523686867</c:v>
                </c:pt>
                <c:pt idx="99">
                  <c:v>8.9320790341781127</c:v>
                </c:pt>
                <c:pt idx="100">
                  <c:v>8.7931703416528872</c:v>
                </c:pt>
                <c:pt idx="101">
                  <c:v>8.535137666662127</c:v>
                </c:pt>
                <c:pt idx="102">
                  <c:v>7.9256962548417516</c:v>
                </c:pt>
                <c:pt idx="103">
                  <c:v>7.3537669523227214</c:v>
                </c:pt>
                <c:pt idx="104">
                  <c:v>6.6378820668785998</c:v>
                </c:pt>
                <c:pt idx="105">
                  <c:v>6.0099966001648761</c:v>
                </c:pt>
                <c:pt idx="106">
                  <c:v>6.0702127961531298</c:v>
                </c:pt>
                <c:pt idx="107">
                  <c:v>6.3634453012039796</c:v>
                </c:pt>
                <c:pt idx="108">
                  <c:v>6.7334048213084605</c:v>
                </c:pt>
                <c:pt idx="109">
                  <c:v>6.8395058778105833</c:v>
                </c:pt>
                <c:pt idx="110">
                  <c:v>6.7426386750916762</c:v>
                </c:pt>
                <c:pt idx="111">
                  <c:v>6.8720857924082708</c:v>
                </c:pt>
                <c:pt idx="112">
                  <c:v>7.0385000192628517</c:v>
                </c:pt>
                <c:pt idx="113">
                  <c:v>7.6339536067852176</c:v>
                </c:pt>
                <c:pt idx="114">
                  <c:v>7.717868465684024</c:v>
                </c:pt>
                <c:pt idx="115">
                  <c:v>7.7342429997514524</c:v>
                </c:pt>
                <c:pt idx="116">
                  <c:v>7.3300608325263825</c:v>
                </c:pt>
                <c:pt idx="117">
                  <c:v>7.2170662341570511</c:v>
                </c:pt>
                <c:pt idx="118">
                  <c:v>7.1967944485774016</c:v>
                </c:pt>
                <c:pt idx="119">
                  <c:v>7.3398758392318495</c:v>
                </c:pt>
                <c:pt idx="120">
                  <c:v>7.5526240691842901</c:v>
                </c:pt>
                <c:pt idx="121">
                  <c:v>7.6479128927391296</c:v>
                </c:pt>
                <c:pt idx="122">
                  <c:v>7.9568095573281967</c:v>
                </c:pt>
                <c:pt idx="123">
                  <c:v>8.3912191414267259</c:v>
                </c:pt>
                <c:pt idx="124">
                  <c:v>8.3565021456546162</c:v>
                </c:pt>
                <c:pt idx="125">
                  <c:v>8.192923040535911</c:v>
                </c:pt>
                <c:pt idx="126">
                  <c:v>7.7691646600994799</c:v>
                </c:pt>
                <c:pt idx="127">
                  <c:v>7.5437457923341356</c:v>
                </c:pt>
                <c:pt idx="128">
                  <c:v>7.5039244080554894</c:v>
                </c:pt>
                <c:pt idx="129">
                  <c:v>7.4766426980703615</c:v>
                </c:pt>
                <c:pt idx="130">
                  <c:v>7.9864563932357937</c:v>
                </c:pt>
                <c:pt idx="131">
                  <c:v>8.5253690772930124</c:v>
                </c:pt>
                <c:pt idx="132">
                  <c:v>9.1959772752883868</c:v>
                </c:pt>
                <c:pt idx="133">
                  <c:v>9.7909448146249805</c:v>
                </c:pt>
                <c:pt idx="134">
                  <c:v>10.222323963258079</c:v>
                </c:pt>
                <c:pt idx="135">
                  <c:v>10.722965770525665</c:v>
                </c:pt>
                <c:pt idx="136">
                  <c:v>10.761754033019434</c:v>
                </c:pt>
                <c:pt idx="137">
                  <c:v>10.758126307764453</c:v>
                </c:pt>
                <c:pt idx="138">
                  <c:v>10.225140816000884</c:v>
                </c:pt>
                <c:pt idx="139">
                  <c:v>9.7278453497828359</c:v>
                </c:pt>
                <c:pt idx="140">
                  <c:v>9.1098817589166288</c:v>
                </c:pt>
                <c:pt idx="141">
                  <c:v>8.6166548062863573</c:v>
                </c:pt>
                <c:pt idx="142">
                  <c:v>8.657974470524108</c:v>
                </c:pt>
                <c:pt idx="143">
                  <c:v>8.5300251069942643</c:v>
                </c:pt>
                <c:pt idx="144">
                  <c:v>9</c:v>
                </c:pt>
                <c:pt idx="145">
                  <c:v>8.6</c:v>
                </c:pt>
                <c:pt idx="146">
                  <c:v>8.8000000000000007</c:v>
                </c:pt>
                <c:pt idx="147">
                  <c:v>8.5</c:v>
                </c:pt>
                <c:pt idx="148">
                  <c:v>8.3000000000000007</c:v>
                </c:pt>
                <c:pt idx="149">
                  <c:v>8.3000000000000007</c:v>
                </c:pt>
                <c:pt idx="150">
                  <c:v>8</c:v>
                </c:pt>
                <c:pt idx="151">
                  <c:v>7.6</c:v>
                </c:pt>
                <c:pt idx="152">
                  <c:v>7.1</c:v>
                </c:pt>
                <c:pt idx="153">
                  <c:v>7.1</c:v>
                </c:pt>
                <c:pt idx="154">
                  <c:v>7.3</c:v>
                </c:pt>
                <c:pt idx="155">
                  <c:v>7.3</c:v>
                </c:pt>
                <c:pt idx="156">
                  <c:v>7.3</c:v>
                </c:pt>
                <c:pt idx="157">
                  <c:v>7</c:v>
                </c:pt>
                <c:pt idx="158">
                  <c:v>7.2</c:v>
                </c:pt>
                <c:pt idx="159">
                  <c:v>7.2</c:v>
                </c:pt>
                <c:pt idx="160">
                  <c:v>7.5</c:v>
                </c:pt>
                <c:pt idx="161">
                  <c:v>7.4</c:v>
                </c:pt>
                <c:pt idx="162">
                  <c:v>7.4</c:v>
                </c:pt>
                <c:pt idx="163">
                  <c:v>7.2</c:v>
                </c:pt>
                <c:pt idx="164">
                  <c:v>7.1</c:v>
                </c:pt>
                <c:pt idx="165">
                  <c:v>6.6</c:v>
                </c:pt>
                <c:pt idx="166">
                  <c:v>6.6</c:v>
                </c:pt>
                <c:pt idx="167">
                  <c:v>6.4</c:v>
                </c:pt>
                <c:pt idx="168">
                  <c:v>6.6</c:v>
                </c:pt>
                <c:pt idx="169">
                  <c:v>6.5</c:v>
                </c:pt>
                <c:pt idx="170">
                  <c:v>6.7</c:v>
                </c:pt>
                <c:pt idx="171">
                  <c:v>6.6</c:v>
                </c:pt>
                <c:pt idx="172">
                  <c:v>6.5</c:v>
                </c:pt>
                <c:pt idx="173">
                  <c:v>6.4</c:v>
                </c:pt>
                <c:pt idx="174">
                  <c:v>6.5</c:v>
                </c:pt>
                <c:pt idx="175">
                  <c:v>6.6</c:v>
                </c:pt>
                <c:pt idx="176">
                  <c:v>6.2</c:v>
                </c:pt>
                <c:pt idx="177">
                  <c:v>6.1</c:v>
                </c:pt>
                <c:pt idx="178">
                  <c:v>6</c:v>
                </c:pt>
                <c:pt idx="179">
                  <c:v>6.2</c:v>
                </c:pt>
                <c:pt idx="180">
                  <c:v>6.2</c:v>
                </c:pt>
                <c:pt idx="181">
                  <c:v>6.4</c:v>
                </c:pt>
                <c:pt idx="182">
                  <c:v>6.4</c:v>
                </c:pt>
                <c:pt idx="183">
                  <c:v>6.2</c:v>
                </c:pt>
                <c:pt idx="184">
                  <c:v>5.7</c:v>
                </c:pt>
                <c:pt idx="185">
                  <c:v>5.7</c:v>
                </c:pt>
                <c:pt idx="186">
                  <c:v>5.7</c:v>
                </c:pt>
                <c:pt idx="187">
                  <c:v>5.8</c:v>
                </c:pt>
                <c:pt idx="188">
                  <c:v>5.7</c:v>
                </c:pt>
                <c:pt idx="189">
                  <c:v>5.7</c:v>
                </c:pt>
                <c:pt idx="190">
                  <c:v>6.1</c:v>
                </c:pt>
                <c:pt idx="191">
                  <c:v>6.1</c:v>
                </c:pt>
                <c:pt idx="192">
                  <c:v>6.5</c:v>
                </c:pt>
                <c:pt idx="193">
                  <c:v>6.1</c:v>
                </c:pt>
                <c:pt idx="194">
                  <c:v>6.3</c:v>
                </c:pt>
                <c:pt idx="195">
                  <c:v>6.5</c:v>
                </c:pt>
                <c:pt idx="196">
                  <c:v>6.5</c:v>
                </c:pt>
                <c:pt idx="197">
                  <c:v>6.7</c:v>
                </c:pt>
                <c:pt idx="198">
                  <c:v>6.6</c:v>
                </c:pt>
                <c:pt idx="199">
                  <c:v>6.4</c:v>
                </c:pt>
                <c:pt idx="200">
                  <c:v>6.1</c:v>
                </c:pt>
                <c:pt idx="201">
                  <c:v>6</c:v>
                </c:pt>
                <c:pt idx="202">
                  <c:v>6.2</c:v>
                </c:pt>
                <c:pt idx="203">
                  <c:v>6.1</c:v>
                </c:pt>
                <c:pt idx="204">
                  <c:v>6.1</c:v>
                </c:pt>
                <c:pt idx="205">
                  <c:v>6.1</c:v>
                </c:pt>
                <c:pt idx="206">
                  <c:v>6.6</c:v>
                </c:pt>
                <c:pt idx="207">
                  <c:v>6.5</c:v>
                </c:pt>
                <c:pt idx="208">
                  <c:v>6.6</c:v>
                </c:pt>
                <c:pt idx="209">
                  <c:v>6.5</c:v>
                </c:pt>
                <c:pt idx="210">
                  <c:v>6.4</c:v>
                </c:pt>
                <c:pt idx="211">
                  <c:v>6.3</c:v>
                </c:pt>
                <c:pt idx="212">
                  <c:v>6.1</c:v>
                </c:pt>
                <c:pt idx="213">
                  <c:v>5.8</c:v>
                </c:pt>
                <c:pt idx="214">
                  <c:v>5.8</c:v>
                </c:pt>
                <c:pt idx="215">
                  <c:v>5.9</c:v>
                </c:pt>
                <c:pt idx="216">
                  <c:v>6.3</c:v>
                </c:pt>
                <c:pt idx="217">
                  <c:v>6.4</c:v>
                </c:pt>
                <c:pt idx="218">
                  <c:v>6.8</c:v>
                </c:pt>
                <c:pt idx="219">
                  <c:v>6.9</c:v>
                </c:pt>
                <c:pt idx="220">
                  <c:v>7.1</c:v>
                </c:pt>
                <c:pt idx="221">
                  <c:v>6.9</c:v>
                </c:pt>
                <c:pt idx="222">
                  <c:v>6.8</c:v>
                </c:pt>
                <c:pt idx="223">
                  <c:v>6.4</c:v>
                </c:pt>
                <c:pt idx="224">
                  <c:v>6.2</c:v>
                </c:pt>
                <c:pt idx="225">
                  <c:v>6.1</c:v>
                </c:pt>
                <c:pt idx="226">
                  <c:v>6.2</c:v>
                </c:pt>
                <c:pt idx="227">
                  <c:v>6.4</c:v>
                </c:pt>
                <c:pt idx="228">
                  <c:v>6.6</c:v>
                </c:pt>
                <c:pt idx="229" formatCode="General">
                  <c:v>6.7</c:v>
                </c:pt>
              </c:numCache>
            </c:numRef>
          </c:val>
        </c:ser>
        <c:ser>
          <c:idx val="2"/>
          <c:order val="1"/>
          <c:tx>
            <c:strRef>
              <c:f>Tasa!$E$7</c:f>
              <c:strCache>
                <c:ptCount val="1"/>
                <c:pt idx="0">
                  <c:v>Región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Tasa!$B$8:$B$247</c:f>
              <c:numCache>
                <c:formatCode>General</c:formatCode>
                <c:ptCount val="240"/>
                <c:pt idx="0">
                  <c:v>1998</c:v>
                </c:pt>
                <c:pt idx="12">
                  <c:v>1999</c:v>
                </c:pt>
                <c:pt idx="24">
                  <c:v>2000</c:v>
                </c:pt>
                <c:pt idx="36">
                  <c:v>2001</c:v>
                </c:pt>
                <c:pt idx="48">
                  <c:v>2002</c:v>
                </c:pt>
                <c:pt idx="60">
                  <c:v>2003</c:v>
                </c:pt>
                <c:pt idx="72">
                  <c:v>2004</c:v>
                </c:pt>
                <c:pt idx="84">
                  <c:v>2005</c:v>
                </c:pt>
                <c:pt idx="96">
                  <c:v>2006</c:v>
                </c:pt>
                <c:pt idx="108">
                  <c:v>2007</c:v>
                </c:pt>
                <c:pt idx="120">
                  <c:v>2008</c:v>
                </c:pt>
                <c:pt idx="132">
                  <c:v>2009</c:v>
                </c:pt>
                <c:pt idx="144">
                  <c:v>2010</c:v>
                </c:pt>
                <c:pt idx="156">
                  <c:v>2011</c:v>
                </c:pt>
                <c:pt idx="168">
                  <c:v>2012</c:v>
                </c:pt>
                <c:pt idx="180">
                  <c:v>2013</c:v>
                </c:pt>
                <c:pt idx="192">
                  <c:v>2014</c:v>
                </c:pt>
                <c:pt idx="204">
                  <c:v>2015</c:v>
                </c:pt>
                <c:pt idx="216">
                  <c:v>2016</c:v>
                </c:pt>
                <c:pt idx="228">
                  <c:v>2017</c:v>
                </c:pt>
              </c:numCache>
            </c:numRef>
          </c:cat>
          <c:val>
            <c:numRef>
              <c:f>Tasa!$E$8:$E$247</c:f>
              <c:numCache>
                <c:formatCode>0.0</c:formatCode>
                <c:ptCount val="240"/>
                <c:pt idx="0">
                  <c:v>6.8574962642175779</c:v>
                </c:pt>
                <c:pt idx="1">
                  <c:v>6.9975571657383302</c:v>
                </c:pt>
                <c:pt idx="2">
                  <c:v>7.0917653689325801</c:v>
                </c:pt>
                <c:pt idx="3">
                  <c:v>7.4219399246588154</c:v>
                </c:pt>
                <c:pt idx="4">
                  <c:v>7.8017235009360126</c:v>
                </c:pt>
                <c:pt idx="5">
                  <c:v>8.2465985397411821</c:v>
                </c:pt>
                <c:pt idx="6">
                  <c:v>8.020341422243602</c:v>
                </c:pt>
                <c:pt idx="7">
                  <c:v>7.9944706559616927</c:v>
                </c:pt>
                <c:pt idx="8">
                  <c:v>7.6996131020304128</c:v>
                </c:pt>
                <c:pt idx="9">
                  <c:v>8.2435059236666142</c:v>
                </c:pt>
                <c:pt idx="10">
                  <c:v>8.6500257692486091</c:v>
                </c:pt>
                <c:pt idx="11">
                  <c:v>9.1297218241463707</c:v>
                </c:pt>
                <c:pt idx="12">
                  <c:v>9.3296837400095622</c:v>
                </c:pt>
                <c:pt idx="13">
                  <c:v>9.1611855216124845</c:v>
                </c:pt>
                <c:pt idx="14">
                  <c:v>10.039034149262077</c:v>
                </c:pt>
                <c:pt idx="15">
                  <c:v>10.540326879558233</c:v>
                </c:pt>
                <c:pt idx="16">
                  <c:v>11.054180304917059</c:v>
                </c:pt>
                <c:pt idx="17">
                  <c:v>11.333653448867356</c:v>
                </c:pt>
                <c:pt idx="18">
                  <c:v>11.820764428098144</c:v>
                </c:pt>
                <c:pt idx="19">
                  <c:v>11.680542324555571</c:v>
                </c:pt>
                <c:pt idx="20">
                  <c:v>10.508252189208369</c:v>
                </c:pt>
                <c:pt idx="21">
                  <c:v>9.2833589966540497</c:v>
                </c:pt>
                <c:pt idx="22">
                  <c:v>8.4618751220366626</c:v>
                </c:pt>
                <c:pt idx="23">
                  <c:v>8.7407459354005024</c:v>
                </c:pt>
                <c:pt idx="24">
                  <c:v>9.1888793367789781</c:v>
                </c:pt>
                <c:pt idx="25">
                  <c:v>9.4934177860314044</c:v>
                </c:pt>
                <c:pt idx="26">
                  <c:v>9.5022558011114651</c:v>
                </c:pt>
                <c:pt idx="27">
                  <c:v>10.116651700710513</c:v>
                </c:pt>
                <c:pt idx="28">
                  <c:v>10.573162361275402</c:v>
                </c:pt>
                <c:pt idx="29">
                  <c:v>11.357062486639723</c:v>
                </c:pt>
                <c:pt idx="30">
                  <c:v>12.093253350778864</c:v>
                </c:pt>
                <c:pt idx="31">
                  <c:v>11.980347830973482</c:v>
                </c:pt>
                <c:pt idx="32">
                  <c:v>11.512346602063117</c:v>
                </c:pt>
                <c:pt idx="33">
                  <c:v>10.649667544972557</c:v>
                </c:pt>
                <c:pt idx="34">
                  <c:v>11.196103066781577</c:v>
                </c:pt>
                <c:pt idx="35">
                  <c:v>11.702590120314822</c:v>
                </c:pt>
                <c:pt idx="36">
                  <c:v>11.868644238210875</c:v>
                </c:pt>
                <c:pt idx="37">
                  <c:v>12.497364943906684</c:v>
                </c:pt>
                <c:pt idx="38">
                  <c:v>12.614751896615347</c:v>
                </c:pt>
                <c:pt idx="39">
                  <c:v>12.904681781779988</c:v>
                </c:pt>
                <c:pt idx="40">
                  <c:v>13.305506973048617</c:v>
                </c:pt>
                <c:pt idx="41">
                  <c:v>13.277417539772102</c:v>
                </c:pt>
                <c:pt idx="42">
                  <c:v>13.031305879413695</c:v>
                </c:pt>
                <c:pt idx="43">
                  <c:v>11.597831601973358</c:v>
                </c:pt>
                <c:pt idx="44">
                  <c:v>10.39778428601039</c:v>
                </c:pt>
                <c:pt idx="45">
                  <c:v>10.001531418494977</c:v>
                </c:pt>
                <c:pt idx="46">
                  <c:v>10.142014562502272</c:v>
                </c:pt>
                <c:pt idx="47">
                  <c:v>10.170888408381403</c:v>
                </c:pt>
                <c:pt idx="48">
                  <c:v>10.317140473571085</c:v>
                </c:pt>
                <c:pt idx="49">
                  <c:v>10.50761746422425</c:v>
                </c:pt>
                <c:pt idx="50">
                  <c:v>11.33178289643555</c:v>
                </c:pt>
                <c:pt idx="51">
                  <c:v>12.04013838366094</c:v>
                </c:pt>
                <c:pt idx="52">
                  <c:v>12.265293575409414</c:v>
                </c:pt>
                <c:pt idx="53">
                  <c:v>12.730964892888705</c:v>
                </c:pt>
                <c:pt idx="54">
                  <c:v>12.172141330704852</c:v>
                </c:pt>
                <c:pt idx="55">
                  <c:v>12.22212847894253</c:v>
                </c:pt>
                <c:pt idx="56">
                  <c:v>11.06411109477018</c:v>
                </c:pt>
                <c:pt idx="57">
                  <c:v>10.444292320336432</c:v>
                </c:pt>
                <c:pt idx="58">
                  <c:v>9.8423868469199256</c:v>
                </c:pt>
                <c:pt idx="59">
                  <c:v>10.121130353899025</c:v>
                </c:pt>
                <c:pt idx="60">
                  <c:v>10.160006224501746</c:v>
                </c:pt>
                <c:pt idx="61">
                  <c:v>10.011302596438423</c:v>
                </c:pt>
                <c:pt idx="62">
                  <c:v>10.050391356819199</c:v>
                </c:pt>
                <c:pt idx="63">
                  <c:v>10.21744109990507</c:v>
                </c:pt>
                <c:pt idx="64">
                  <c:v>10.421844890469634</c:v>
                </c:pt>
                <c:pt idx="65">
                  <c:v>10.71763456217527</c:v>
                </c:pt>
                <c:pt idx="66">
                  <c:v>10.653346747846864</c:v>
                </c:pt>
                <c:pt idx="67">
                  <c:v>10.056237180896169</c:v>
                </c:pt>
                <c:pt idx="68">
                  <c:v>9.215027434660394</c:v>
                </c:pt>
                <c:pt idx="69">
                  <c:v>8.2686440361583777</c:v>
                </c:pt>
                <c:pt idx="70">
                  <c:v>8.1123207535408035</c:v>
                </c:pt>
                <c:pt idx="71">
                  <c:v>7.956728674396583</c:v>
                </c:pt>
                <c:pt idx="72">
                  <c:v>9.7217358043388344</c:v>
                </c:pt>
                <c:pt idx="73">
                  <c:v>10.379492619280374</c:v>
                </c:pt>
                <c:pt idx="74">
                  <c:v>10.952483118641203</c:v>
                </c:pt>
                <c:pt idx="75">
                  <c:v>10.661749888687565</c:v>
                </c:pt>
                <c:pt idx="76">
                  <c:v>10.741592074202135</c:v>
                </c:pt>
                <c:pt idx="77">
                  <c:v>11.030216585931168</c:v>
                </c:pt>
                <c:pt idx="78">
                  <c:v>10.807144328104</c:v>
                </c:pt>
                <c:pt idx="79">
                  <c:v>10.933242001131047</c:v>
                </c:pt>
                <c:pt idx="80">
                  <c:v>10.523149910745088</c:v>
                </c:pt>
                <c:pt idx="81">
                  <c:v>9.8889081580164859</c:v>
                </c:pt>
                <c:pt idx="82">
                  <c:v>10.312311383968197</c:v>
                </c:pt>
                <c:pt idx="83">
                  <c:v>10.653986258894507</c:v>
                </c:pt>
                <c:pt idx="84">
                  <c:v>11.14739576856195</c:v>
                </c:pt>
                <c:pt idx="85">
                  <c:v>10.669777492471971</c:v>
                </c:pt>
                <c:pt idx="86">
                  <c:v>10.990226367128875</c:v>
                </c:pt>
                <c:pt idx="87">
                  <c:v>11.376155725202315</c:v>
                </c:pt>
                <c:pt idx="88">
                  <c:v>11.970082594762053</c:v>
                </c:pt>
                <c:pt idx="89">
                  <c:v>11.998702469201485</c:v>
                </c:pt>
                <c:pt idx="90">
                  <c:v>11.964829438872449</c:v>
                </c:pt>
                <c:pt idx="91">
                  <c:v>11.422837703768629</c:v>
                </c:pt>
                <c:pt idx="92">
                  <c:v>11.327529407182762</c:v>
                </c:pt>
                <c:pt idx="93">
                  <c:v>11.364750602882003</c:v>
                </c:pt>
                <c:pt idx="94">
                  <c:v>10.93902232966828</c:v>
                </c:pt>
                <c:pt idx="95">
                  <c:v>10.585356996181886</c:v>
                </c:pt>
                <c:pt idx="96">
                  <c:v>11.292806223104565</c:v>
                </c:pt>
                <c:pt idx="97">
                  <c:v>11.614721541013886</c:v>
                </c:pt>
                <c:pt idx="98">
                  <c:v>11.361909743676875</c:v>
                </c:pt>
                <c:pt idx="99">
                  <c:v>11.132556647059635</c:v>
                </c:pt>
                <c:pt idx="100">
                  <c:v>10.483567037908228</c:v>
                </c:pt>
                <c:pt idx="101">
                  <c:v>10.543848877160436</c:v>
                </c:pt>
                <c:pt idx="102">
                  <c:v>9.2426339104016737</c:v>
                </c:pt>
                <c:pt idx="103">
                  <c:v>9.3000000000000007</c:v>
                </c:pt>
                <c:pt idx="104">
                  <c:v>8.7000000000000011</c:v>
                </c:pt>
                <c:pt idx="105">
                  <c:v>8.6376485650881616</c:v>
                </c:pt>
                <c:pt idx="106">
                  <c:v>8.5060458646390469</c:v>
                </c:pt>
                <c:pt idx="107">
                  <c:v>8.4884684191860167</c:v>
                </c:pt>
                <c:pt idx="108">
                  <c:v>8.9943948847589876</c:v>
                </c:pt>
                <c:pt idx="109">
                  <c:v>8.4879453892593624</c:v>
                </c:pt>
                <c:pt idx="110">
                  <c:v>8.08894524079831</c:v>
                </c:pt>
                <c:pt idx="111">
                  <c:v>8.0675971203115928</c:v>
                </c:pt>
                <c:pt idx="112">
                  <c:v>8.425281585960489</c:v>
                </c:pt>
                <c:pt idx="113">
                  <c:v>9.1809867055627628</c:v>
                </c:pt>
                <c:pt idx="114">
                  <c:v>8.6727718509849421</c:v>
                </c:pt>
                <c:pt idx="115">
                  <c:v>8.1456828430708654</c:v>
                </c:pt>
                <c:pt idx="116">
                  <c:v>7.9</c:v>
                </c:pt>
                <c:pt idx="117">
                  <c:v>8.226649754857549</c:v>
                </c:pt>
                <c:pt idx="118" formatCode="#,##0.0">
                  <c:v>8.8795516737461018</c:v>
                </c:pt>
                <c:pt idx="119" formatCode="#,##0.0">
                  <c:v>9</c:v>
                </c:pt>
                <c:pt idx="120" formatCode="#,##0.0">
                  <c:v>8.9633118949184158</c:v>
                </c:pt>
                <c:pt idx="121">
                  <c:v>8.6</c:v>
                </c:pt>
                <c:pt idx="122">
                  <c:v>8.4002715980767917</c:v>
                </c:pt>
                <c:pt idx="123">
                  <c:v>9.3403462175911187</c:v>
                </c:pt>
                <c:pt idx="124">
                  <c:v>9.2817720418973995</c:v>
                </c:pt>
                <c:pt idx="125">
                  <c:v>8.9532759070738699</c:v>
                </c:pt>
                <c:pt idx="126">
                  <c:v>8.509247200479729</c:v>
                </c:pt>
                <c:pt idx="127">
                  <c:v>8.1040107364571252</c:v>
                </c:pt>
                <c:pt idx="128">
                  <c:v>8.4663897222063369</c:v>
                </c:pt>
                <c:pt idx="129" formatCode="#,##0.0">
                  <c:v>7.8945651209287995</c:v>
                </c:pt>
                <c:pt idx="130" formatCode="#,##0.0">
                  <c:v>9.3131470467919062</c:v>
                </c:pt>
                <c:pt idx="131" formatCode="#,##0.0">
                  <c:v>10.917402858952135</c:v>
                </c:pt>
                <c:pt idx="132" formatCode="#,##0.0">
                  <c:v>11.841844137970138</c:v>
                </c:pt>
                <c:pt idx="133" formatCode="#,##0.0">
                  <c:v>11.8</c:v>
                </c:pt>
                <c:pt idx="134" formatCode="#,##0.0">
                  <c:v>11.630087969720847</c:v>
                </c:pt>
                <c:pt idx="135" formatCode="#,##0.0">
                  <c:v>11.925556688927811</c:v>
                </c:pt>
                <c:pt idx="136" formatCode="#,##0.0">
                  <c:v>12.207524996530468</c:v>
                </c:pt>
                <c:pt idx="137" formatCode="#,##0.0">
                  <c:v>11.948884694968054</c:v>
                </c:pt>
                <c:pt idx="138" formatCode="#,##0.0">
                  <c:v>11.681754742838104</c:v>
                </c:pt>
                <c:pt idx="139" formatCode="#,##0.0">
                  <c:v>10.76794465705937</c:v>
                </c:pt>
                <c:pt idx="140" formatCode="#,##0.0">
                  <c:v>10.177575927713406</c:v>
                </c:pt>
                <c:pt idx="141" formatCode="#,##0.0">
                  <c:v>9.6204079291754869</c:v>
                </c:pt>
                <c:pt idx="142">
                  <c:v>10.385577797998183</c:v>
                </c:pt>
                <c:pt idx="143">
                  <c:v>10.445490277974601</c:v>
                </c:pt>
                <c:pt idx="144">
                  <c:v>9.9</c:v>
                </c:pt>
                <c:pt idx="145">
                  <c:v>10.6</c:v>
                </c:pt>
                <c:pt idx="146">
                  <c:v>11</c:v>
                </c:pt>
                <c:pt idx="147">
                  <c:v>10.200000000000001</c:v>
                </c:pt>
                <c:pt idx="148">
                  <c:v>9.7000000000000011</c:v>
                </c:pt>
                <c:pt idx="149">
                  <c:v>9.5</c:v>
                </c:pt>
                <c:pt idx="150">
                  <c:v>9.1</c:v>
                </c:pt>
                <c:pt idx="151">
                  <c:v>8.2000000000000011</c:v>
                </c:pt>
                <c:pt idx="152">
                  <c:v>7.5</c:v>
                </c:pt>
                <c:pt idx="153">
                  <c:v>7.5</c:v>
                </c:pt>
                <c:pt idx="154">
                  <c:v>8.1</c:v>
                </c:pt>
                <c:pt idx="155">
                  <c:v>8.4</c:v>
                </c:pt>
                <c:pt idx="156">
                  <c:v>8.4</c:v>
                </c:pt>
                <c:pt idx="157">
                  <c:v>7.9</c:v>
                </c:pt>
                <c:pt idx="158">
                  <c:v>7.7</c:v>
                </c:pt>
                <c:pt idx="159">
                  <c:v>8.2000000000000011</c:v>
                </c:pt>
                <c:pt idx="160">
                  <c:v>8.8000000000000007</c:v>
                </c:pt>
                <c:pt idx="161">
                  <c:v>9.2000000000000011</c:v>
                </c:pt>
                <c:pt idx="162">
                  <c:v>9.1</c:v>
                </c:pt>
                <c:pt idx="163">
                  <c:v>8.6</c:v>
                </c:pt>
                <c:pt idx="164">
                  <c:v>7.9</c:v>
                </c:pt>
                <c:pt idx="165">
                  <c:v>7.5</c:v>
                </c:pt>
                <c:pt idx="166">
                  <c:v>7.5</c:v>
                </c:pt>
                <c:pt idx="167">
                  <c:v>8</c:v>
                </c:pt>
                <c:pt idx="168">
                  <c:v>8.1</c:v>
                </c:pt>
                <c:pt idx="169">
                  <c:v>8</c:v>
                </c:pt>
                <c:pt idx="170">
                  <c:v>8</c:v>
                </c:pt>
                <c:pt idx="171">
                  <c:v>8.1</c:v>
                </c:pt>
                <c:pt idx="172">
                  <c:v>8.4</c:v>
                </c:pt>
                <c:pt idx="173">
                  <c:v>8.4</c:v>
                </c:pt>
                <c:pt idx="174">
                  <c:v>8.4</c:v>
                </c:pt>
                <c:pt idx="175">
                  <c:v>8.6</c:v>
                </c:pt>
                <c:pt idx="176">
                  <c:v>7.8</c:v>
                </c:pt>
                <c:pt idx="177">
                  <c:v>7.9</c:v>
                </c:pt>
                <c:pt idx="178">
                  <c:v>7.6</c:v>
                </c:pt>
                <c:pt idx="179">
                  <c:v>7.9</c:v>
                </c:pt>
                <c:pt idx="180">
                  <c:v>8.3000000000000007</c:v>
                </c:pt>
                <c:pt idx="181">
                  <c:v>8</c:v>
                </c:pt>
                <c:pt idx="182">
                  <c:v>8</c:v>
                </c:pt>
                <c:pt idx="183">
                  <c:v>7.4</c:v>
                </c:pt>
                <c:pt idx="184">
                  <c:v>7</c:v>
                </c:pt>
                <c:pt idx="185">
                  <c:v>7</c:v>
                </c:pt>
                <c:pt idx="186">
                  <c:v>6.9</c:v>
                </c:pt>
                <c:pt idx="187">
                  <c:v>7.5</c:v>
                </c:pt>
                <c:pt idx="188">
                  <c:v>7.3</c:v>
                </c:pt>
                <c:pt idx="189">
                  <c:v>7.9</c:v>
                </c:pt>
                <c:pt idx="190">
                  <c:v>8.3000000000000007</c:v>
                </c:pt>
                <c:pt idx="191">
                  <c:v>8.6</c:v>
                </c:pt>
                <c:pt idx="192">
                  <c:v>8.9</c:v>
                </c:pt>
                <c:pt idx="193">
                  <c:v>8.4</c:v>
                </c:pt>
                <c:pt idx="194">
                  <c:v>8</c:v>
                </c:pt>
                <c:pt idx="195">
                  <c:v>7.6</c:v>
                </c:pt>
                <c:pt idx="196">
                  <c:v>7.8</c:v>
                </c:pt>
                <c:pt idx="197">
                  <c:v>8.2000000000000011</c:v>
                </c:pt>
                <c:pt idx="198">
                  <c:v>8.3000000000000007</c:v>
                </c:pt>
                <c:pt idx="199">
                  <c:v>8.2000000000000011</c:v>
                </c:pt>
                <c:pt idx="200">
                  <c:v>7.4</c:v>
                </c:pt>
                <c:pt idx="201">
                  <c:v>7.7</c:v>
                </c:pt>
                <c:pt idx="202">
                  <c:v>7.8</c:v>
                </c:pt>
                <c:pt idx="203">
                  <c:v>8.2000000000000011</c:v>
                </c:pt>
                <c:pt idx="204">
                  <c:v>7.8</c:v>
                </c:pt>
                <c:pt idx="205">
                  <c:v>7.2</c:v>
                </c:pt>
                <c:pt idx="206">
                  <c:v>7.6</c:v>
                </c:pt>
                <c:pt idx="207">
                  <c:v>7.6</c:v>
                </c:pt>
                <c:pt idx="208">
                  <c:v>8</c:v>
                </c:pt>
                <c:pt idx="209">
                  <c:v>7.9</c:v>
                </c:pt>
                <c:pt idx="210">
                  <c:v>8</c:v>
                </c:pt>
                <c:pt idx="211">
                  <c:v>7.9</c:v>
                </c:pt>
                <c:pt idx="212">
                  <c:v>7.5</c:v>
                </c:pt>
                <c:pt idx="213">
                  <c:v>6.6</c:v>
                </c:pt>
                <c:pt idx="214">
                  <c:v>6.2</c:v>
                </c:pt>
                <c:pt idx="215">
                  <c:v>6.6</c:v>
                </c:pt>
                <c:pt idx="216">
                  <c:v>7.1</c:v>
                </c:pt>
                <c:pt idx="217">
                  <c:v>7.3</c:v>
                </c:pt>
                <c:pt idx="218">
                  <c:v>7.2</c:v>
                </c:pt>
                <c:pt idx="219">
                  <c:v>7.1</c:v>
                </c:pt>
                <c:pt idx="220">
                  <c:v>7.4</c:v>
                </c:pt>
                <c:pt idx="221">
                  <c:v>7.8</c:v>
                </c:pt>
                <c:pt idx="222">
                  <c:v>7.7</c:v>
                </c:pt>
                <c:pt idx="223">
                  <c:v>7.3</c:v>
                </c:pt>
                <c:pt idx="224">
                  <c:v>6.6</c:v>
                </c:pt>
                <c:pt idx="225">
                  <c:v>6.6</c:v>
                </c:pt>
                <c:pt idx="226">
                  <c:v>6.8</c:v>
                </c:pt>
                <c:pt idx="227">
                  <c:v>6.9</c:v>
                </c:pt>
                <c:pt idx="228">
                  <c:v>6.8</c:v>
                </c:pt>
                <c:pt idx="229" formatCode="General">
                  <c:v>6.6</c:v>
                </c:pt>
              </c:numCache>
            </c:numRef>
          </c:val>
        </c:ser>
        <c:dLbls/>
        <c:marker val="1"/>
        <c:axId val="52532736"/>
        <c:axId val="5253427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Tasa!$C$7</c15:sqref>
                        </c15:formulaRef>
                      </c:ext>
                    </c:extLst>
                    <c:strCache>
                      <c:ptCount val="1"/>
                      <c:pt idx="0">
                        <c:v>Trimestre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Tasa!$B$8:$B$247</c15:sqref>
                        </c15:formulaRef>
                      </c:ext>
                    </c:extLst>
                    <c:numCache>
                      <c:formatCode>General</c:formatCode>
                      <c:ptCount val="240"/>
                      <c:pt idx="0">
                        <c:v>1998</c:v>
                      </c:pt>
                      <c:pt idx="12">
                        <c:v>1999</c:v>
                      </c:pt>
                      <c:pt idx="24">
                        <c:v>2000</c:v>
                      </c:pt>
                      <c:pt idx="36">
                        <c:v>2001</c:v>
                      </c:pt>
                      <c:pt idx="48">
                        <c:v>2002</c:v>
                      </c:pt>
                      <c:pt idx="60">
                        <c:v>2003</c:v>
                      </c:pt>
                      <c:pt idx="72">
                        <c:v>2004</c:v>
                      </c:pt>
                      <c:pt idx="84">
                        <c:v>2005</c:v>
                      </c:pt>
                      <c:pt idx="96">
                        <c:v>2006</c:v>
                      </c:pt>
                      <c:pt idx="108">
                        <c:v>2007</c:v>
                      </c:pt>
                      <c:pt idx="120">
                        <c:v>2008</c:v>
                      </c:pt>
                      <c:pt idx="132">
                        <c:v>2009</c:v>
                      </c:pt>
                      <c:pt idx="144">
                        <c:v>2010</c:v>
                      </c:pt>
                      <c:pt idx="156">
                        <c:v>2011</c:v>
                      </c:pt>
                      <c:pt idx="168">
                        <c:v>2012</c:v>
                      </c:pt>
                      <c:pt idx="180">
                        <c:v>2013</c:v>
                      </c:pt>
                      <c:pt idx="192">
                        <c:v>2014</c:v>
                      </c:pt>
                      <c:pt idx="204">
                        <c:v>2015</c:v>
                      </c:pt>
                      <c:pt idx="216">
                        <c:v>2016</c:v>
                      </c:pt>
                      <c:pt idx="228">
                        <c:v>2017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Tasa!$C$8:$C$247</c15:sqref>
                        </c15:formulaRef>
                      </c:ext>
                    </c:extLst>
                    <c:numCache>
                      <c:formatCode>#,##0.0_);\(#,##0.0\)</c:formatCode>
                      <c:ptCount val="24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1">
                        <c:v>0</c:v>
                      </c:pt>
                      <c:pt idx="102">
                        <c:v>0</c:v>
                      </c:pt>
                      <c:pt idx="103">
                        <c:v>0</c:v>
                      </c:pt>
                      <c:pt idx="104">
                        <c:v>0</c:v>
                      </c:pt>
                      <c:pt idx="105">
                        <c:v>0</c:v>
                      </c:pt>
                      <c:pt idx="106">
                        <c:v>0</c:v>
                      </c:pt>
                      <c:pt idx="107">
                        <c:v>0</c:v>
                      </c:pt>
                      <c:pt idx="108">
                        <c:v>0</c:v>
                      </c:pt>
                      <c:pt idx="109">
                        <c:v>0</c:v>
                      </c:pt>
                      <c:pt idx="110">
                        <c:v>0</c:v>
                      </c:pt>
                      <c:pt idx="111">
                        <c:v>0</c:v>
                      </c:pt>
                      <c:pt idx="112">
                        <c:v>0</c:v>
                      </c:pt>
                      <c:pt idx="113">
                        <c:v>0</c:v>
                      </c:pt>
                      <c:pt idx="114">
                        <c:v>0</c:v>
                      </c:pt>
                      <c:pt idx="115">
                        <c:v>0</c:v>
                      </c:pt>
                      <c:pt idx="116">
                        <c:v>0</c:v>
                      </c:pt>
                      <c:pt idx="117">
                        <c:v>0</c:v>
                      </c:pt>
                      <c:pt idx="118">
                        <c:v>0</c:v>
                      </c:pt>
                      <c:pt idx="119">
                        <c:v>0</c:v>
                      </c:pt>
                      <c:pt idx="120">
                        <c:v>0</c:v>
                      </c:pt>
                      <c:pt idx="121">
                        <c:v>0</c:v>
                      </c:pt>
                      <c:pt idx="122">
                        <c:v>0</c:v>
                      </c:pt>
                      <c:pt idx="123">
                        <c:v>0</c:v>
                      </c:pt>
                      <c:pt idx="124">
                        <c:v>0</c:v>
                      </c:pt>
                      <c:pt idx="125">
                        <c:v>0</c:v>
                      </c:pt>
                      <c:pt idx="126">
                        <c:v>0</c:v>
                      </c:pt>
                      <c:pt idx="127">
                        <c:v>0</c:v>
                      </c:pt>
                      <c:pt idx="128">
                        <c:v>0</c:v>
                      </c:pt>
                      <c:pt idx="129">
                        <c:v>0</c:v>
                      </c:pt>
                      <c:pt idx="130">
                        <c:v>0</c:v>
                      </c:pt>
                      <c:pt idx="131">
                        <c:v>0</c:v>
                      </c:pt>
                      <c:pt idx="132">
                        <c:v>0</c:v>
                      </c:pt>
                      <c:pt idx="133">
                        <c:v>0</c:v>
                      </c:pt>
                      <c:pt idx="134">
                        <c:v>0</c:v>
                      </c:pt>
                      <c:pt idx="135">
                        <c:v>0</c:v>
                      </c:pt>
                      <c:pt idx="136">
                        <c:v>0</c:v>
                      </c:pt>
                      <c:pt idx="137">
                        <c:v>0</c:v>
                      </c:pt>
                      <c:pt idx="138">
                        <c:v>0</c:v>
                      </c:pt>
                      <c:pt idx="139">
                        <c:v>0</c:v>
                      </c:pt>
                      <c:pt idx="140">
                        <c:v>0</c:v>
                      </c:pt>
                      <c:pt idx="141">
                        <c:v>0</c:v>
                      </c:pt>
                      <c:pt idx="142">
                        <c:v>0</c:v>
                      </c:pt>
                      <c:pt idx="143">
                        <c:v>0</c:v>
                      </c:pt>
                      <c:pt idx="144">
                        <c:v>0</c:v>
                      </c:pt>
                      <c:pt idx="145">
                        <c:v>0</c:v>
                      </c:pt>
                      <c:pt idx="146">
                        <c:v>0</c:v>
                      </c:pt>
                      <c:pt idx="147">
                        <c:v>0</c:v>
                      </c:pt>
                      <c:pt idx="148">
                        <c:v>0</c:v>
                      </c:pt>
                      <c:pt idx="149">
                        <c:v>0</c:v>
                      </c:pt>
                      <c:pt idx="150">
                        <c:v>0</c:v>
                      </c:pt>
                      <c:pt idx="151">
                        <c:v>0</c:v>
                      </c:pt>
                      <c:pt idx="152">
                        <c:v>0</c:v>
                      </c:pt>
                      <c:pt idx="153">
                        <c:v>0</c:v>
                      </c:pt>
                      <c:pt idx="154">
                        <c:v>0</c:v>
                      </c:pt>
                      <c:pt idx="155">
                        <c:v>0</c:v>
                      </c:pt>
                      <c:pt idx="156">
                        <c:v>0</c:v>
                      </c:pt>
                      <c:pt idx="157">
                        <c:v>0</c:v>
                      </c:pt>
                      <c:pt idx="158">
                        <c:v>0</c:v>
                      </c:pt>
                      <c:pt idx="159">
                        <c:v>0</c:v>
                      </c:pt>
                      <c:pt idx="160">
                        <c:v>0</c:v>
                      </c:pt>
                      <c:pt idx="161">
                        <c:v>0</c:v>
                      </c:pt>
                      <c:pt idx="162">
                        <c:v>0</c:v>
                      </c:pt>
                      <c:pt idx="163">
                        <c:v>0</c:v>
                      </c:pt>
                      <c:pt idx="164">
                        <c:v>0</c:v>
                      </c:pt>
                      <c:pt idx="165">
                        <c:v>0</c:v>
                      </c:pt>
                      <c:pt idx="166">
                        <c:v>0</c:v>
                      </c:pt>
                      <c:pt idx="167">
                        <c:v>0</c:v>
                      </c:pt>
                      <c:pt idx="168">
                        <c:v>0</c:v>
                      </c:pt>
                      <c:pt idx="169">
                        <c:v>0</c:v>
                      </c:pt>
                      <c:pt idx="170">
                        <c:v>0</c:v>
                      </c:pt>
                      <c:pt idx="171">
                        <c:v>0</c:v>
                      </c:pt>
                      <c:pt idx="172">
                        <c:v>0</c:v>
                      </c:pt>
                      <c:pt idx="173">
                        <c:v>0</c:v>
                      </c:pt>
                      <c:pt idx="174">
                        <c:v>0</c:v>
                      </c:pt>
                      <c:pt idx="175">
                        <c:v>0</c:v>
                      </c:pt>
                      <c:pt idx="176">
                        <c:v>0</c:v>
                      </c:pt>
                      <c:pt idx="177">
                        <c:v>0</c:v>
                      </c:pt>
                      <c:pt idx="178">
                        <c:v>0</c:v>
                      </c:pt>
                      <c:pt idx="179">
                        <c:v>0</c:v>
                      </c:pt>
                      <c:pt idx="180">
                        <c:v>0</c:v>
                      </c:pt>
                      <c:pt idx="181">
                        <c:v>0</c:v>
                      </c:pt>
                      <c:pt idx="182">
                        <c:v>0</c:v>
                      </c:pt>
                      <c:pt idx="183">
                        <c:v>0</c:v>
                      </c:pt>
                      <c:pt idx="184">
                        <c:v>0</c:v>
                      </c:pt>
                      <c:pt idx="185">
                        <c:v>0</c:v>
                      </c:pt>
                      <c:pt idx="186">
                        <c:v>0</c:v>
                      </c:pt>
                      <c:pt idx="187">
                        <c:v>0</c:v>
                      </c:pt>
                      <c:pt idx="188">
                        <c:v>0</c:v>
                      </c:pt>
                      <c:pt idx="189">
                        <c:v>0</c:v>
                      </c:pt>
                      <c:pt idx="190">
                        <c:v>0</c:v>
                      </c:pt>
                      <c:pt idx="191">
                        <c:v>0</c:v>
                      </c:pt>
                      <c:pt idx="192">
                        <c:v>0</c:v>
                      </c:pt>
                      <c:pt idx="193">
                        <c:v>0</c:v>
                      </c:pt>
                      <c:pt idx="194">
                        <c:v>0</c:v>
                      </c:pt>
                      <c:pt idx="195">
                        <c:v>0</c:v>
                      </c:pt>
                      <c:pt idx="196">
                        <c:v>0</c:v>
                      </c:pt>
                      <c:pt idx="197">
                        <c:v>0</c:v>
                      </c:pt>
                      <c:pt idx="198">
                        <c:v>0</c:v>
                      </c:pt>
                      <c:pt idx="199">
                        <c:v>0</c:v>
                      </c:pt>
                      <c:pt idx="200">
                        <c:v>0</c:v>
                      </c:pt>
                      <c:pt idx="201">
                        <c:v>0</c:v>
                      </c:pt>
                      <c:pt idx="202">
                        <c:v>0</c:v>
                      </c:pt>
                      <c:pt idx="203">
                        <c:v>0</c:v>
                      </c:pt>
                      <c:pt idx="204">
                        <c:v>0</c:v>
                      </c:pt>
                      <c:pt idx="205">
                        <c:v>0</c:v>
                      </c:pt>
                      <c:pt idx="206">
                        <c:v>0</c:v>
                      </c:pt>
                      <c:pt idx="207">
                        <c:v>0</c:v>
                      </c:pt>
                      <c:pt idx="208">
                        <c:v>0</c:v>
                      </c:pt>
                      <c:pt idx="209">
                        <c:v>0</c:v>
                      </c:pt>
                      <c:pt idx="210">
                        <c:v>0</c:v>
                      </c:pt>
                      <c:pt idx="211">
                        <c:v>0</c:v>
                      </c:pt>
                      <c:pt idx="212">
                        <c:v>0</c:v>
                      </c:pt>
                      <c:pt idx="213">
                        <c:v>0</c:v>
                      </c:pt>
                      <c:pt idx="214">
                        <c:v>0</c:v>
                      </c:pt>
                      <c:pt idx="215">
                        <c:v>0</c:v>
                      </c:pt>
                      <c:pt idx="216">
                        <c:v>0</c:v>
                      </c:pt>
                      <c:pt idx="217">
                        <c:v>0</c:v>
                      </c:pt>
                      <c:pt idx="218">
                        <c:v>0</c:v>
                      </c:pt>
                      <c:pt idx="219">
                        <c:v>0</c:v>
                      </c:pt>
                      <c:pt idx="220">
                        <c:v>0</c:v>
                      </c:pt>
                      <c:pt idx="221">
                        <c:v>0</c:v>
                      </c:pt>
                      <c:pt idx="222">
                        <c:v>0</c:v>
                      </c:pt>
                      <c:pt idx="223">
                        <c:v>0</c:v>
                      </c:pt>
                      <c:pt idx="224">
                        <c:v>0</c:v>
                      </c:pt>
                      <c:pt idx="225">
                        <c:v>0</c:v>
                      </c:pt>
                      <c:pt idx="226">
                        <c:v>0</c:v>
                      </c:pt>
                      <c:pt idx="227">
                        <c:v>0</c:v>
                      </c:pt>
                      <c:pt idx="228">
                        <c:v>0</c:v>
                      </c:pt>
                      <c:pt idx="229">
                        <c:v>0</c:v>
                      </c:pt>
                      <c:pt idx="230">
                        <c:v>0</c:v>
                      </c:pt>
                      <c:pt idx="231">
                        <c:v>0</c:v>
                      </c:pt>
                      <c:pt idx="232">
                        <c:v>0</c:v>
                      </c:pt>
                      <c:pt idx="233">
                        <c:v>0</c:v>
                      </c:pt>
                      <c:pt idx="234">
                        <c:v>0</c:v>
                      </c:pt>
                      <c:pt idx="235">
                        <c:v>0</c:v>
                      </c:pt>
                      <c:pt idx="236">
                        <c:v>0</c:v>
                      </c:pt>
                      <c:pt idx="237">
                        <c:v>0</c:v>
                      </c:pt>
                      <c:pt idx="238">
                        <c:v>0</c:v>
                      </c:pt>
                      <c:pt idx="239">
                        <c:v>0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525327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2534272"/>
        <c:crosses val="autoZero"/>
        <c:auto val="1"/>
        <c:lblAlgn val="ctr"/>
        <c:lblOffset val="100"/>
      </c:catAx>
      <c:valAx>
        <c:axId val="525342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253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8C26DB-71FC-40C3-858A-8DA85BC6DE93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807198DC-E00E-4863-A9B6-3E6A1E4593B4}">
      <dgm:prSet phldrT="[Texto]"/>
      <dgm:spPr>
        <a:xfrm>
          <a:off x="404883" y="1805"/>
          <a:ext cx="5778779" cy="513207"/>
        </a:xfrm>
        <a:solidFill>
          <a:schemeClr val="bg1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algn="ctr"/>
          <a:r>
            <a:rPr lang="es-CL" b="1" dirty="0" smtClean="0">
              <a:solidFill>
                <a:srgbClr val="215968"/>
              </a:solidFill>
              <a:latin typeface="gobCL"/>
              <a:ea typeface="+mn-ea"/>
              <a:cs typeface="gobCL"/>
            </a:rPr>
            <a:t>VISIÓN</a:t>
          </a:r>
          <a:endParaRPr lang="es-CL" b="1" dirty="0">
            <a:solidFill>
              <a:srgbClr val="215968"/>
            </a:solidFill>
            <a:latin typeface="gobCL"/>
            <a:ea typeface="+mn-ea"/>
            <a:cs typeface="gobCL"/>
          </a:endParaRPr>
        </a:p>
      </dgm:t>
    </dgm:pt>
    <dgm:pt modelId="{C0800662-6FD1-453F-900E-96D4AB30908A}" type="parTrans" cxnId="{AF276FB5-00E0-46B6-934E-B4507F26A058}">
      <dgm:prSet/>
      <dgm:spPr/>
      <dgm:t>
        <a:bodyPr/>
        <a:lstStyle/>
        <a:p>
          <a:endParaRPr lang="es-CL"/>
        </a:p>
      </dgm:t>
    </dgm:pt>
    <dgm:pt modelId="{18AC1B55-CEC6-456D-BBAD-69DBD877887C}" type="sibTrans" cxnId="{AF276FB5-00E0-46B6-934E-B4507F26A058}">
      <dgm:prSet/>
      <dgm:spPr/>
      <dgm:t>
        <a:bodyPr/>
        <a:lstStyle/>
        <a:p>
          <a:endParaRPr lang="es-CL"/>
        </a:p>
      </dgm:t>
    </dgm:pt>
    <dgm:pt modelId="{853AB0FA-5C06-4E50-820B-4E1BFDA48BF8}">
      <dgm:prSet custT="1"/>
      <dgm:spPr>
        <a:xfrm>
          <a:off x="1560638" y="783371"/>
          <a:ext cx="5680328" cy="107343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s-CL" sz="1400" b="1" dirty="0" smtClean="0">
              <a:latin typeface="Calibri" pitchFamily="34" charset="0"/>
            </a:rPr>
            <a:t>FUNDAMENTA SU DESARROLLO</a:t>
          </a:r>
          <a:r>
            <a:rPr lang="es-CL" sz="1400" dirty="0" smtClean="0">
              <a:latin typeface="Calibri" pitchFamily="34" charset="0"/>
            </a:rPr>
            <a:t>, dinamismo y oportunidades en sus habitantes, riqueza de sus recursos naturales, identidades, protagonismo histórico, reconociendo y valorando su patrimonio, diversidad cultural y creatividad, fomentando la generación de capital social.</a:t>
          </a:r>
          <a:endParaRPr lang="es-CL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gm:t>
    </dgm:pt>
    <dgm:pt modelId="{0AE0723F-C368-479B-8465-4450100C1F27}" type="parTrans" cxnId="{663C156E-A68C-41F6-B009-FE5B41E8D605}">
      <dgm:prSet/>
      <dgm:spPr>
        <a:ln>
          <a:solidFill>
            <a:srgbClr val="FFFFFF"/>
          </a:solidFill>
        </a:ln>
      </dgm:spPr>
      <dgm:t>
        <a:bodyPr/>
        <a:lstStyle/>
        <a:p>
          <a:endParaRPr lang="es-CL"/>
        </a:p>
      </dgm:t>
    </dgm:pt>
    <dgm:pt modelId="{FA3287B0-5C2C-4599-9F1E-2B35350CB7DD}" type="sibTrans" cxnId="{663C156E-A68C-41F6-B009-FE5B41E8D605}">
      <dgm:prSet/>
      <dgm:spPr/>
      <dgm:t>
        <a:bodyPr/>
        <a:lstStyle/>
        <a:p>
          <a:endParaRPr lang="es-CL"/>
        </a:p>
      </dgm:t>
    </dgm:pt>
    <dgm:pt modelId="{5474B6C9-EBBA-49DB-BFEC-CE359F95B758}">
      <dgm:prSet custT="1"/>
      <dgm:spPr>
        <a:xfrm>
          <a:off x="1560638" y="2125161"/>
          <a:ext cx="5721152" cy="1073432"/>
        </a:xfr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rgbClr val="C0504D">
              <a:hueOff val="4681519"/>
              <a:satOff val="-5839"/>
              <a:lumOff val="1373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CL" sz="1400" b="1" dirty="0" smtClean="0">
              <a:latin typeface="Calibri" pitchFamily="34" charset="0"/>
            </a:rPr>
            <a:t>CULTIVA UNA GOBERNANZA DEMOCRÁTICA</a:t>
          </a:r>
          <a:r>
            <a:rPr lang="es-CL" sz="1400" dirty="0" smtClean="0">
              <a:latin typeface="Calibri" pitchFamily="34" charset="0"/>
            </a:rPr>
            <a:t>, participativa y descentralizada, favoreciendo territorios creativos e integrados, con infraestructura y conectividad eficiente.</a:t>
          </a:r>
          <a:endParaRPr lang="es-CL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gm:t>
    </dgm:pt>
    <dgm:pt modelId="{8D5F4A5B-26B5-4074-9EB9-14A6DD0A571F}" type="parTrans" cxnId="{6052573A-1E33-444C-82BA-1923301C39BD}">
      <dgm:prSet/>
      <dgm:spPr>
        <a:ln>
          <a:solidFill>
            <a:srgbClr val="FFFFFF"/>
          </a:solidFill>
        </a:ln>
      </dgm:spPr>
      <dgm:t>
        <a:bodyPr/>
        <a:lstStyle/>
        <a:p>
          <a:endParaRPr lang="es-CL"/>
        </a:p>
      </dgm:t>
    </dgm:pt>
    <dgm:pt modelId="{49036F8F-6603-452D-9B0E-AD210BC5134C}" type="sibTrans" cxnId="{6052573A-1E33-444C-82BA-1923301C39BD}">
      <dgm:prSet/>
      <dgm:spPr/>
      <dgm:t>
        <a:bodyPr/>
        <a:lstStyle/>
        <a:p>
          <a:endParaRPr lang="es-CL"/>
        </a:p>
      </dgm:t>
    </dgm:pt>
    <dgm:pt modelId="{A8B1C0AA-A786-498D-A6C9-270E8DBBCE46}">
      <dgm:prSet custT="1"/>
      <dgm:spPr>
        <a:xfrm>
          <a:off x="1560638" y="783371"/>
          <a:ext cx="5680328" cy="107343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s-CL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SER UNA REGIÓN LÍDER</a:t>
          </a:r>
          <a:r>
            <a:rPr lang="es-CL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, reconocida nacional e internacionalmente por su sustentabilidad, colaboración, competitividad, inclusión y equidad social.</a:t>
          </a:r>
          <a:endParaRPr lang="es-CL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gm:t>
    </dgm:pt>
    <dgm:pt modelId="{A07BBE2C-5F1C-41D7-A8C8-4852D07AD58F}" type="parTrans" cxnId="{B61EF56A-D081-4A2B-A583-133F27D44DAF}">
      <dgm:prSet/>
      <dgm:spPr>
        <a:ln>
          <a:solidFill>
            <a:srgbClr val="FFFFFF"/>
          </a:solidFill>
        </a:ln>
      </dgm:spPr>
      <dgm:t>
        <a:bodyPr/>
        <a:lstStyle/>
        <a:p>
          <a:endParaRPr lang="es-CL"/>
        </a:p>
      </dgm:t>
    </dgm:pt>
    <dgm:pt modelId="{7EF809D8-E1E1-4D7D-ADC5-8104B5170ADF}" type="sibTrans" cxnId="{B61EF56A-D081-4A2B-A583-133F27D44DAF}">
      <dgm:prSet/>
      <dgm:spPr/>
      <dgm:t>
        <a:bodyPr/>
        <a:lstStyle/>
        <a:p>
          <a:endParaRPr lang="es-CL"/>
        </a:p>
      </dgm:t>
    </dgm:pt>
    <dgm:pt modelId="{5FD7E65D-81D9-4782-A7C1-B9059C6C92B8}">
      <dgm:prSet custT="1"/>
      <dgm:spPr>
        <a:xfrm>
          <a:off x="1560638" y="2125161"/>
          <a:ext cx="5721152" cy="1073432"/>
        </a:xfr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rgbClr val="C0504D">
              <a:hueOff val="4681519"/>
              <a:satOff val="-5839"/>
              <a:lumOff val="1373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CL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SE INSERTA EN EL MUNDO</a:t>
          </a:r>
          <a:r>
            <a:rPr lang="es-CL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, privilegiando la generación de conocimiento, investigación, tecnología, atracción de talentos, innovación y emprendimiento; sobre la base de su condición generadora de energía limpia, logística, portuaria y marítima, potenciando la vocación productiva, agroalimentaria y forestal sustentable.</a:t>
          </a:r>
          <a:endParaRPr lang="es-CL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gm:t>
    </dgm:pt>
    <dgm:pt modelId="{CA6D849A-2D49-4796-8BBF-99D756EEC4D8}" type="parTrans" cxnId="{B0C0119A-6002-40C6-97A2-E1E4E3A0D80D}">
      <dgm:prSet/>
      <dgm:spPr>
        <a:ln>
          <a:solidFill>
            <a:srgbClr val="FFFFFF"/>
          </a:solidFill>
        </a:ln>
      </dgm:spPr>
      <dgm:t>
        <a:bodyPr/>
        <a:lstStyle/>
        <a:p>
          <a:endParaRPr lang="es-CL"/>
        </a:p>
      </dgm:t>
    </dgm:pt>
    <dgm:pt modelId="{F49A9B0C-2BB0-4C16-A06F-B0BA7179F86F}" type="sibTrans" cxnId="{B0C0119A-6002-40C6-97A2-E1E4E3A0D80D}">
      <dgm:prSet/>
      <dgm:spPr/>
      <dgm:t>
        <a:bodyPr/>
        <a:lstStyle/>
        <a:p>
          <a:endParaRPr lang="es-CL"/>
        </a:p>
      </dgm:t>
    </dgm:pt>
    <dgm:pt modelId="{E7BB0F4A-4904-4798-A70F-D561825313B3}">
      <dgm:prSet custT="1"/>
      <dgm:spPr>
        <a:xfrm>
          <a:off x="1560638" y="2125161"/>
          <a:ext cx="5721152" cy="107343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2"/>
          </a:solidFill>
          <a:prstDash val="solid"/>
        </a:ln>
        <a:effectLst/>
      </dgm:spPr>
      <dgm:t>
        <a:bodyPr/>
        <a:lstStyle/>
        <a:p>
          <a:r>
            <a:rPr lang="es-CL" sz="1400" b="1" dirty="0" smtClean="0">
              <a:latin typeface="Calibri" pitchFamily="34" charset="0"/>
            </a:rPr>
            <a:t>CREA VALOR</a:t>
          </a:r>
          <a:r>
            <a:rPr lang="es-CL" sz="1400" dirty="0" smtClean="0">
              <a:latin typeface="Calibri" pitchFamily="34" charset="0"/>
            </a:rPr>
            <a:t>, promoviendo altos niveles de calidad de vida y oportunidades, para que las personas desarrollen sus aspiraciones, sueños y capacidades</a:t>
          </a:r>
          <a:endParaRPr lang="es-CL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gm:t>
    </dgm:pt>
    <dgm:pt modelId="{13EBA074-83DF-45D8-86EF-A0B0D2B1A20E}" type="parTrans" cxnId="{132069D5-4936-4357-975B-C58E571AD381}">
      <dgm:prSet/>
      <dgm:spPr>
        <a:solidFill>
          <a:srgbClr val="FFFF00"/>
        </a:solidFill>
        <a:ln>
          <a:solidFill>
            <a:schemeClr val="bg1"/>
          </a:solidFill>
        </a:ln>
      </dgm:spPr>
      <dgm:t>
        <a:bodyPr/>
        <a:lstStyle/>
        <a:p>
          <a:endParaRPr lang="es-CL"/>
        </a:p>
      </dgm:t>
    </dgm:pt>
    <dgm:pt modelId="{4272D9B6-FCF0-453C-842B-3DCCF8576F58}" type="sibTrans" cxnId="{132069D5-4936-4357-975B-C58E571AD381}">
      <dgm:prSet/>
      <dgm:spPr/>
      <dgm:t>
        <a:bodyPr/>
        <a:lstStyle/>
        <a:p>
          <a:endParaRPr lang="es-CL"/>
        </a:p>
      </dgm:t>
    </dgm:pt>
    <dgm:pt modelId="{1A271A27-38D8-4E8D-9E1F-1277266B00A6}" type="pres">
      <dgm:prSet presAssocID="{2E8C26DB-71FC-40C3-858A-8DA85BC6DE9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1C62379B-E5FD-4357-B5D6-E2EB43B337BE}" type="pres">
      <dgm:prSet presAssocID="{807198DC-E00E-4863-A9B6-3E6A1E4593B4}" presName="root" presStyleCnt="0"/>
      <dgm:spPr/>
      <dgm:t>
        <a:bodyPr/>
        <a:lstStyle/>
        <a:p>
          <a:endParaRPr lang="es-CL"/>
        </a:p>
      </dgm:t>
    </dgm:pt>
    <dgm:pt modelId="{D003522C-75AA-45FA-92EF-72772C84ACAF}" type="pres">
      <dgm:prSet presAssocID="{807198DC-E00E-4863-A9B6-3E6A1E4593B4}" presName="rootComposite" presStyleCnt="0"/>
      <dgm:spPr/>
      <dgm:t>
        <a:bodyPr/>
        <a:lstStyle/>
        <a:p>
          <a:endParaRPr lang="es-CL"/>
        </a:p>
      </dgm:t>
    </dgm:pt>
    <dgm:pt modelId="{8FD86C25-7AEF-45A6-A6C4-B88EAF32A541}" type="pres">
      <dgm:prSet presAssocID="{807198DC-E00E-4863-A9B6-3E6A1E4593B4}" presName="rootText" presStyleLbl="node1" presStyleIdx="0" presStyleCnt="1" custScaleX="207418" custScaleY="4781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CL"/>
        </a:p>
      </dgm:t>
    </dgm:pt>
    <dgm:pt modelId="{7A178C0C-2A99-4282-A949-F0244D2F97CB}" type="pres">
      <dgm:prSet presAssocID="{807198DC-E00E-4863-A9B6-3E6A1E4593B4}" presName="rootConnector" presStyleLbl="node1" presStyleIdx="0" presStyleCnt="1"/>
      <dgm:spPr/>
      <dgm:t>
        <a:bodyPr/>
        <a:lstStyle/>
        <a:p>
          <a:endParaRPr lang="es-CL"/>
        </a:p>
      </dgm:t>
    </dgm:pt>
    <dgm:pt modelId="{4B6D0E18-7F11-4259-9873-89A0D2B8B330}" type="pres">
      <dgm:prSet presAssocID="{807198DC-E00E-4863-A9B6-3E6A1E4593B4}" presName="childShape" presStyleCnt="0"/>
      <dgm:spPr/>
      <dgm:t>
        <a:bodyPr/>
        <a:lstStyle/>
        <a:p>
          <a:endParaRPr lang="es-CL"/>
        </a:p>
      </dgm:t>
    </dgm:pt>
    <dgm:pt modelId="{A0E59A55-FD02-4CBB-8720-30D71FD8FFD2}" type="pres">
      <dgm:prSet presAssocID="{A07BBE2C-5F1C-41D7-A8C8-4852D07AD58F}" presName="Name13" presStyleLbl="parChTrans1D2" presStyleIdx="0" presStyleCnt="5"/>
      <dgm:spPr/>
      <dgm:t>
        <a:bodyPr/>
        <a:lstStyle/>
        <a:p>
          <a:endParaRPr lang="es-CL"/>
        </a:p>
      </dgm:t>
    </dgm:pt>
    <dgm:pt modelId="{AEFE8959-CCA8-440D-AB7A-855A308944E4}" type="pres">
      <dgm:prSet presAssocID="{A8B1C0AA-A786-498D-A6C9-270E8DBBCE46}" presName="childText" presStyleLbl="bgAcc1" presStyleIdx="0" presStyleCnt="5" custScaleX="674400" custLinFactNeighborX="1169" custLinFactNeighborY="-757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CL"/>
        </a:p>
      </dgm:t>
    </dgm:pt>
    <dgm:pt modelId="{B9E1B82D-91FB-4C90-9C33-32635322B97F}" type="pres">
      <dgm:prSet presAssocID="{0AE0723F-C368-479B-8465-4450100C1F27}" presName="Name13" presStyleLbl="parChTrans1D2" presStyleIdx="1" presStyleCnt="5"/>
      <dgm:spPr/>
      <dgm:t>
        <a:bodyPr/>
        <a:lstStyle/>
        <a:p>
          <a:endParaRPr lang="es-CL"/>
        </a:p>
      </dgm:t>
    </dgm:pt>
    <dgm:pt modelId="{F8A7432C-E2BF-48DB-991F-A7511F22E3F4}" type="pres">
      <dgm:prSet presAssocID="{853AB0FA-5C06-4E50-820B-4E1BFDA48BF8}" presName="childText" presStyleLbl="bgAcc1" presStyleIdx="1" presStyleCnt="5" custScaleX="675345" custLinFactNeighborX="1169" custLinFactNeighborY="-933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CL"/>
        </a:p>
      </dgm:t>
    </dgm:pt>
    <dgm:pt modelId="{D466E47C-469C-4867-A72D-F185AD922AA2}" type="pres">
      <dgm:prSet presAssocID="{CA6D849A-2D49-4796-8BBF-99D756EEC4D8}" presName="Name13" presStyleLbl="parChTrans1D2" presStyleIdx="2" presStyleCnt="5"/>
      <dgm:spPr/>
      <dgm:t>
        <a:bodyPr/>
        <a:lstStyle/>
        <a:p>
          <a:endParaRPr lang="es-CL"/>
        </a:p>
      </dgm:t>
    </dgm:pt>
    <dgm:pt modelId="{E0F4AC3C-1B1F-4D2C-9932-6F2CE2B4C732}" type="pres">
      <dgm:prSet presAssocID="{5FD7E65D-81D9-4782-A7C1-B9059C6C92B8}" presName="childText" presStyleLbl="bgAcc1" presStyleIdx="2" presStyleCnt="5" custScaleX="679861" custScaleY="162834" custLinFactNeighborX="808" custLinFactNeighborY="428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CL"/>
        </a:p>
      </dgm:t>
    </dgm:pt>
    <dgm:pt modelId="{E60A6A1B-DC8E-482A-8F77-36E4D874C83B}" type="pres">
      <dgm:prSet presAssocID="{8D5F4A5B-26B5-4074-9EB9-14A6DD0A571F}" presName="Name13" presStyleLbl="parChTrans1D2" presStyleIdx="3" presStyleCnt="5"/>
      <dgm:spPr/>
      <dgm:t>
        <a:bodyPr/>
        <a:lstStyle/>
        <a:p>
          <a:endParaRPr lang="es-CL"/>
        </a:p>
      </dgm:t>
    </dgm:pt>
    <dgm:pt modelId="{B3E710D1-B4F9-4DEE-8A7D-4D67034F22DC}" type="pres">
      <dgm:prSet presAssocID="{5474B6C9-EBBA-49DB-BFEC-CE359F95B758}" presName="childText" presStyleLbl="bgAcc1" presStyleIdx="3" presStyleCnt="5" custScaleX="680126" custLinFactNeighborX="-1265" custLinFactNeighborY="1420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CL"/>
        </a:p>
      </dgm:t>
    </dgm:pt>
    <dgm:pt modelId="{A460856F-C94F-4C23-8E96-0B6796D5BCFB}" type="pres">
      <dgm:prSet presAssocID="{13EBA074-83DF-45D8-86EF-A0B0D2B1A20E}" presName="Name13" presStyleLbl="parChTrans1D2" presStyleIdx="4" presStyleCnt="5"/>
      <dgm:spPr/>
      <dgm:t>
        <a:bodyPr/>
        <a:lstStyle/>
        <a:p>
          <a:endParaRPr lang="es-CL"/>
        </a:p>
      </dgm:t>
    </dgm:pt>
    <dgm:pt modelId="{9F46EB35-7BC3-4E74-9DC2-438A8532FD6F}" type="pres">
      <dgm:prSet presAssocID="{E7BB0F4A-4904-4798-A70F-D561825313B3}" presName="childText" presStyleLbl="bgAcc1" presStyleIdx="4" presStyleCnt="5" custScaleX="67635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6052573A-1E33-444C-82BA-1923301C39BD}" srcId="{807198DC-E00E-4863-A9B6-3E6A1E4593B4}" destId="{5474B6C9-EBBA-49DB-BFEC-CE359F95B758}" srcOrd="3" destOrd="0" parTransId="{8D5F4A5B-26B5-4074-9EB9-14A6DD0A571F}" sibTransId="{49036F8F-6603-452D-9B0E-AD210BC5134C}"/>
    <dgm:cxn modelId="{DB7C99CD-C175-4217-A2CB-A88B0B8E48FD}" type="presOf" srcId="{CA6D849A-2D49-4796-8BBF-99D756EEC4D8}" destId="{D466E47C-469C-4867-A72D-F185AD922AA2}" srcOrd="0" destOrd="0" presId="urn:microsoft.com/office/officeart/2005/8/layout/hierarchy3"/>
    <dgm:cxn modelId="{132069D5-4936-4357-975B-C58E571AD381}" srcId="{807198DC-E00E-4863-A9B6-3E6A1E4593B4}" destId="{E7BB0F4A-4904-4798-A70F-D561825313B3}" srcOrd="4" destOrd="0" parTransId="{13EBA074-83DF-45D8-86EF-A0B0D2B1A20E}" sibTransId="{4272D9B6-FCF0-453C-842B-3DCCF8576F58}"/>
    <dgm:cxn modelId="{BF3EBFF3-C227-4C3B-B837-4665DB9253C1}" type="presOf" srcId="{5FD7E65D-81D9-4782-A7C1-B9059C6C92B8}" destId="{E0F4AC3C-1B1F-4D2C-9932-6F2CE2B4C732}" srcOrd="0" destOrd="0" presId="urn:microsoft.com/office/officeart/2005/8/layout/hierarchy3"/>
    <dgm:cxn modelId="{CDFD005E-D250-4327-B03D-F6A1BBF3C3CA}" type="presOf" srcId="{807198DC-E00E-4863-A9B6-3E6A1E4593B4}" destId="{7A178C0C-2A99-4282-A949-F0244D2F97CB}" srcOrd="1" destOrd="0" presId="urn:microsoft.com/office/officeart/2005/8/layout/hierarchy3"/>
    <dgm:cxn modelId="{81C40000-6356-4535-B37D-FE14C95E104A}" type="presOf" srcId="{13EBA074-83DF-45D8-86EF-A0B0D2B1A20E}" destId="{A460856F-C94F-4C23-8E96-0B6796D5BCFB}" srcOrd="0" destOrd="0" presId="urn:microsoft.com/office/officeart/2005/8/layout/hierarchy3"/>
    <dgm:cxn modelId="{7F08F3A7-C2A8-43A9-BE83-EA3291D3D232}" type="presOf" srcId="{853AB0FA-5C06-4E50-820B-4E1BFDA48BF8}" destId="{F8A7432C-E2BF-48DB-991F-A7511F22E3F4}" srcOrd="0" destOrd="0" presId="urn:microsoft.com/office/officeart/2005/8/layout/hierarchy3"/>
    <dgm:cxn modelId="{2074345F-57C6-4C70-BA22-AC2AD2FE3AD0}" type="presOf" srcId="{E7BB0F4A-4904-4798-A70F-D561825313B3}" destId="{9F46EB35-7BC3-4E74-9DC2-438A8532FD6F}" srcOrd="0" destOrd="0" presId="urn:microsoft.com/office/officeart/2005/8/layout/hierarchy3"/>
    <dgm:cxn modelId="{E593AACF-6124-4F58-8194-E60224605183}" type="presOf" srcId="{A8B1C0AA-A786-498D-A6C9-270E8DBBCE46}" destId="{AEFE8959-CCA8-440D-AB7A-855A308944E4}" srcOrd="0" destOrd="0" presId="urn:microsoft.com/office/officeart/2005/8/layout/hierarchy3"/>
    <dgm:cxn modelId="{B61EF56A-D081-4A2B-A583-133F27D44DAF}" srcId="{807198DC-E00E-4863-A9B6-3E6A1E4593B4}" destId="{A8B1C0AA-A786-498D-A6C9-270E8DBBCE46}" srcOrd="0" destOrd="0" parTransId="{A07BBE2C-5F1C-41D7-A8C8-4852D07AD58F}" sibTransId="{7EF809D8-E1E1-4D7D-ADC5-8104B5170ADF}"/>
    <dgm:cxn modelId="{313FB6DE-C822-40A0-84C7-2994999497FB}" type="presOf" srcId="{5474B6C9-EBBA-49DB-BFEC-CE359F95B758}" destId="{B3E710D1-B4F9-4DEE-8A7D-4D67034F22DC}" srcOrd="0" destOrd="0" presId="urn:microsoft.com/office/officeart/2005/8/layout/hierarchy3"/>
    <dgm:cxn modelId="{4E27A4FA-6911-400D-A4F2-2AED70F35EED}" type="presOf" srcId="{A07BBE2C-5F1C-41D7-A8C8-4852D07AD58F}" destId="{A0E59A55-FD02-4CBB-8720-30D71FD8FFD2}" srcOrd="0" destOrd="0" presId="urn:microsoft.com/office/officeart/2005/8/layout/hierarchy3"/>
    <dgm:cxn modelId="{E454BB35-F31D-4157-AC6D-EA331D74840A}" type="presOf" srcId="{2E8C26DB-71FC-40C3-858A-8DA85BC6DE93}" destId="{1A271A27-38D8-4E8D-9E1F-1277266B00A6}" srcOrd="0" destOrd="0" presId="urn:microsoft.com/office/officeart/2005/8/layout/hierarchy3"/>
    <dgm:cxn modelId="{5972AD4D-0538-49DB-B5ED-FE2BF52B374F}" type="presOf" srcId="{807198DC-E00E-4863-A9B6-3E6A1E4593B4}" destId="{8FD86C25-7AEF-45A6-A6C4-B88EAF32A541}" srcOrd="0" destOrd="0" presId="urn:microsoft.com/office/officeart/2005/8/layout/hierarchy3"/>
    <dgm:cxn modelId="{B0C0119A-6002-40C6-97A2-E1E4E3A0D80D}" srcId="{807198DC-E00E-4863-A9B6-3E6A1E4593B4}" destId="{5FD7E65D-81D9-4782-A7C1-B9059C6C92B8}" srcOrd="2" destOrd="0" parTransId="{CA6D849A-2D49-4796-8BBF-99D756EEC4D8}" sibTransId="{F49A9B0C-2BB0-4C16-A06F-B0BA7179F86F}"/>
    <dgm:cxn modelId="{AF276FB5-00E0-46B6-934E-B4507F26A058}" srcId="{2E8C26DB-71FC-40C3-858A-8DA85BC6DE93}" destId="{807198DC-E00E-4863-A9B6-3E6A1E4593B4}" srcOrd="0" destOrd="0" parTransId="{C0800662-6FD1-453F-900E-96D4AB30908A}" sibTransId="{18AC1B55-CEC6-456D-BBAD-69DBD877887C}"/>
    <dgm:cxn modelId="{240D7289-9A2E-498E-8116-A4E02DE15C09}" type="presOf" srcId="{0AE0723F-C368-479B-8465-4450100C1F27}" destId="{B9E1B82D-91FB-4C90-9C33-32635322B97F}" srcOrd="0" destOrd="0" presId="urn:microsoft.com/office/officeart/2005/8/layout/hierarchy3"/>
    <dgm:cxn modelId="{663C156E-A68C-41F6-B009-FE5B41E8D605}" srcId="{807198DC-E00E-4863-A9B6-3E6A1E4593B4}" destId="{853AB0FA-5C06-4E50-820B-4E1BFDA48BF8}" srcOrd="1" destOrd="0" parTransId="{0AE0723F-C368-479B-8465-4450100C1F27}" sibTransId="{FA3287B0-5C2C-4599-9F1E-2B35350CB7DD}"/>
    <dgm:cxn modelId="{EC5FF3F2-8F5E-4D45-A208-8EFC5E7D9B9C}" type="presOf" srcId="{8D5F4A5B-26B5-4074-9EB9-14A6DD0A571F}" destId="{E60A6A1B-DC8E-482A-8F77-36E4D874C83B}" srcOrd="0" destOrd="0" presId="urn:microsoft.com/office/officeart/2005/8/layout/hierarchy3"/>
    <dgm:cxn modelId="{518BA3B3-B374-48A8-A761-9FB9BA9E7853}" type="presParOf" srcId="{1A271A27-38D8-4E8D-9E1F-1277266B00A6}" destId="{1C62379B-E5FD-4357-B5D6-E2EB43B337BE}" srcOrd="0" destOrd="0" presId="urn:microsoft.com/office/officeart/2005/8/layout/hierarchy3"/>
    <dgm:cxn modelId="{25A4338C-4C88-45B3-A214-D00384E3778C}" type="presParOf" srcId="{1C62379B-E5FD-4357-B5D6-E2EB43B337BE}" destId="{D003522C-75AA-45FA-92EF-72772C84ACAF}" srcOrd="0" destOrd="0" presId="urn:microsoft.com/office/officeart/2005/8/layout/hierarchy3"/>
    <dgm:cxn modelId="{E1D5C0D0-BA6B-47B0-A5CB-A1F74CBDAAB5}" type="presParOf" srcId="{D003522C-75AA-45FA-92EF-72772C84ACAF}" destId="{8FD86C25-7AEF-45A6-A6C4-B88EAF32A541}" srcOrd="0" destOrd="0" presId="urn:microsoft.com/office/officeart/2005/8/layout/hierarchy3"/>
    <dgm:cxn modelId="{A395F3C3-4298-44AD-82BD-C8ABEC6DA323}" type="presParOf" srcId="{D003522C-75AA-45FA-92EF-72772C84ACAF}" destId="{7A178C0C-2A99-4282-A949-F0244D2F97CB}" srcOrd="1" destOrd="0" presId="urn:microsoft.com/office/officeart/2005/8/layout/hierarchy3"/>
    <dgm:cxn modelId="{0DA3527D-ECF1-4521-B0B1-A1618584FA2F}" type="presParOf" srcId="{1C62379B-E5FD-4357-B5D6-E2EB43B337BE}" destId="{4B6D0E18-7F11-4259-9873-89A0D2B8B330}" srcOrd="1" destOrd="0" presId="urn:microsoft.com/office/officeart/2005/8/layout/hierarchy3"/>
    <dgm:cxn modelId="{6B5B6282-C5BE-4224-862C-C38F61710916}" type="presParOf" srcId="{4B6D0E18-7F11-4259-9873-89A0D2B8B330}" destId="{A0E59A55-FD02-4CBB-8720-30D71FD8FFD2}" srcOrd="0" destOrd="0" presId="urn:microsoft.com/office/officeart/2005/8/layout/hierarchy3"/>
    <dgm:cxn modelId="{D720D5AB-43E0-4A92-BEBA-FB9C43C7FCB0}" type="presParOf" srcId="{4B6D0E18-7F11-4259-9873-89A0D2B8B330}" destId="{AEFE8959-CCA8-440D-AB7A-855A308944E4}" srcOrd="1" destOrd="0" presId="urn:microsoft.com/office/officeart/2005/8/layout/hierarchy3"/>
    <dgm:cxn modelId="{B6854C57-3CB8-4E40-8DF5-990FC54B7364}" type="presParOf" srcId="{4B6D0E18-7F11-4259-9873-89A0D2B8B330}" destId="{B9E1B82D-91FB-4C90-9C33-32635322B97F}" srcOrd="2" destOrd="0" presId="urn:microsoft.com/office/officeart/2005/8/layout/hierarchy3"/>
    <dgm:cxn modelId="{03203F4C-A696-4416-AE64-429157414FB8}" type="presParOf" srcId="{4B6D0E18-7F11-4259-9873-89A0D2B8B330}" destId="{F8A7432C-E2BF-48DB-991F-A7511F22E3F4}" srcOrd="3" destOrd="0" presId="urn:microsoft.com/office/officeart/2005/8/layout/hierarchy3"/>
    <dgm:cxn modelId="{DBC44E17-41D1-497C-9710-2A4F2370DEE8}" type="presParOf" srcId="{4B6D0E18-7F11-4259-9873-89A0D2B8B330}" destId="{D466E47C-469C-4867-A72D-F185AD922AA2}" srcOrd="4" destOrd="0" presId="urn:microsoft.com/office/officeart/2005/8/layout/hierarchy3"/>
    <dgm:cxn modelId="{CFD74733-E467-4F22-B57A-1915E8341908}" type="presParOf" srcId="{4B6D0E18-7F11-4259-9873-89A0D2B8B330}" destId="{E0F4AC3C-1B1F-4D2C-9932-6F2CE2B4C732}" srcOrd="5" destOrd="0" presId="urn:microsoft.com/office/officeart/2005/8/layout/hierarchy3"/>
    <dgm:cxn modelId="{F2E8E336-1330-47D3-A674-67CD214A3C95}" type="presParOf" srcId="{4B6D0E18-7F11-4259-9873-89A0D2B8B330}" destId="{E60A6A1B-DC8E-482A-8F77-36E4D874C83B}" srcOrd="6" destOrd="0" presId="urn:microsoft.com/office/officeart/2005/8/layout/hierarchy3"/>
    <dgm:cxn modelId="{78C7727C-F7C5-49D7-BC8D-10B10E450F09}" type="presParOf" srcId="{4B6D0E18-7F11-4259-9873-89A0D2B8B330}" destId="{B3E710D1-B4F9-4DEE-8A7D-4D67034F22DC}" srcOrd="7" destOrd="0" presId="urn:microsoft.com/office/officeart/2005/8/layout/hierarchy3"/>
    <dgm:cxn modelId="{BE7599BD-EF21-4299-A85F-3DF8E43626CA}" type="presParOf" srcId="{4B6D0E18-7F11-4259-9873-89A0D2B8B330}" destId="{A460856F-C94F-4C23-8E96-0B6796D5BCFB}" srcOrd="8" destOrd="0" presId="urn:microsoft.com/office/officeart/2005/8/layout/hierarchy3"/>
    <dgm:cxn modelId="{F7DD06BF-3E6F-429F-90F5-C29612B2A79C}" type="presParOf" srcId="{4B6D0E18-7F11-4259-9873-89A0D2B8B330}" destId="{9F46EB35-7BC3-4E74-9DC2-438A8532FD6F}" srcOrd="9" destOrd="0" presId="urn:microsoft.com/office/officeart/2005/8/layout/hierarchy3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98C03D-34ED-412C-ADC0-431468298DDD}" type="doc">
      <dgm:prSet loTypeId="urn:microsoft.com/office/officeart/2005/8/layout/equation2" loCatId="relationship" qsTypeId="urn:microsoft.com/office/officeart/2005/8/quickstyle/simple4" qsCatId="simple" csTypeId="urn:microsoft.com/office/officeart/2005/8/colors/accent0_1" csCatId="mainScheme" phldr="1"/>
      <dgm:spPr/>
    </dgm:pt>
    <dgm:pt modelId="{134A93E5-C197-44B2-8D16-BF66C96A082B}">
      <dgm:prSet phldrT="[Texto]"/>
      <dgm:spPr>
        <a:solidFill>
          <a:srgbClr val="FFC000"/>
        </a:solidFill>
      </dgm:spPr>
      <dgm:t>
        <a:bodyPr/>
        <a:lstStyle/>
        <a:p>
          <a:r>
            <a:rPr lang="es-CL" dirty="0" smtClean="0">
              <a:latin typeface="Garamond" pitchFamily="18" charset="0"/>
            </a:rPr>
            <a:t>Eficiencias en las actividades existentes</a:t>
          </a:r>
          <a:endParaRPr lang="es-CL" dirty="0">
            <a:latin typeface="Garamond" pitchFamily="18" charset="0"/>
          </a:endParaRPr>
        </a:p>
      </dgm:t>
    </dgm:pt>
    <dgm:pt modelId="{892C1B2D-F33A-4CCC-B90C-0756765E5A73}" type="parTrans" cxnId="{305CF5A0-FF31-4838-8A42-40DA4BFBD0B5}">
      <dgm:prSet/>
      <dgm:spPr/>
      <dgm:t>
        <a:bodyPr/>
        <a:lstStyle/>
        <a:p>
          <a:endParaRPr lang="es-CL">
            <a:latin typeface="Garamond" pitchFamily="18" charset="0"/>
          </a:endParaRPr>
        </a:p>
      </dgm:t>
    </dgm:pt>
    <dgm:pt modelId="{B007D40B-8DE5-4992-9B12-5352063624E2}" type="sibTrans" cxnId="{305CF5A0-FF31-4838-8A42-40DA4BFBD0B5}">
      <dgm:prSet/>
      <dgm:spPr>
        <a:solidFill>
          <a:srgbClr val="FFFF00"/>
        </a:solidFill>
      </dgm:spPr>
      <dgm:t>
        <a:bodyPr/>
        <a:lstStyle/>
        <a:p>
          <a:endParaRPr lang="es-CL">
            <a:latin typeface="Garamond" pitchFamily="18" charset="0"/>
          </a:endParaRPr>
        </a:p>
      </dgm:t>
    </dgm:pt>
    <dgm:pt modelId="{9524A5C5-AC54-4E8B-BF46-4E4F0DEF796F}">
      <dgm:prSet phldrT="[Texto]"/>
      <dgm:spPr>
        <a:solidFill>
          <a:srgbClr val="FFC000"/>
        </a:solidFill>
      </dgm:spPr>
      <dgm:t>
        <a:bodyPr/>
        <a:lstStyle/>
        <a:p>
          <a:r>
            <a:rPr lang="es-CL" dirty="0" smtClean="0">
              <a:latin typeface="Garamond" pitchFamily="18" charset="0"/>
            </a:rPr>
            <a:t>Nuevas ventajas competitivas</a:t>
          </a:r>
          <a:endParaRPr lang="es-CL" dirty="0">
            <a:latin typeface="Garamond" pitchFamily="18" charset="0"/>
          </a:endParaRPr>
        </a:p>
      </dgm:t>
    </dgm:pt>
    <dgm:pt modelId="{6A3D9D42-0335-4B46-9CBC-9C69CC963D8B}" type="parTrans" cxnId="{B86E100C-1C21-4CE5-9C4A-37D15607CE04}">
      <dgm:prSet/>
      <dgm:spPr/>
      <dgm:t>
        <a:bodyPr/>
        <a:lstStyle/>
        <a:p>
          <a:endParaRPr lang="es-CL">
            <a:latin typeface="Garamond" pitchFamily="18" charset="0"/>
          </a:endParaRPr>
        </a:p>
      </dgm:t>
    </dgm:pt>
    <dgm:pt modelId="{F113D0DC-AD0E-4247-9745-2B05D17A2233}" type="sibTrans" cxnId="{B86E100C-1C21-4CE5-9C4A-37D15607CE04}">
      <dgm:prSet/>
      <dgm:spPr>
        <a:solidFill>
          <a:srgbClr val="FFFF00"/>
        </a:solidFill>
      </dgm:spPr>
      <dgm:t>
        <a:bodyPr/>
        <a:lstStyle/>
        <a:p>
          <a:endParaRPr lang="es-CL">
            <a:latin typeface="Garamond" pitchFamily="18" charset="0"/>
          </a:endParaRPr>
        </a:p>
      </dgm:t>
    </dgm:pt>
    <dgm:pt modelId="{4CE42791-A56C-493E-8D76-EACC84EB5CA2}">
      <dgm:prSet phldrT="[Texto]"/>
      <dgm:spPr>
        <a:solidFill>
          <a:srgbClr val="00B050"/>
        </a:solidFill>
      </dgm:spPr>
      <dgm:t>
        <a:bodyPr/>
        <a:lstStyle/>
        <a:p>
          <a:r>
            <a:rPr lang="es-CL" dirty="0" smtClean="0">
              <a:latin typeface="Garamond" pitchFamily="18" charset="0"/>
            </a:rPr>
            <a:t>Crecimiento sostenido</a:t>
          </a:r>
          <a:endParaRPr lang="es-CL" dirty="0">
            <a:latin typeface="Garamond" pitchFamily="18" charset="0"/>
          </a:endParaRPr>
        </a:p>
      </dgm:t>
    </dgm:pt>
    <dgm:pt modelId="{EC98E2F4-4964-436D-A640-D3CD204D79A1}" type="parTrans" cxnId="{65B89007-16EA-47A9-9EA0-590EF8E2DD3B}">
      <dgm:prSet/>
      <dgm:spPr/>
      <dgm:t>
        <a:bodyPr/>
        <a:lstStyle/>
        <a:p>
          <a:endParaRPr lang="es-CL">
            <a:latin typeface="Garamond" pitchFamily="18" charset="0"/>
          </a:endParaRPr>
        </a:p>
      </dgm:t>
    </dgm:pt>
    <dgm:pt modelId="{BC66EE51-B367-4212-80BD-F4C0BD1CD924}" type="sibTrans" cxnId="{65B89007-16EA-47A9-9EA0-590EF8E2DD3B}">
      <dgm:prSet/>
      <dgm:spPr/>
      <dgm:t>
        <a:bodyPr/>
        <a:lstStyle/>
        <a:p>
          <a:endParaRPr lang="es-CL">
            <a:latin typeface="Garamond" pitchFamily="18" charset="0"/>
          </a:endParaRPr>
        </a:p>
      </dgm:t>
    </dgm:pt>
    <dgm:pt modelId="{C3CF4DAA-92E7-4BE3-8546-81746E5F9D80}" type="pres">
      <dgm:prSet presAssocID="{E598C03D-34ED-412C-ADC0-431468298DDD}" presName="Name0" presStyleCnt="0">
        <dgm:presLayoutVars>
          <dgm:dir/>
          <dgm:resizeHandles val="exact"/>
        </dgm:presLayoutVars>
      </dgm:prSet>
      <dgm:spPr/>
    </dgm:pt>
    <dgm:pt modelId="{E45CFD80-F0C0-49EA-8269-E5DA0E89E06D}" type="pres">
      <dgm:prSet presAssocID="{E598C03D-34ED-412C-ADC0-431468298DDD}" presName="vNodes" presStyleCnt="0"/>
      <dgm:spPr/>
    </dgm:pt>
    <dgm:pt modelId="{EA79DB90-1920-4F52-90FD-274F69D704DF}" type="pres">
      <dgm:prSet presAssocID="{134A93E5-C197-44B2-8D16-BF66C96A082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526303F-6E60-4B23-BFF4-3F077B3E82DC}" type="pres">
      <dgm:prSet presAssocID="{B007D40B-8DE5-4992-9B12-5352063624E2}" presName="spacerT" presStyleCnt="0"/>
      <dgm:spPr/>
    </dgm:pt>
    <dgm:pt modelId="{CE27B874-DD6B-4A19-8106-EBF6F85F3478}" type="pres">
      <dgm:prSet presAssocID="{B007D40B-8DE5-4992-9B12-5352063624E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F53012E-B58B-4231-BFB3-2B6810EF63FD}" type="pres">
      <dgm:prSet presAssocID="{B007D40B-8DE5-4992-9B12-5352063624E2}" presName="spacerB" presStyleCnt="0"/>
      <dgm:spPr/>
    </dgm:pt>
    <dgm:pt modelId="{837D593A-7DF9-4A7F-BBB1-18EC4799F3F8}" type="pres">
      <dgm:prSet presAssocID="{9524A5C5-AC54-4E8B-BF46-4E4F0DEF796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4BB8EDA-56A8-42C8-9510-902101157407}" type="pres">
      <dgm:prSet presAssocID="{E598C03D-34ED-412C-ADC0-431468298DDD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7552E4F7-76AA-414E-916D-9DAB41BEF404}" type="pres">
      <dgm:prSet presAssocID="{E598C03D-34ED-412C-ADC0-431468298DD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C8B57CF-08E2-48D8-932B-91EE80B643D9}" type="pres">
      <dgm:prSet presAssocID="{E598C03D-34ED-412C-ADC0-431468298DDD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7D779D-B34E-48C1-A0F9-11440CA45F7E}" type="presOf" srcId="{134A93E5-C197-44B2-8D16-BF66C96A082B}" destId="{EA79DB90-1920-4F52-90FD-274F69D704DF}" srcOrd="0" destOrd="0" presId="urn:microsoft.com/office/officeart/2005/8/layout/equation2"/>
    <dgm:cxn modelId="{78493933-C7EF-44EF-8B43-835ECDB7F35F}" type="presOf" srcId="{F113D0DC-AD0E-4247-9745-2B05D17A2233}" destId="{7552E4F7-76AA-414E-916D-9DAB41BEF404}" srcOrd="1" destOrd="0" presId="urn:microsoft.com/office/officeart/2005/8/layout/equation2"/>
    <dgm:cxn modelId="{305CF5A0-FF31-4838-8A42-40DA4BFBD0B5}" srcId="{E598C03D-34ED-412C-ADC0-431468298DDD}" destId="{134A93E5-C197-44B2-8D16-BF66C96A082B}" srcOrd="0" destOrd="0" parTransId="{892C1B2D-F33A-4CCC-B90C-0756765E5A73}" sibTransId="{B007D40B-8DE5-4992-9B12-5352063624E2}"/>
    <dgm:cxn modelId="{8FE9EF19-66E3-41AF-8272-E0D6853C60DA}" type="presOf" srcId="{B007D40B-8DE5-4992-9B12-5352063624E2}" destId="{CE27B874-DD6B-4A19-8106-EBF6F85F3478}" srcOrd="0" destOrd="0" presId="urn:microsoft.com/office/officeart/2005/8/layout/equation2"/>
    <dgm:cxn modelId="{7DEA86F2-C61D-4C8F-9D58-9CA7A926172E}" type="presOf" srcId="{9524A5C5-AC54-4E8B-BF46-4E4F0DEF796F}" destId="{837D593A-7DF9-4A7F-BBB1-18EC4799F3F8}" srcOrd="0" destOrd="0" presId="urn:microsoft.com/office/officeart/2005/8/layout/equation2"/>
    <dgm:cxn modelId="{39BF6E3B-6E8F-40F6-A6EA-BB1EC4EE1647}" type="presOf" srcId="{E598C03D-34ED-412C-ADC0-431468298DDD}" destId="{C3CF4DAA-92E7-4BE3-8546-81746E5F9D80}" srcOrd="0" destOrd="0" presId="urn:microsoft.com/office/officeart/2005/8/layout/equation2"/>
    <dgm:cxn modelId="{9995FCCB-D44B-4E20-91A0-F9BA882174CF}" type="presOf" srcId="{F113D0DC-AD0E-4247-9745-2B05D17A2233}" destId="{D4BB8EDA-56A8-42C8-9510-902101157407}" srcOrd="0" destOrd="0" presId="urn:microsoft.com/office/officeart/2005/8/layout/equation2"/>
    <dgm:cxn modelId="{65B89007-16EA-47A9-9EA0-590EF8E2DD3B}" srcId="{E598C03D-34ED-412C-ADC0-431468298DDD}" destId="{4CE42791-A56C-493E-8D76-EACC84EB5CA2}" srcOrd="2" destOrd="0" parTransId="{EC98E2F4-4964-436D-A640-D3CD204D79A1}" sibTransId="{BC66EE51-B367-4212-80BD-F4C0BD1CD924}"/>
    <dgm:cxn modelId="{B86E100C-1C21-4CE5-9C4A-37D15607CE04}" srcId="{E598C03D-34ED-412C-ADC0-431468298DDD}" destId="{9524A5C5-AC54-4E8B-BF46-4E4F0DEF796F}" srcOrd="1" destOrd="0" parTransId="{6A3D9D42-0335-4B46-9CBC-9C69CC963D8B}" sibTransId="{F113D0DC-AD0E-4247-9745-2B05D17A2233}"/>
    <dgm:cxn modelId="{BB4FD556-4058-443B-9C15-18270985D083}" type="presOf" srcId="{4CE42791-A56C-493E-8D76-EACC84EB5CA2}" destId="{CC8B57CF-08E2-48D8-932B-91EE80B643D9}" srcOrd="0" destOrd="0" presId="urn:microsoft.com/office/officeart/2005/8/layout/equation2"/>
    <dgm:cxn modelId="{D7FCDC1C-A41C-4A27-B497-8EAE56C28ECE}" type="presParOf" srcId="{C3CF4DAA-92E7-4BE3-8546-81746E5F9D80}" destId="{E45CFD80-F0C0-49EA-8269-E5DA0E89E06D}" srcOrd="0" destOrd="0" presId="urn:microsoft.com/office/officeart/2005/8/layout/equation2"/>
    <dgm:cxn modelId="{6275EFFE-1D36-47FA-9EB3-3BE21F4BE2F5}" type="presParOf" srcId="{E45CFD80-F0C0-49EA-8269-E5DA0E89E06D}" destId="{EA79DB90-1920-4F52-90FD-274F69D704DF}" srcOrd="0" destOrd="0" presId="urn:microsoft.com/office/officeart/2005/8/layout/equation2"/>
    <dgm:cxn modelId="{C9407D2C-6737-401E-A328-1C7E5F64D25B}" type="presParOf" srcId="{E45CFD80-F0C0-49EA-8269-E5DA0E89E06D}" destId="{B526303F-6E60-4B23-BFF4-3F077B3E82DC}" srcOrd="1" destOrd="0" presId="urn:microsoft.com/office/officeart/2005/8/layout/equation2"/>
    <dgm:cxn modelId="{8C5236BF-01AC-4B04-A348-325A6A71C353}" type="presParOf" srcId="{E45CFD80-F0C0-49EA-8269-E5DA0E89E06D}" destId="{CE27B874-DD6B-4A19-8106-EBF6F85F3478}" srcOrd="2" destOrd="0" presId="urn:microsoft.com/office/officeart/2005/8/layout/equation2"/>
    <dgm:cxn modelId="{38C667F7-6FC2-4962-BFE8-17875E5D0B81}" type="presParOf" srcId="{E45CFD80-F0C0-49EA-8269-E5DA0E89E06D}" destId="{7F53012E-B58B-4231-BFB3-2B6810EF63FD}" srcOrd="3" destOrd="0" presId="urn:microsoft.com/office/officeart/2005/8/layout/equation2"/>
    <dgm:cxn modelId="{52B477A7-E8B2-4776-923B-29C358C0F2B0}" type="presParOf" srcId="{E45CFD80-F0C0-49EA-8269-E5DA0E89E06D}" destId="{837D593A-7DF9-4A7F-BBB1-18EC4799F3F8}" srcOrd="4" destOrd="0" presId="urn:microsoft.com/office/officeart/2005/8/layout/equation2"/>
    <dgm:cxn modelId="{BB2C096C-1A8F-48C2-8818-1D7A78902969}" type="presParOf" srcId="{C3CF4DAA-92E7-4BE3-8546-81746E5F9D80}" destId="{D4BB8EDA-56A8-42C8-9510-902101157407}" srcOrd="1" destOrd="0" presId="urn:microsoft.com/office/officeart/2005/8/layout/equation2"/>
    <dgm:cxn modelId="{8D867833-8462-4817-89D1-D4F34DBA16F8}" type="presParOf" srcId="{D4BB8EDA-56A8-42C8-9510-902101157407}" destId="{7552E4F7-76AA-414E-916D-9DAB41BEF404}" srcOrd="0" destOrd="0" presId="urn:microsoft.com/office/officeart/2005/8/layout/equation2"/>
    <dgm:cxn modelId="{88027F1F-AAB8-4A3F-846A-17DAFF6256DF}" type="presParOf" srcId="{C3CF4DAA-92E7-4BE3-8546-81746E5F9D80}" destId="{CC8B57CF-08E2-48D8-932B-91EE80B643D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D86C25-7AEF-45A6-A6C4-B88EAF32A541}">
      <dsp:nvSpPr>
        <dsp:cNvPr id="0" name=""/>
        <dsp:cNvSpPr/>
      </dsp:nvSpPr>
      <dsp:spPr>
        <a:xfrm>
          <a:off x="2673" y="129648"/>
          <a:ext cx="2803735" cy="32313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b="1" kern="1200" dirty="0" smtClean="0">
              <a:solidFill>
                <a:srgbClr val="215968"/>
              </a:solidFill>
              <a:latin typeface="gobCL"/>
              <a:ea typeface="+mn-ea"/>
              <a:cs typeface="gobCL"/>
            </a:rPr>
            <a:t>VISIÓN</a:t>
          </a:r>
          <a:endParaRPr lang="es-CL" sz="1900" b="1" kern="1200" dirty="0">
            <a:solidFill>
              <a:srgbClr val="215968"/>
            </a:solidFill>
            <a:latin typeface="gobCL"/>
            <a:ea typeface="+mn-ea"/>
            <a:cs typeface="gobCL"/>
          </a:endParaRPr>
        </a:p>
      </dsp:txBody>
      <dsp:txXfrm>
        <a:off x="2673" y="129648"/>
        <a:ext cx="2803735" cy="323131"/>
      </dsp:txXfrm>
    </dsp:sp>
    <dsp:sp modelId="{A0E59A55-FD02-4CBB-8720-30D71FD8FFD2}">
      <dsp:nvSpPr>
        <dsp:cNvPr id="0" name=""/>
        <dsp:cNvSpPr/>
      </dsp:nvSpPr>
      <dsp:spPr>
        <a:xfrm>
          <a:off x="283047" y="452779"/>
          <a:ext cx="293014" cy="455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729"/>
              </a:lnTo>
              <a:lnTo>
                <a:pt x="293014" y="455729"/>
              </a:lnTo>
            </a:path>
          </a:pathLst>
        </a:custGeom>
        <a:noFill/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E8959-CCA8-440D-AB7A-855A308944E4}">
      <dsp:nvSpPr>
        <dsp:cNvPr id="0" name=""/>
        <dsp:cNvSpPr/>
      </dsp:nvSpPr>
      <dsp:spPr>
        <a:xfrm>
          <a:off x="576062" y="570576"/>
          <a:ext cx="7292865" cy="67586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SER UNA REGIÓN LÍDER</a:t>
          </a:r>
          <a:r>
            <a:rPr lang="es-CL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, reconocida nacional e internacionalmente por su sustentabilidad, colaboración, competitividad, inclusión y equidad social.</a:t>
          </a:r>
          <a:endParaRPr lang="es-CL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sp:txBody>
      <dsp:txXfrm>
        <a:off x="576062" y="570576"/>
        <a:ext cx="7292865" cy="675866"/>
      </dsp:txXfrm>
    </dsp:sp>
    <dsp:sp modelId="{B9E1B82D-91FB-4C90-9C33-32635322B97F}">
      <dsp:nvSpPr>
        <dsp:cNvPr id="0" name=""/>
        <dsp:cNvSpPr/>
      </dsp:nvSpPr>
      <dsp:spPr>
        <a:xfrm>
          <a:off x="283047" y="452779"/>
          <a:ext cx="293014" cy="1288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8640"/>
              </a:lnTo>
              <a:lnTo>
                <a:pt x="293014" y="1288640"/>
              </a:lnTo>
            </a:path>
          </a:pathLst>
        </a:custGeom>
        <a:noFill/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7432C-E2BF-48DB-991F-A7511F22E3F4}">
      <dsp:nvSpPr>
        <dsp:cNvPr id="0" name=""/>
        <dsp:cNvSpPr/>
      </dsp:nvSpPr>
      <dsp:spPr>
        <a:xfrm>
          <a:off x="576062" y="1403486"/>
          <a:ext cx="7303084" cy="67586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latin typeface="Calibri" pitchFamily="34" charset="0"/>
            </a:rPr>
            <a:t>FUNDAMENTA SU DESARROLLO</a:t>
          </a:r>
          <a:r>
            <a:rPr lang="es-CL" sz="1400" kern="1200" dirty="0" smtClean="0">
              <a:latin typeface="Calibri" pitchFamily="34" charset="0"/>
            </a:rPr>
            <a:t>, dinamismo y oportunidades en sus habitantes, riqueza de sus recursos naturales, identidades, protagonismo histórico, reconociendo y valorando su patrimonio, diversidad cultural y creatividad, fomentando la generación de capital social.</a:t>
          </a:r>
          <a:endParaRPr lang="es-CL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sp:txBody>
      <dsp:txXfrm>
        <a:off x="576062" y="1403486"/>
        <a:ext cx="7303084" cy="675866"/>
      </dsp:txXfrm>
    </dsp:sp>
    <dsp:sp modelId="{D466E47C-469C-4867-A72D-F185AD922AA2}">
      <dsp:nvSpPr>
        <dsp:cNvPr id="0" name=""/>
        <dsp:cNvSpPr/>
      </dsp:nvSpPr>
      <dsp:spPr>
        <a:xfrm>
          <a:off x="283047" y="452779"/>
          <a:ext cx="285912" cy="2437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7855"/>
              </a:lnTo>
              <a:lnTo>
                <a:pt x="285912" y="2437855"/>
              </a:lnTo>
            </a:path>
          </a:pathLst>
        </a:custGeom>
        <a:noFill/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4AC3C-1B1F-4D2C-9932-6F2CE2B4C732}">
      <dsp:nvSpPr>
        <dsp:cNvPr id="0" name=""/>
        <dsp:cNvSpPr/>
      </dsp:nvSpPr>
      <dsp:spPr>
        <a:xfrm>
          <a:off x="568959" y="2340365"/>
          <a:ext cx="7351920" cy="110053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rgbClr val="C0504D">
              <a:hueOff val="4681519"/>
              <a:satOff val="-5839"/>
              <a:lumOff val="1373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SE INSERTA EN EL MUNDO</a:t>
          </a:r>
          <a:r>
            <a:rPr lang="es-CL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, privilegiando la generación de conocimiento, investigación, tecnología, atracción de talentos, innovación y emprendimiento; sobre la base de su condición generadora de energía limpia, logística, portuaria y marítima, potenciando la vocación productiva, agroalimentaria y forestal sustentable.</a:t>
          </a:r>
          <a:endParaRPr lang="es-CL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sp:txBody>
      <dsp:txXfrm>
        <a:off x="568959" y="2340365"/>
        <a:ext cx="7351920" cy="1100539"/>
      </dsp:txXfrm>
    </dsp:sp>
    <dsp:sp modelId="{E60A6A1B-DC8E-482A-8F77-36E4D874C83B}">
      <dsp:nvSpPr>
        <dsp:cNvPr id="0" name=""/>
        <dsp:cNvSpPr/>
      </dsp:nvSpPr>
      <dsp:spPr>
        <a:xfrm>
          <a:off x="283047" y="452779"/>
          <a:ext cx="266694" cy="3562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2084"/>
              </a:lnTo>
              <a:lnTo>
                <a:pt x="266694" y="3562084"/>
              </a:lnTo>
            </a:path>
          </a:pathLst>
        </a:custGeom>
        <a:noFill/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E710D1-B4F9-4DEE-8A7D-4D67034F22DC}">
      <dsp:nvSpPr>
        <dsp:cNvPr id="0" name=""/>
        <dsp:cNvSpPr/>
      </dsp:nvSpPr>
      <dsp:spPr>
        <a:xfrm>
          <a:off x="549741" y="3676931"/>
          <a:ext cx="7354785" cy="675866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rgbClr val="C0504D">
              <a:hueOff val="4681519"/>
              <a:satOff val="-5839"/>
              <a:lumOff val="1373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latin typeface="Calibri" pitchFamily="34" charset="0"/>
            </a:rPr>
            <a:t>CULTIVA UNA GOBERNANZA DEMOCRÁTICA</a:t>
          </a:r>
          <a:r>
            <a:rPr lang="es-CL" sz="1400" kern="1200" dirty="0" smtClean="0">
              <a:latin typeface="Calibri" pitchFamily="34" charset="0"/>
            </a:rPr>
            <a:t>, participativa y descentralizada, favoreciendo territorios creativos e integrados, con infraestructura y conectividad eficiente.</a:t>
          </a:r>
          <a:endParaRPr lang="es-CL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sp:txBody>
      <dsp:txXfrm>
        <a:off x="549741" y="3676931"/>
        <a:ext cx="7354785" cy="675866"/>
      </dsp:txXfrm>
    </dsp:sp>
    <dsp:sp modelId="{A460856F-C94F-4C23-8E96-0B6796D5BCFB}">
      <dsp:nvSpPr>
        <dsp:cNvPr id="0" name=""/>
        <dsp:cNvSpPr/>
      </dsp:nvSpPr>
      <dsp:spPr>
        <a:xfrm>
          <a:off x="283047" y="452779"/>
          <a:ext cx="280373" cy="4310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0903"/>
              </a:lnTo>
              <a:lnTo>
                <a:pt x="280373" y="4310903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6EB35-7BC3-4E74-9DC2-438A8532FD6F}">
      <dsp:nvSpPr>
        <dsp:cNvPr id="0" name=""/>
        <dsp:cNvSpPr/>
      </dsp:nvSpPr>
      <dsp:spPr>
        <a:xfrm>
          <a:off x="563420" y="4425750"/>
          <a:ext cx="7313995" cy="67586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latin typeface="Calibri" pitchFamily="34" charset="0"/>
            </a:rPr>
            <a:t>CREA VALOR</a:t>
          </a:r>
          <a:r>
            <a:rPr lang="es-CL" sz="1400" kern="1200" dirty="0" smtClean="0">
              <a:latin typeface="Calibri" pitchFamily="34" charset="0"/>
            </a:rPr>
            <a:t>, promoviendo altos niveles de calidad de vida y oportunidades, para que las personas desarrollen sus aspiraciones, sueños y capacidades</a:t>
          </a:r>
          <a:endParaRPr lang="es-CL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sp:txBody>
      <dsp:txXfrm>
        <a:off x="563420" y="4425750"/>
        <a:ext cx="7313995" cy="6758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FBF3A34F-9A4A-4E78-8C59-215CCF3D279D}" type="datetimeFigureOut">
              <a:rPr lang="es-CL" smtClean="0"/>
              <a:pPr/>
              <a:t>25-07-2017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2A6C6FA7-8BE0-4F39-8920-A38C7EA66E7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718553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C9AC31E3-484E-4F63-8DDE-7B258B0334AF}" type="datetimeFigureOut">
              <a:rPr lang="es-CL" smtClean="0"/>
              <a:pPr/>
              <a:t>25-07-2017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E8D2A5F5-8A28-47CA-BC14-D3878AEB5BD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250824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L" dirty="0" smtClean="0"/>
          </a:p>
        </p:txBody>
      </p:sp>
      <p:sp>
        <p:nvSpPr>
          <p:cNvPr id="6553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804685" indent="-309494" eaLnBrk="0" hangingPunct="0">
              <a:defRPr sz="2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37978" indent="-247595" eaLnBrk="0" hangingPunct="0">
              <a:defRPr sz="2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733169" indent="-247595" eaLnBrk="0" hangingPunct="0">
              <a:defRPr sz="2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228360" indent="-247595" eaLnBrk="0" hangingPunct="0">
              <a:defRPr sz="2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723551" indent="-24759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218742" indent="-24759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713933" indent="-24759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209124" indent="-24759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BBD6287-94F0-4EF8-9641-3264B6EEEA35}" type="slidenum">
              <a:rPr lang="es-CL" sz="1300">
                <a:solidFill>
                  <a:srgbClr val="000000"/>
                </a:solidFill>
              </a:rPr>
              <a:pPr eaLnBrk="1" hangingPunct="1"/>
              <a:t>1</a:t>
            </a:fld>
            <a:endParaRPr lang="es-CL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714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B4F12-7961-4E7D-893F-0AC066BBD938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4021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B4F12-7961-4E7D-893F-0AC066BBD938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15842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B4F12-7961-4E7D-893F-0AC066BBD938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52581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B4F12-7961-4E7D-893F-0AC066BBD938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83246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B4F12-7961-4E7D-893F-0AC066BBD938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77167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A5F5-8A28-47CA-BC14-D3878AEB5BDE}" type="slidenum">
              <a:rPr lang="es-CL" smtClean="0"/>
              <a:pPr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759528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L" dirty="0" smtClean="0"/>
          </a:p>
        </p:txBody>
      </p:sp>
      <p:sp>
        <p:nvSpPr>
          <p:cNvPr id="6553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804685" indent="-309494" eaLnBrk="0" hangingPunct="0">
              <a:defRPr sz="2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37978" indent="-247595" eaLnBrk="0" hangingPunct="0">
              <a:defRPr sz="2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733169" indent="-247595" eaLnBrk="0" hangingPunct="0">
              <a:defRPr sz="2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228360" indent="-247595" eaLnBrk="0" hangingPunct="0">
              <a:defRPr sz="2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723551" indent="-24759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218742" indent="-24759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713933" indent="-24759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209124" indent="-24759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BBD6287-94F0-4EF8-9641-3264B6EEEA35}" type="slidenum">
              <a:rPr lang="es-CL" sz="1300">
                <a:solidFill>
                  <a:srgbClr val="000000"/>
                </a:solidFill>
              </a:rPr>
              <a:pPr eaLnBrk="1" hangingPunct="1"/>
              <a:t>21</a:t>
            </a:fld>
            <a:endParaRPr lang="es-CL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345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B4F12-7961-4E7D-893F-0AC066BBD938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55206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B4F12-7961-4E7D-893F-0AC066BBD938}" type="slidenum">
              <a:rPr lang="es-ES" smtClean="0">
                <a:solidFill>
                  <a:prstClr val="black"/>
                </a:solidFill>
              </a:rPr>
              <a:pPr/>
              <a:t>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6999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B4F12-7961-4E7D-893F-0AC066BBD938}" type="slidenum">
              <a:rPr lang="es-ES" smtClean="0">
                <a:solidFill>
                  <a:prstClr val="black"/>
                </a:solidFill>
              </a:rPr>
              <a:pPr/>
              <a:t>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0194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B4F12-7961-4E7D-893F-0AC066BBD938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46434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A5F5-8A28-47CA-BC14-D3878AEB5BDE}" type="slidenum">
              <a:rPr lang="es-CL" smtClean="0"/>
              <a:pPr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287944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A5F5-8A28-47CA-BC14-D3878AEB5BDE}" type="slidenum">
              <a:rPr lang="es-CL" smtClean="0"/>
              <a:pPr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638659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algn="just"/>
            <a:r>
              <a:rPr lang="es-CL" dirty="0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t>Se debe explicar que esta lámina representa el </a:t>
            </a:r>
            <a:r>
              <a:rPr lang="es-CL" b="1" dirty="0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t>flujo simple</a:t>
            </a:r>
            <a:r>
              <a:rPr lang="es-CL" dirty="0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t>, sin PAC, IRE ni otros procedimientos específicos. </a:t>
            </a:r>
          </a:p>
          <a:p>
            <a:pPr algn="just" defTabSz="46057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s-CL" dirty="0"/>
              <a:t>En caso que los pronunciamientos sectoriales no cumplan con el plazo dado por el SEA, se debería prescindir</a:t>
            </a:r>
            <a:r>
              <a:rPr lang="es-CL" b="1" dirty="0"/>
              <a:t>, al menos formalmente</a:t>
            </a:r>
            <a:r>
              <a:rPr lang="es-CL" dirty="0"/>
              <a:t>, de aquellos.</a:t>
            </a:r>
          </a:p>
          <a:p>
            <a:pPr algn="just"/>
            <a:endParaRPr lang="es-CL" dirty="0" smtClean="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3312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171F1A-C75E-4842-A2C0-BB7F4CFCC3EE}" type="slidenum">
              <a:rPr lang="en-US" altLang="es-CL" smtClean="0">
                <a:solidFill>
                  <a:prstClr val="black"/>
                </a:solidFill>
              </a:rPr>
              <a:pPr/>
              <a:t>11</a:t>
            </a:fld>
            <a:endParaRPr lang="en-US" altLang="es-CL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853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algn="just"/>
            <a:r>
              <a:rPr lang="es-CL" dirty="0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t>Se debe explicar que esta lámina representa el </a:t>
            </a:r>
            <a:r>
              <a:rPr lang="es-CL" b="1" dirty="0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t>flujo simple</a:t>
            </a:r>
            <a:r>
              <a:rPr lang="es-CL" dirty="0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t>, sin PAC, IRE ni otros procedimientos específicos. </a:t>
            </a:r>
          </a:p>
          <a:p>
            <a:pPr algn="just"/>
            <a:r>
              <a:rPr lang="es-CL" dirty="0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t>Solo puntualizar las diferencias de plazo respecto del flujo de un EIA.</a:t>
            </a:r>
          </a:p>
          <a:p>
            <a:r>
              <a:rPr lang="es-CL" dirty="0" smtClean="0">
                <a:ea typeface="ヒラギノ角ゴ Pro W3"/>
                <a:cs typeface="ヒラギノ角ゴ Pro W3"/>
              </a:rPr>
              <a:t>Lo que se encuentra dentro de las líneas rojas punteadas es un proceso que se reitera.</a:t>
            </a:r>
          </a:p>
        </p:txBody>
      </p:sp>
      <p:sp>
        <p:nvSpPr>
          <p:cNvPr id="13312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171F1A-C75E-4842-A2C0-BB7F4CFCC3EE}" type="slidenum">
              <a:rPr lang="en-US" altLang="es-CL" smtClean="0">
                <a:solidFill>
                  <a:prstClr val="black"/>
                </a:solidFill>
              </a:rPr>
              <a:pPr/>
              <a:t>12</a:t>
            </a:fld>
            <a:endParaRPr lang="en-US" altLang="es-CL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0078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050" y="6527800"/>
            <a:ext cx="5921375" cy="33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Servicio de Evaluación Ambiental</a:t>
            </a:r>
          </a:p>
          <a:p>
            <a:pPr>
              <a:defRPr/>
            </a:pPr>
            <a:endParaRPr lang="es-ES_trad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043B5-962D-4B36-9288-911F479C390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774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050" y="6527800"/>
            <a:ext cx="5921375" cy="33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Servicio de Evaluación Ambiental</a:t>
            </a:r>
          </a:p>
          <a:p>
            <a:pPr>
              <a:defRPr/>
            </a:pPr>
            <a:endParaRPr lang="es-ES_trad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52473-3DCF-4EF1-AAC0-2E51E9139DC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345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050" y="6527800"/>
            <a:ext cx="5921375" cy="33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Servicio de Evaluación Ambiental</a:t>
            </a:r>
          </a:p>
          <a:p>
            <a:pPr>
              <a:defRPr/>
            </a:pPr>
            <a:endParaRPr lang="es-ES_trad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78783-53E0-466E-9112-F1C89B5EF8F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9812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FADE-7E29-4827-819D-AD133D99E6A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F1AF-D984-4ABD-ACF3-90F99347759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150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FADE-7E29-4827-819D-AD133D99E6A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F1AF-D984-4ABD-ACF3-90F99347759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484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FADE-7E29-4827-819D-AD133D99E6A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F1AF-D984-4ABD-ACF3-90F99347759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557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FADE-7E29-4827-819D-AD133D99E6A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F1AF-D984-4ABD-ACF3-90F99347759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657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FADE-7E29-4827-819D-AD133D99E6A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F1AF-D984-4ABD-ACF3-90F99347759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23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FADE-7E29-4827-819D-AD133D99E6A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F1AF-D984-4ABD-ACF3-90F99347759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808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FADE-7E29-4827-819D-AD133D99E6A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F1AF-D984-4ABD-ACF3-90F99347759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498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FADE-7E29-4827-819D-AD133D99E6A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F1AF-D984-4ABD-ACF3-90F99347759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67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050" y="6527800"/>
            <a:ext cx="5921375" cy="33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Servicio de Evaluación Ambiental</a:t>
            </a:r>
          </a:p>
          <a:p>
            <a:pPr>
              <a:defRPr/>
            </a:pPr>
            <a:endParaRPr lang="es-ES_trad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7A03B-3689-43F8-94EA-C329E48F186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3114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FADE-7E29-4827-819D-AD133D99E6A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F1AF-D984-4ABD-ACF3-90F99347759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125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FADE-7E29-4827-819D-AD133D99E6A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F1AF-D984-4ABD-ACF3-90F99347759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067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FADE-7E29-4827-819D-AD133D99E6A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F1AF-D984-4ABD-ACF3-90F99347759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673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D8F5-4447-D547-A71A-7CECDC14B63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5FE6-77FE-E24C-A8BE-7C14A444915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014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D8F5-4447-D547-A71A-7CECDC14B63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5FE6-77FE-E24C-A8BE-7C14A444915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182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D8F5-4447-D547-A71A-7CECDC14B63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5FE6-77FE-E24C-A8BE-7C14A444915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921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D8F5-4447-D547-A71A-7CECDC14B63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5FE6-77FE-E24C-A8BE-7C14A444915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747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D8F5-4447-D547-A71A-7CECDC14B63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5FE6-77FE-E24C-A8BE-7C14A444915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123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D8F5-4447-D547-A71A-7CECDC14B63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5FE6-77FE-E24C-A8BE-7C14A444915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1900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D8F5-4447-D547-A71A-7CECDC14B63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5FE6-77FE-E24C-A8BE-7C14A444915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51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050" y="6527800"/>
            <a:ext cx="5921375" cy="33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Servicio de Evaluación Ambiental</a:t>
            </a:r>
          </a:p>
          <a:p>
            <a:pPr>
              <a:defRPr/>
            </a:pPr>
            <a:endParaRPr lang="es-ES_trad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E19BA-62FC-4363-BBA9-ABFE835889E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11475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D8F5-4447-D547-A71A-7CECDC14B63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5FE6-77FE-E24C-A8BE-7C14A444915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973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D8F5-4447-D547-A71A-7CECDC14B63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5FE6-77FE-E24C-A8BE-7C14A444915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627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D8F5-4447-D547-A71A-7CECDC14B63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5FE6-77FE-E24C-A8BE-7C14A444915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65656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D8F5-4447-D547-A71A-7CECDC14B63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5FE6-77FE-E24C-A8BE-7C14A444915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5510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1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1B819-6633-4615-BB07-C55D005E14AD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25-07-2017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B14DF82-C2A9-4E18-A8B3-80787AAF8485}" type="slidenum">
              <a:rPr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456054443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FADE-7E29-4827-819D-AD133D99E6A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F1AF-D984-4ABD-ACF3-90F99347759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6012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FADE-7E29-4827-819D-AD133D99E6A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F1AF-D984-4ABD-ACF3-90F99347759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4082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FADE-7E29-4827-819D-AD133D99E6A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F1AF-D984-4ABD-ACF3-90F99347759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3175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FADE-7E29-4827-819D-AD133D99E6A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F1AF-D984-4ABD-ACF3-90F99347759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2594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FADE-7E29-4827-819D-AD133D99E6A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F1AF-D984-4ABD-ACF3-90F99347759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45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buClr>
                <a:srgbClr val="006CB7"/>
              </a:buClr>
              <a:defRPr sz="1400"/>
            </a:lvl4pPr>
            <a:lvl5pPr>
              <a:buClr>
                <a:srgbClr val="006CB7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buClr>
                <a:srgbClr val="006CB7"/>
              </a:buClr>
              <a:defRPr sz="1400"/>
            </a:lvl4pPr>
            <a:lvl5pPr>
              <a:buClr>
                <a:srgbClr val="006CB7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050" y="6527800"/>
            <a:ext cx="5921375" cy="33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Servicio de Evaluación Ambiental</a:t>
            </a:r>
          </a:p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E3AB0-47EC-4A38-BFEE-D9B30B5E4C5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80106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FADE-7E29-4827-819D-AD133D99E6A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F1AF-D984-4ABD-ACF3-90F99347759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2154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FADE-7E29-4827-819D-AD133D99E6A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F1AF-D984-4ABD-ACF3-90F99347759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9289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FADE-7E29-4827-819D-AD133D99E6A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F1AF-D984-4ABD-ACF3-90F99347759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69090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FADE-7E29-4827-819D-AD133D99E6A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F1AF-D984-4ABD-ACF3-90F99347759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1204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FADE-7E29-4827-819D-AD133D99E6A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F1AF-D984-4ABD-ACF3-90F99347759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1666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FADE-7E29-4827-819D-AD133D99E6A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F1AF-D984-4ABD-ACF3-90F99347759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0331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44343217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643062" y="432196"/>
            <a:ext cx="5857877" cy="3021808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FFFFFF"/>
                </a:solidFill>
              </a:rPr>
              <a:t>Texto del título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643062" y="3489721"/>
            <a:ext cx="5857877" cy="21609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00"/>
            </a:lvl1pPr>
            <a:lvl2pPr marL="0" indent="0" algn="ctr">
              <a:spcBef>
                <a:spcPts val="0"/>
              </a:spcBef>
              <a:buSzTx/>
              <a:buNone/>
              <a:defRPr sz="2000"/>
            </a:lvl2pPr>
            <a:lvl3pPr marL="0" indent="0" algn="ctr">
              <a:spcBef>
                <a:spcPts val="0"/>
              </a:spcBef>
              <a:buSzTx/>
              <a:buNone/>
              <a:defRPr sz="2000"/>
            </a:lvl3pPr>
            <a:lvl4pPr marL="0" indent="0" algn="ctr">
              <a:spcBef>
                <a:spcPts val="0"/>
              </a:spcBef>
              <a:buSzTx/>
              <a:buNone/>
              <a:defRPr sz="2000"/>
            </a:lvl4pPr>
            <a:lvl5pPr marL="0" indent="0" algn="ctr">
              <a:spcBef>
                <a:spcPts val="0"/>
              </a:spcBef>
              <a:buSzTx/>
              <a:buNone/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xmlns="" val="51705557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CCFDD8BD-8127-4C77-A045-F35C6270E9ED}" type="datetimeFigureOut">
              <a:rPr lang="es-ES"/>
              <a:pPr/>
              <a:t>25/07/2017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46632E36-671A-4238-8724-6848D053359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054143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C8A9D8BB-AFC0-4BE3-8D53-4232616A08F2}" type="datetimeFigureOut">
              <a:rPr lang="es-ES"/>
              <a:pPr/>
              <a:t>25/07/2017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2561129F-81EC-4EE8-BFCA-1FBAF78C228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8249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050" y="6527800"/>
            <a:ext cx="5921375" cy="33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Servicio de Evaluación Ambiental</a:t>
            </a:r>
          </a:p>
          <a:p>
            <a:pPr>
              <a:defRPr/>
            </a:pPr>
            <a:endParaRPr lang="es-ES_trad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DE77F-BCB2-4DBA-9947-2135B08D563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22470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AB2EB4F7-BCD0-401A-8518-82D177C15597}" type="datetimeFigureOut">
              <a:rPr lang="es-ES"/>
              <a:pPr/>
              <a:t>25/07/2017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80D03191-06BC-4610-8CA3-CD5C0E82925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153537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7ECA2B56-B0DE-4A84-A5DF-B8FE38FECDB9}" type="datetimeFigureOut">
              <a:rPr lang="es-ES"/>
              <a:pPr/>
              <a:t>25/07/2017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BDAB8631-D6EE-44D9-BB13-39257AB757F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166118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E279F5C3-82CB-49B2-B4CC-86BA58913C51}" type="datetimeFigureOut">
              <a:rPr lang="es-ES"/>
              <a:pPr/>
              <a:t>25/07/2017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296ED0B5-7428-46CE-905A-0FF3D48CCEE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41301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F03932E9-4BAF-4893-9F35-6A8D45D32EE7}" type="datetimeFigureOut">
              <a:rPr lang="es-ES"/>
              <a:pPr/>
              <a:t>25/07/2017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5EE77AAC-4B96-4FC4-A140-B68905F405B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963187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6049844F-6B5E-4CC9-A1A0-F24E34FA4884}" type="datetimeFigureOut">
              <a:rPr lang="es-ES"/>
              <a:pPr/>
              <a:t>25/07/2017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271D62F5-CE84-4037-A4F3-17AAA520AB1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789794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652B918C-C4C0-4FBF-A1E3-72AA4723133D}" type="datetimeFigureOut">
              <a:rPr lang="es-ES"/>
              <a:pPr/>
              <a:t>25/07/2017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74EB4F9B-FB5B-4814-89BC-ADF87CE1D28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926087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D07513BF-5ACA-4E5C-B4B5-E10CF0735E4B}" type="datetimeFigureOut">
              <a:rPr lang="es-ES"/>
              <a:pPr/>
              <a:t>25/07/2017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55E995EB-F555-4233-A49D-3481D72BA87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40714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350B8054-FA75-4ABF-993E-E9467CA9BF1E}" type="datetimeFigureOut">
              <a:rPr lang="es-ES"/>
              <a:pPr/>
              <a:t>25/07/2017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BA4E3862-3091-47DD-958A-223256E0B3E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610101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270DE543-931D-401B-8D49-8CF4AA60A92D}" type="datetimeFigureOut">
              <a:rPr lang="es-ES"/>
              <a:pPr/>
              <a:t>25/07/2017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7EE85712-FEBC-422B-B346-6C30992A7BE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334457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163851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050" y="6527800"/>
            <a:ext cx="5921375" cy="33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Servicio de Evaluación Ambiental</a:t>
            </a:r>
          </a:p>
          <a:p>
            <a:pPr>
              <a:defRPr/>
            </a:pPr>
            <a:endParaRPr lang="es-ES_trad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463E5-12D2-4EAE-BDF2-A1683F7C425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963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050" y="6527800"/>
            <a:ext cx="5921375" cy="33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Servicio de Evaluación Ambiental</a:t>
            </a:r>
          </a:p>
          <a:p>
            <a:pPr>
              <a:defRPr/>
            </a:pPr>
            <a:endParaRPr lang="es-ES_tradnl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DC083-B212-4D6A-993D-6628FFBB0DA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74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050" y="6527800"/>
            <a:ext cx="5921375" cy="33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Servicio de Evaluación Ambiental</a:t>
            </a:r>
          </a:p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1B850-EC3E-454C-8B85-1984B67187B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7796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050" y="6527800"/>
            <a:ext cx="5921375" cy="33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Servicio de Evaluación Ambiental</a:t>
            </a:r>
          </a:p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DBDDB-5A2C-4032-AC0B-3F8D6301152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14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7DDFADA-2C65-4F9A-869B-09618DC234CF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002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6CB7"/>
        </a:buClr>
        <a:buFont typeface="Arial" pitchFamily="34" charset="0"/>
        <a:buChar char="–"/>
        <a:defRPr sz="28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CB7"/>
        </a:buClr>
        <a:buFont typeface="Arial" pitchFamily="34" charset="0"/>
        <a:buChar char="•"/>
        <a:defRPr sz="16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EFADE-7E29-4827-819D-AD133D99E6A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FF1AF-D984-4ABD-ACF3-90F99347759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40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00BD8F5-4447-D547-A71A-7CECDC14B63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25/07/2017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B495FE6-77FE-E24C-A8BE-7C14A444915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5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EFADE-7E29-4827-819D-AD133D99E6A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FF1AF-D984-4ABD-ACF3-90F99347759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14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  <a:endParaRPr lang="es-ES" smtClean="0"/>
          </a:p>
        </p:txBody>
      </p:sp>
      <p:sp>
        <p:nvSpPr>
          <p:cNvPr id="131075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C23027-0522-4BB1-ABCF-20EAB149BD26}" type="datetimeFigureOut">
              <a:rPr lang="es-E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25/07/2017</a:t>
            </a:fld>
            <a:endParaRPr lang="es-ES">
              <a:ea typeface="MS PGothic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21489C-EB8E-4186-8734-C2AB1AD8EE69}" type="slidenum">
              <a:rPr lang="es-E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81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Hoja_de_c_lculo_de_Microsoft_Office_Excel_97-2003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272" y="0"/>
            <a:ext cx="19589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9" descr="Untitled-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8396"/>
            <a:ext cx="1958975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-36512" y="-27384"/>
            <a:ext cx="9180000" cy="6912000"/>
          </a:xfrm>
          <a:prstGeom prst="rect">
            <a:avLst/>
          </a:prstGeom>
          <a:solidFill>
            <a:srgbClr val="004C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4517" name="Rectangle 14"/>
          <p:cNvSpPr>
            <a:spLocks noChangeArrowheads="1"/>
          </p:cNvSpPr>
          <p:nvPr/>
        </p:nvSpPr>
        <p:spPr bwMode="auto">
          <a:xfrm>
            <a:off x="2282502" y="1303338"/>
            <a:ext cx="6753993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3600" b="1" dirty="0" smtClean="0">
                <a:solidFill>
                  <a:srgbClr val="FFFFFF"/>
                </a:solidFill>
                <a:ea typeface="MS PGothic" pitchFamily="34" charset="-128"/>
              </a:rPr>
              <a:t>Importancia de la Inversión para la Productividad de la Región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2000" dirty="0" smtClean="0">
              <a:solidFill>
                <a:srgbClr val="FFFFFF"/>
              </a:solidFill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2000" dirty="0">
              <a:solidFill>
                <a:srgbClr val="FFFFFF"/>
              </a:solidFill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2000" dirty="0" smtClean="0">
              <a:solidFill>
                <a:srgbClr val="FFFFFF"/>
              </a:solidFill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2000" dirty="0">
              <a:solidFill>
                <a:srgbClr val="FFFFFF"/>
              </a:solidFill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2000" dirty="0" smtClean="0">
              <a:solidFill>
                <a:srgbClr val="FFFFFF"/>
              </a:solidFill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2000" dirty="0">
              <a:solidFill>
                <a:srgbClr val="FFFFFF"/>
              </a:solidFill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2000" dirty="0" smtClean="0">
              <a:solidFill>
                <a:srgbClr val="FFFFFF"/>
              </a:solidFill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2000" dirty="0" smtClean="0">
              <a:solidFill>
                <a:srgbClr val="FFFFFF"/>
              </a:solidFill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dirty="0" smtClean="0">
                <a:solidFill>
                  <a:srgbClr val="FFFFFF"/>
                </a:solidFill>
                <a:ea typeface="MS PGothic" pitchFamily="34" charset="-128"/>
              </a:rPr>
              <a:t>                                     </a:t>
            </a:r>
            <a:r>
              <a:rPr lang="es-MX" sz="2400" b="1" dirty="0" smtClean="0">
                <a:solidFill>
                  <a:srgbClr val="FFFFFF"/>
                </a:solidFill>
                <a:ea typeface="MS PGothic" pitchFamily="34" charset="-128"/>
              </a:rPr>
              <a:t>Iván Valenzuela Díaz</a:t>
            </a:r>
            <a:endParaRPr lang="es-MX" sz="2400" b="1" dirty="0">
              <a:solidFill>
                <a:srgbClr val="FFFFFF"/>
              </a:solidFill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dirty="0" smtClean="0">
                <a:solidFill>
                  <a:srgbClr val="FFFFFF"/>
                </a:solidFill>
                <a:ea typeface="MS PGothic" pitchFamily="34" charset="-128"/>
              </a:rPr>
              <a:t>                          </a:t>
            </a:r>
            <a:r>
              <a:rPr lang="es-MX" dirty="0" smtClean="0">
                <a:solidFill>
                  <a:srgbClr val="FFFFFF"/>
                </a:solidFill>
                <a:ea typeface="MS PGothic" pitchFamily="34" charset="-128"/>
              </a:rPr>
              <a:t>Seremi</a:t>
            </a:r>
            <a:r>
              <a:rPr lang="en-US" dirty="0" smtClean="0">
                <a:solidFill>
                  <a:srgbClr val="FFFFFF"/>
                </a:solidFill>
                <a:ea typeface="MS PGothic" pitchFamily="34" charset="-128"/>
              </a:rPr>
              <a:t> de </a:t>
            </a:r>
            <a:r>
              <a:rPr lang="es-MX" dirty="0" smtClean="0">
                <a:solidFill>
                  <a:srgbClr val="FFFFFF"/>
                </a:solidFill>
                <a:ea typeface="MS PGothic" pitchFamily="34" charset="-128"/>
              </a:rPr>
              <a:t>Economía</a:t>
            </a:r>
            <a:r>
              <a:rPr lang="en-US" dirty="0" smtClean="0">
                <a:solidFill>
                  <a:srgbClr val="FFFFFF"/>
                </a:solidFill>
                <a:ea typeface="MS PGothic" pitchFamily="34" charset="-128"/>
              </a:rPr>
              <a:t>, Fomento y Turismo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ea typeface="MS PGothic" pitchFamily="34" charset="-128"/>
              </a:rPr>
              <a:t>                                                 </a:t>
            </a:r>
            <a:r>
              <a:rPr lang="es-MX" dirty="0" smtClean="0">
                <a:solidFill>
                  <a:srgbClr val="FFFFFF"/>
                </a:solidFill>
                <a:ea typeface="MS PGothic" pitchFamily="34" charset="-128"/>
              </a:rPr>
              <a:t>Región</a:t>
            </a:r>
            <a:r>
              <a:rPr lang="en-US" dirty="0" smtClean="0">
                <a:solidFill>
                  <a:srgbClr val="FFFFFF"/>
                </a:solidFill>
                <a:ea typeface="MS PGothic" pitchFamily="34" charset="-128"/>
              </a:rPr>
              <a:t> del Biobío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FFFFFF"/>
              </a:solidFill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ea typeface="MS PGothic" pitchFamily="34" charset="-128"/>
              </a:rPr>
              <a:t>                                                                                    @seremieconomia8</a:t>
            </a: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726" y="-1474"/>
            <a:ext cx="19589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Untitled-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8396"/>
            <a:ext cx="1958975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607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" y="692696"/>
            <a:ext cx="8236024" cy="5239221"/>
          </a:xfrm>
        </p:spPr>
        <p:txBody>
          <a:bodyPr/>
          <a:lstStyle/>
          <a:p>
            <a:pPr marL="714375" lvl="1" indent="-271463"/>
            <a:endParaRPr lang="es-CL" sz="2000" dirty="0" smtClean="0">
              <a:latin typeface="Calibri Light" panose="020F0302020204030204" pitchFamily="34" charset="0"/>
            </a:endParaRPr>
          </a:p>
          <a:p>
            <a:pPr marL="85725" lvl="2" indent="0">
              <a:buNone/>
            </a:pPr>
            <a:endParaRPr lang="es-CL" sz="1800" dirty="0" smtClean="0">
              <a:latin typeface="Calibri Light" panose="020F0302020204030204" pitchFamily="34" charset="0"/>
            </a:endParaRPr>
          </a:p>
          <a:p>
            <a:pPr marL="357188" lvl="2" indent="-271463"/>
            <a:endParaRPr lang="es-CL" sz="1800" dirty="0" smtClean="0">
              <a:latin typeface="Calibri Light" panose="020F0302020204030204" pitchFamily="34" charset="0"/>
            </a:endParaRPr>
          </a:p>
          <a:p>
            <a:pPr marL="357188" lvl="2" indent="-271463"/>
            <a:endParaRPr lang="es-CL" sz="1800" dirty="0" smtClean="0">
              <a:latin typeface="Calibri Light" panose="020F0302020204030204" pitchFamily="34" charset="0"/>
            </a:endParaRPr>
          </a:p>
          <a:p>
            <a:pPr marL="357188" lvl="2" indent="-271463"/>
            <a:endParaRPr lang="es-CL" sz="1800" dirty="0">
              <a:latin typeface="Calibri Light" panose="020F0302020204030204" pitchFamily="34" charset="0"/>
            </a:endParaRPr>
          </a:p>
          <a:p>
            <a:pPr marL="357188" lvl="1" indent="-271463"/>
            <a:endParaRPr lang="es-CL" sz="3200" dirty="0" smtClean="0">
              <a:latin typeface="Calibri Light" panose="020F0302020204030204" pitchFamily="34" charset="0"/>
            </a:endParaRPr>
          </a:p>
          <a:p>
            <a:pPr marL="85725" lvl="2" indent="0">
              <a:buNone/>
            </a:pPr>
            <a:endParaRPr lang="es-CL" sz="1800" dirty="0" smtClean="0">
              <a:latin typeface="Calibri Light" panose="020F0302020204030204" pitchFamily="34" charset="0"/>
            </a:endParaRPr>
          </a:p>
          <a:p>
            <a:pPr marL="357188" lvl="2" indent="-271463"/>
            <a:endParaRPr lang="es-CL" sz="1800" dirty="0" smtClean="0">
              <a:latin typeface="Calibri Light" panose="020F0302020204030204" pitchFamily="34" charset="0"/>
            </a:endParaRPr>
          </a:p>
          <a:p>
            <a:pPr marL="85725" lvl="2" indent="0">
              <a:buNone/>
            </a:pPr>
            <a:endParaRPr lang="es-CL" sz="1800" dirty="0" smtClean="0">
              <a:latin typeface="Calibri Light" panose="020F0302020204030204" pitchFamily="34" charset="0"/>
            </a:endParaRPr>
          </a:p>
          <a:p>
            <a:pPr lvl="2"/>
            <a:endParaRPr lang="es-CL" sz="1800" dirty="0" smtClean="0">
              <a:latin typeface="Calibri Light" panose="020F0302020204030204" pitchFamily="34" charset="0"/>
            </a:endParaRPr>
          </a:p>
          <a:p>
            <a:pPr lvl="2"/>
            <a:endParaRPr lang="es-CL" sz="1800" dirty="0">
              <a:latin typeface="Calibri Light" panose="020F0302020204030204" pitchFamily="34" charset="0"/>
            </a:endParaRPr>
          </a:p>
          <a:p>
            <a:pPr marL="914400" lvl="2" indent="0">
              <a:buNone/>
            </a:pPr>
            <a:endParaRPr lang="es-CL" sz="1800" dirty="0">
              <a:latin typeface="Calibri Light" panose="020F030202020403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07965" y="1324908"/>
            <a:ext cx="7776864" cy="4893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2400" dirty="0" smtClean="0"/>
              <a:t>Art. 108: otorgamiento de los permisos ambientales sectoriales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 smtClean="0"/>
              <a:t>Se distingue entre PAS de contenido únicamente ambiental y permisos ambientales mixtos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PAS de contenido únicamente </a:t>
            </a:r>
            <a:r>
              <a:rPr lang="es-CL" sz="2400" dirty="0" smtClean="0"/>
              <a:t>ambiental, la RCA dispone su otorgamiento, basta exhibir la RCA para que el órgano competente otorgue el PAS sin más trámite.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 smtClean="0"/>
              <a:t>PAS mixtos, RCA certifica el cumplimiento de los requisitos ambientales, los antecedentes no ambientales se presenta sectorialmente</a:t>
            </a:r>
            <a:endParaRPr lang="es-CL" sz="2400" dirty="0"/>
          </a:p>
        </p:txBody>
      </p:sp>
      <p:sp>
        <p:nvSpPr>
          <p:cNvPr id="11" name="CuadroTexto 1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>
                <a:solidFill>
                  <a:schemeClr val="bg1"/>
                </a:solidFill>
                <a:latin typeface="+mj-lt"/>
                <a:cs typeface="Calisto MT"/>
              </a:rPr>
              <a:t>Permisos Ambientales Sectoriales </a:t>
            </a:r>
            <a:r>
              <a:rPr lang="es-ES_tradnl" sz="4000" b="1" dirty="0" smtClean="0">
                <a:solidFill>
                  <a:schemeClr val="bg1"/>
                </a:solidFill>
                <a:latin typeface="+mj-lt"/>
                <a:cs typeface="Calisto MT"/>
              </a:rPr>
              <a:t>               </a:t>
            </a:r>
            <a:r>
              <a:rPr lang="es-ES_tradnl" sz="2000" b="1" dirty="0" smtClean="0">
                <a:solidFill>
                  <a:schemeClr val="bg1"/>
                </a:solidFill>
                <a:latin typeface="+mj-lt"/>
                <a:cs typeface="Calisto MT"/>
              </a:rPr>
              <a:t>(</a:t>
            </a:r>
            <a:r>
              <a:rPr lang="es-ES_tradnl" sz="2000" b="1" dirty="0">
                <a:solidFill>
                  <a:schemeClr val="bg1"/>
                </a:solidFill>
                <a:latin typeface="+mj-lt"/>
                <a:cs typeface="Calisto MT"/>
              </a:rPr>
              <a:t>Ley  N°19.300</a:t>
            </a:r>
            <a:r>
              <a:rPr lang="es-ES_tradnl" sz="2000" b="1" dirty="0" smtClean="0">
                <a:solidFill>
                  <a:schemeClr val="bg1"/>
                </a:solidFill>
                <a:latin typeface="+mj-lt"/>
                <a:cs typeface="Calisto MT"/>
              </a:rPr>
              <a:t>) Título </a:t>
            </a:r>
            <a:r>
              <a:rPr lang="es-ES_tradnl" sz="2000" b="1" dirty="0">
                <a:solidFill>
                  <a:schemeClr val="bg1"/>
                </a:solidFill>
                <a:latin typeface="+mj-lt"/>
                <a:cs typeface="Calisto MT"/>
              </a:rPr>
              <a:t>IV D.S. N° 40/2011</a:t>
            </a:r>
          </a:p>
        </p:txBody>
      </p:sp>
    </p:spTree>
    <p:extLst>
      <p:ext uri="{BB962C8B-B14F-4D97-AF65-F5344CB8AC3E}">
        <p14:creationId xmlns:p14="http://schemas.microsoft.com/office/powerpoint/2010/main" xmlns="" val="225203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4"/>
          <p:cNvSpPr>
            <a:spLocks noChangeArrowheads="1"/>
          </p:cNvSpPr>
          <p:nvPr/>
        </p:nvSpPr>
        <p:spPr bwMode="auto">
          <a:xfrm>
            <a:off x="527677" y="1684717"/>
            <a:ext cx="576263" cy="215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5 días</a:t>
            </a:r>
            <a:endParaRPr lang="es-ES" altLang="es-CL" sz="1400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2099" name="Rectangle 5"/>
          <p:cNvSpPr>
            <a:spLocks noChangeArrowheads="1"/>
          </p:cNvSpPr>
          <p:nvPr/>
        </p:nvSpPr>
        <p:spPr bwMode="auto">
          <a:xfrm>
            <a:off x="358547" y="4561575"/>
            <a:ext cx="1860778" cy="5778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17780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OAECA</a:t>
            </a:r>
          </a:p>
          <a:p>
            <a:pPr marL="17780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evalúan</a:t>
            </a:r>
          </a:p>
        </p:txBody>
      </p:sp>
      <p:sp>
        <p:nvSpPr>
          <p:cNvPr id="132100" name="AutoShape 6"/>
          <p:cNvSpPr>
            <a:spLocks noChangeArrowheads="1"/>
          </p:cNvSpPr>
          <p:nvPr/>
        </p:nvSpPr>
        <p:spPr bwMode="auto">
          <a:xfrm>
            <a:off x="358546" y="5591863"/>
            <a:ext cx="1890147" cy="596212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s-MX" altLang="es-CL" sz="14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OAECA emiten </a:t>
            </a: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s-MX" altLang="es-CL" sz="14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informes</a:t>
            </a:r>
            <a:endParaRPr lang="es-ES" altLang="es-CL" sz="140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2101" name="Rectangle 8"/>
          <p:cNvSpPr>
            <a:spLocks noChangeArrowheads="1"/>
          </p:cNvSpPr>
          <p:nvPr/>
        </p:nvSpPr>
        <p:spPr bwMode="auto">
          <a:xfrm>
            <a:off x="4486275" y="4840288"/>
            <a:ext cx="647700" cy="215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15 días</a:t>
            </a:r>
            <a:endParaRPr lang="es-ES" altLang="es-CL" sz="1400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2102" name="Line 9"/>
          <p:cNvSpPr>
            <a:spLocks noChangeShapeType="1"/>
          </p:cNvSpPr>
          <p:nvPr/>
        </p:nvSpPr>
        <p:spPr bwMode="auto">
          <a:xfrm flipH="1">
            <a:off x="1282700" y="2655888"/>
            <a:ext cx="1588" cy="3329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2103" name="AutoShape 10"/>
          <p:cNvSpPr>
            <a:spLocks noChangeArrowheads="1"/>
          </p:cNvSpPr>
          <p:nvPr/>
        </p:nvSpPr>
        <p:spPr bwMode="auto">
          <a:xfrm>
            <a:off x="3304382" y="5139425"/>
            <a:ext cx="1979612" cy="981975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8890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¿errores, omisiones </a:t>
            </a:r>
          </a:p>
          <a:p>
            <a:pPr marL="8890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o inexactitudes?</a:t>
            </a:r>
            <a:endParaRPr lang="es-ES" altLang="es-CL" sz="140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2104" name="Rectangle 16"/>
          <p:cNvSpPr>
            <a:spLocks noChangeArrowheads="1"/>
          </p:cNvSpPr>
          <p:nvPr/>
        </p:nvSpPr>
        <p:spPr bwMode="auto">
          <a:xfrm>
            <a:off x="2476500" y="2161275"/>
            <a:ext cx="21748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2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no</a:t>
            </a:r>
            <a:endParaRPr lang="es-ES" altLang="es-CL" sz="120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2105" name="Rectangle 17"/>
          <p:cNvSpPr>
            <a:spLocks noChangeArrowheads="1"/>
          </p:cNvSpPr>
          <p:nvPr/>
        </p:nvSpPr>
        <p:spPr bwMode="auto">
          <a:xfrm>
            <a:off x="892175" y="2710550"/>
            <a:ext cx="215900" cy="217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2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si</a:t>
            </a:r>
            <a:endParaRPr lang="es-ES" altLang="es-CL" sz="120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2106" name="Rectangle 18"/>
          <p:cNvSpPr>
            <a:spLocks noChangeArrowheads="1"/>
          </p:cNvSpPr>
          <p:nvPr/>
        </p:nvSpPr>
        <p:spPr bwMode="auto">
          <a:xfrm>
            <a:off x="3783013" y="4824413"/>
            <a:ext cx="288925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2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si</a:t>
            </a:r>
            <a:endParaRPr lang="es-ES" altLang="es-CL" sz="1200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2107" name="Rectangle 26"/>
          <p:cNvSpPr>
            <a:spLocks noChangeArrowheads="1"/>
          </p:cNvSpPr>
          <p:nvPr/>
        </p:nvSpPr>
        <p:spPr bwMode="auto">
          <a:xfrm>
            <a:off x="4486275" y="6072188"/>
            <a:ext cx="28892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2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no</a:t>
            </a:r>
            <a:endParaRPr lang="es-ES" altLang="es-CL" sz="120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90526" name="AutoShape 62"/>
          <p:cNvSpPr>
            <a:spLocks noChangeArrowheads="1"/>
          </p:cNvSpPr>
          <p:nvPr/>
        </p:nvSpPr>
        <p:spPr bwMode="auto">
          <a:xfrm>
            <a:off x="311333" y="915194"/>
            <a:ext cx="2016125" cy="50323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ＭＳ Ｐゴシック"/>
              </a:rPr>
              <a:t>Titular presenta </a:t>
            </a:r>
            <a:r>
              <a:rPr lang="es-MX" altLang="es-CL" b="1" dirty="0">
                <a:solidFill>
                  <a:srgbClr val="000000"/>
                </a:solidFill>
                <a:latin typeface="Arial" charset="0"/>
                <a:ea typeface="ＭＳ Ｐゴシック"/>
              </a:rPr>
              <a:t>DIA</a:t>
            </a:r>
            <a:endParaRPr lang="es-ES" altLang="es-CL" b="1" dirty="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132109" name="AutoShape 63"/>
          <p:cNvSpPr>
            <a:spLocks noChangeArrowheads="1"/>
          </p:cNvSpPr>
          <p:nvPr/>
        </p:nvSpPr>
        <p:spPr bwMode="auto">
          <a:xfrm>
            <a:off x="2126196" y="1598620"/>
            <a:ext cx="1547812" cy="315912"/>
          </a:xfrm>
          <a:prstGeom prst="flowChartTerminator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8890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2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Res inadmisibilidad</a:t>
            </a:r>
            <a:endParaRPr lang="es-ES" altLang="es-CL" sz="120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2110" name="Rectangle 75"/>
          <p:cNvSpPr>
            <a:spLocks noChangeArrowheads="1"/>
          </p:cNvSpPr>
          <p:nvPr/>
        </p:nvSpPr>
        <p:spPr bwMode="auto">
          <a:xfrm>
            <a:off x="460375" y="5298175"/>
            <a:ext cx="647700" cy="215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15 días</a:t>
            </a:r>
            <a:endParaRPr lang="es-ES" altLang="es-CL" sz="1400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2111" name="Rectangle 5"/>
          <p:cNvSpPr>
            <a:spLocks noChangeArrowheads="1"/>
          </p:cNvSpPr>
          <p:nvPr/>
        </p:nvSpPr>
        <p:spPr bwMode="auto">
          <a:xfrm>
            <a:off x="358547" y="2161275"/>
            <a:ext cx="1930853" cy="48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SEA realiza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 test de admisibilidad</a:t>
            </a:r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350838" y="3681194"/>
            <a:ext cx="187325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889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ＭＳ Ｐゴシック"/>
              </a:rPr>
              <a:t>SEA solicita a OAECA</a:t>
            </a:r>
          </a:p>
          <a:p>
            <a:pPr marL="1778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ＭＳ Ｐゴシック"/>
              </a:rPr>
              <a:t>evaluación de la </a:t>
            </a:r>
            <a:r>
              <a:rPr lang="es-MX" altLang="es-CL" sz="1400" b="1" dirty="0">
                <a:solidFill>
                  <a:srgbClr val="000000"/>
                </a:solidFill>
                <a:latin typeface="Arial" charset="0"/>
                <a:ea typeface="ＭＳ Ｐゴシック"/>
              </a:rPr>
              <a:t>DIA</a:t>
            </a:r>
          </a:p>
        </p:txBody>
      </p:sp>
      <p:sp>
        <p:nvSpPr>
          <p:cNvPr id="132113" name="AutoShape 63"/>
          <p:cNvSpPr>
            <a:spLocks noChangeArrowheads="1"/>
          </p:cNvSpPr>
          <p:nvPr/>
        </p:nvSpPr>
        <p:spPr bwMode="auto">
          <a:xfrm>
            <a:off x="611187" y="3011506"/>
            <a:ext cx="1387475" cy="344488"/>
          </a:xfrm>
          <a:prstGeom prst="flowChartTerminator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8890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2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Res admisibilidad</a:t>
            </a:r>
            <a:endParaRPr lang="es-ES" altLang="es-CL" sz="120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2115" name="Line 33"/>
          <p:cNvSpPr>
            <a:spLocks noChangeShapeType="1"/>
          </p:cNvSpPr>
          <p:nvPr/>
        </p:nvSpPr>
        <p:spPr bwMode="auto">
          <a:xfrm flipV="1">
            <a:off x="2900102" y="1940613"/>
            <a:ext cx="0" cy="55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2116" name="Line 34"/>
          <p:cNvSpPr>
            <a:spLocks noChangeShapeType="1"/>
          </p:cNvSpPr>
          <p:nvPr/>
        </p:nvSpPr>
        <p:spPr bwMode="auto">
          <a:xfrm>
            <a:off x="2289400" y="2496238"/>
            <a:ext cx="571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2117" name="Line 9"/>
          <p:cNvSpPr>
            <a:spLocks noChangeShapeType="1"/>
          </p:cNvSpPr>
          <p:nvPr/>
        </p:nvSpPr>
        <p:spPr bwMode="auto">
          <a:xfrm flipH="1">
            <a:off x="1279525" y="3325368"/>
            <a:ext cx="4763" cy="36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2118" name="Line 3"/>
          <p:cNvSpPr>
            <a:spLocks noChangeShapeType="1"/>
          </p:cNvSpPr>
          <p:nvPr/>
        </p:nvSpPr>
        <p:spPr bwMode="auto">
          <a:xfrm>
            <a:off x="2248694" y="5693909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2119" name="Rectangle 11"/>
          <p:cNvSpPr>
            <a:spLocks noChangeArrowheads="1"/>
          </p:cNvSpPr>
          <p:nvPr/>
        </p:nvSpPr>
        <p:spPr bwMode="auto">
          <a:xfrm>
            <a:off x="3359150" y="4364038"/>
            <a:ext cx="187325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SEA elabora ICSARA</a:t>
            </a:r>
            <a:endParaRPr lang="es-ES" altLang="es-CL" sz="140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89" name="AutoShape 22"/>
          <p:cNvSpPr>
            <a:spLocks noChangeArrowheads="1"/>
          </p:cNvSpPr>
          <p:nvPr/>
        </p:nvSpPr>
        <p:spPr bwMode="auto">
          <a:xfrm>
            <a:off x="3382963" y="3181350"/>
            <a:ext cx="1873250" cy="828675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CL" sz="1200" dirty="0">
                <a:solidFill>
                  <a:srgbClr val="000000"/>
                </a:solidFill>
                <a:latin typeface="Arial" charset="0"/>
                <a:ea typeface="ＭＳ Ｐゴシック"/>
              </a:rPr>
              <a:t>Titular presenta Adenda</a:t>
            </a:r>
            <a:endParaRPr lang="es-ES" altLang="es-CL" sz="1200" dirty="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132121" name="Line 21"/>
          <p:cNvSpPr>
            <a:spLocks noChangeShapeType="1"/>
          </p:cNvSpPr>
          <p:nvPr/>
        </p:nvSpPr>
        <p:spPr bwMode="auto">
          <a:xfrm flipV="1">
            <a:off x="4295775" y="47593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2122" name="Line 21"/>
          <p:cNvSpPr>
            <a:spLocks noChangeShapeType="1"/>
          </p:cNvSpPr>
          <p:nvPr/>
        </p:nvSpPr>
        <p:spPr bwMode="auto">
          <a:xfrm flipV="1">
            <a:off x="4294188" y="40132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2123" name="Rectangle 37"/>
          <p:cNvSpPr>
            <a:spLocks noChangeArrowheads="1"/>
          </p:cNvSpPr>
          <p:nvPr/>
        </p:nvSpPr>
        <p:spPr bwMode="auto">
          <a:xfrm>
            <a:off x="3359150" y="2057400"/>
            <a:ext cx="2016125" cy="6461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177800" algn="ctr" fontAlgn="base">
              <a:spcBef>
                <a:spcPct val="0"/>
              </a:spcBef>
              <a:spcAft>
                <a:spcPct val="0"/>
              </a:spcAft>
            </a:pPr>
            <a:endParaRPr lang="es-MX" altLang="es-CL" sz="1400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  <a:p>
            <a:pPr marL="17780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SEA solicita a OAECA</a:t>
            </a:r>
          </a:p>
          <a:p>
            <a:pPr marL="17780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informar  </a:t>
            </a:r>
            <a:r>
              <a:rPr lang="es-MX" altLang="es-CL" sz="1400" b="1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Adenda </a:t>
            </a:r>
          </a:p>
          <a:p>
            <a:pPr marL="177800" algn="ctr" fontAlgn="base">
              <a:spcBef>
                <a:spcPct val="0"/>
              </a:spcBef>
              <a:spcAft>
                <a:spcPct val="0"/>
              </a:spcAft>
            </a:pPr>
            <a:endParaRPr lang="es-MX" altLang="es-CL" sz="1400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2124" name="Line 28"/>
          <p:cNvSpPr>
            <a:spLocks noChangeShapeType="1"/>
          </p:cNvSpPr>
          <p:nvPr/>
        </p:nvSpPr>
        <p:spPr bwMode="auto">
          <a:xfrm flipV="1">
            <a:off x="4316413" y="2713038"/>
            <a:ext cx="0" cy="449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2125" name="AutoShape 10"/>
          <p:cNvSpPr>
            <a:spLocks noChangeArrowheads="1"/>
          </p:cNvSpPr>
          <p:nvPr/>
        </p:nvSpPr>
        <p:spPr bwMode="auto">
          <a:xfrm>
            <a:off x="3295650" y="766763"/>
            <a:ext cx="1979613" cy="898525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8890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¿errores, omisiones </a:t>
            </a:r>
          </a:p>
          <a:p>
            <a:pPr marL="8890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o inexactitudes?</a:t>
            </a:r>
            <a:endParaRPr lang="es-ES" altLang="es-CL" sz="1400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2127" name="Rectangle 11"/>
          <p:cNvSpPr>
            <a:spLocks noChangeArrowheads="1"/>
          </p:cNvSpPr>
          <p:nvPr/>
        </p:nvSpPr>
        <p:spPr bwMode="auto">
          <a:xfrm>
            <a:off x="6211888" y="860425"/>
            <a:ext cx="2016125" cy="5127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SEA elabora </a:t>
            </a:r>
            <a:r>
              <a:rPr lang="es-MX" altLang="es-CL" sz="1400" b="1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ICSARA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b="1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Complementario</a:t>
            </a:r>
            <a:endParaRPr lang="es-ES" altLang="es-CL" sz="1400" b="1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8" name="AutoShape 22"/>
          <p:cNvSpPr>
            <a:spLocks noChangeArrowheads="1"/>
          </p:cNvSpPr>
          <p:nvPr/>
        </p:nvSpPr>
        <p:spPr bwMode="auto">
          <a:xfrm>
            <a:off x="6253743" y="1756576"/>
            <a:ext cx="1873250" cy="915988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CL" sz="1100" dirty="0">
                <a:solidFill>
                  <a:srgbClr val="000000"/>
                </a:solidFill>
                <a:latin typeface="Arial" charset="0"/>
                <a:ea typeface="ＭＳ Ｐゴシック"/>
              </a:rPr>
              <a:t>Titular presenta Adenda</a:t>
            </a: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CL" sz="1100" dirty="0">
                <a:solidFill>
                  <a:srgbClr val="000000"/>
                </a:solidFill>
                <a:latin typeface="Arial" charset="0"/>
                <a:ea typeface="ＭＳ Ｐゴシック"/>
              </a:rPr>
              <a:t>complementaria</a:t>
            </a:r>
            <a:endParaRPr lang="es-ES" altLang="es-CL" sz="1100" dirty="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132129" name="Rectangle 37"/>
          <p:cNvSpPr>
            <a:spLocks noChangeArrowheads="1"/>
          </p:cNvSpPr>
          <p:nvPr/>
        </p:nvSpPr>
        <p:spPr bwMode="auto">
          <a:xfrm>
            <a:off x="6211888" y="3030538"/>
            <a:ext cx="2016125" cy="646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177800" algn="ctr" fontAlgn="base">
              <a:spcBef>
                <a:spcPct val="0"/>
              </a:spcBef>
              <a:spcAft>
                <a:spcPct val="0"/>
              </a:spcAft>
            </a:pPr>
            <a:endParaRPr lang="es-MX" altLang="es-CL" sz="140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  <a:p>
            <a:pPr marL="17780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SEA solicita a OAECA</a:t>
            </a:r>
          </a:p>
          <a:p>
            <a:pPr marL="17780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informar  </a:t>
            </a:r>
            <a:r>
              <a:rPr lang="es-MX" altLang="es-CL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Adenda  </a:t>
            </a:r>
          </a:p>
          <a:p>
            <a:pPr marL="17780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Complementaria</a:t>
            </a:r>
          </a:p>
          <a:p>
            <a:pPr marL="177800" algn="ctr" fontAlgn="base">
              <a:spcBef>
                <a:spcPct val="0"/>
              </a:spcBef>
              <a:spcAft>
                <a:spcPct val="0"/>
              </a:spcAft>
            </a:pPr>
            <a:endParaRPr lang="es-MX" altLang="es-CL" sz="140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2130" name="Rectangle 76"/>
          <p:cNvSpPr>
            <a:spLocks noChangeArrowheads="1"/>
          </p:cNvSpPr>
          <p:nvPr/>
        </p:nvSpPr>
        <p:spPr bwMode="auto">
          <a:xfrm>
            <a:off x="7410450" y="3735388"/>
            <a:ext cx="647700" cy="215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10 días</a:t>
            </a:r>
            <a:endParaRPr lang="es-ES" altLang="es-CL" sz="1400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2131" name="Rectangle 79"/>
          <p:cNvSpPr>
            <a:spLocks noChangeArrowheads="1"/>
          </p:cNvSpPr>
          <p:nvPr/>
        </p:nvSpPr>
        <p:spPr bwMode="auto">
          <a:xfrm>
            <a:off x="6161088" y="4062413"/>
            <a:ext cx="2154237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SEA elabora y</a:t>
            </a:r>
            <a:r>
              <a:rPr lang="es-MX" altLang="es-CL" sz="1400" b="1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publica </a:t>
            </a:r>
            <a:r>
              <a:rPr lang="es-MX" altLang="es-CL" sz="1400" b="1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ICE </a:t>
            </a:r>
          </a:p>
        </p:txBody>
      </p:sp>
      <p:sp>
        <p:nvSpPr>
          <p:cNvPr id="115" name="AutoShape 39"/>
          <p:cNvSpPr>
            <a:spLocks noChangeArrowheads="1"/>
          </p:cNvSpPr>
          <p:nvPr/>
        </p:nvSpPr>
        <p:spPr bwMode="auto">
          <a:xfrm>
            <a:off x="6500173" y="6126781"/>
            <a:ext cx="1512888" cy="411162"/>
          </a:xfrm>
          <a:prstGeom prst="flowChartTerminator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CL" b="1" dirty="0">
                <a:solidFill>
                  <a:srgbClr val="C0504D">
                    <a:lumMod val="50000"/>
                  </a:srgbClr>
                </a:solidFill>
                <a:latin typeface="Arial" charset="0"/>
                <a:ea typeface="ＭＳ Ｐゴシック"/>
              </a:rPr>
              <a:t>RCA</a:t>
            </a:r>
            <a:r>
              <a:rPr lang="es-MX" altLang="es-CL" sz="1400" b="1" dirty="0">
                <a:solidFill>
                  <a:srgbClr val="000000"/>
                </a:solidFill>
                <a:latin typeface="Arial" charset="0"/>
                <a:ea typeface="ＭＳ Ｐゴシック"/>
              </a:rPr>
              <a:t> </a:t>
            </a:r>
            <a:endParaRPr lang="es-ES" altLang="es-CL" sz="1400" b="1" dirty="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116" name="Rectangle 80"/>
          <p:cNvSpPr>
            <a:spLocks noChangeArrowheads="1"/>
          </p:cNvSpPr>
          <p:nvPr/>
        </p:nvSpPr>
        <p:spPr bwMode="auto">
          <a:xfrm>
            <a:off x="6230938" y="5064125"/>
            <a:ext cx="2014537" cy="62978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ＭＳ Ｐゴシック"/>
              </a:rPr>
              <a:t>Califica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ＭＳ Ｐゴシック"/>
              </a:rPr>
              <a:t>Comisión de Evaluación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ＭＳ Ｐゴシック"/>
              </a:rPr>
              <a:t>o Director Ejecutivo </a:t>
            </a:r>
          </a:p>
        </p:txBody>
      </p:sp>
      <p:sp>
        <p:nvSpPr>
          <p:cNvPr id="132135" name="Line 9"/>
          <p:cNvSpPr>
            <a:spLocks noChangeShapeType="1"/>
          </p:cNvSpPr>
          <p:nvPr/>
        </p:nvSpPr>
        <p:spPr bwMode="auto">
          <a:xfrm flipH="1">
            <a:off x="1279524" y="4257457"/>
            <a:ext cx="4763" cy="3041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2136" name="Line 9"/>
          <p:cNvSpPr>
            <a:spLocks noChangeShapeType="1"/>
          </p:cNvSpPr>
          <p:nvPr/>
        </p:nvSpPr>
        <p:spPr bwMode="auto">
          <a:xfrm flipH="1">
            <a:off x="1304925" y="5185463"/>
            <a:ext cx="4763" cy="36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2137" name="Line 9"/>
          <p:cNvSpPr>
            <a:spLocks noChangeShapeType="1"/>
          </p:cNvSpPr>
          <p:nvPr/>
        </p:nvSpPr>
        <p:spPr bwMode="auto">
          <a:xfrm flipH="1">
            <a:off x="4279900" y="6096286"/>
            <a:ext cx="3175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2138" name="Rectangle 76"/>
          <p:cNvSpPr>
            <a:spLocks noChangeArrowheads="1"/>
          </p:cNvSpPr>
          <p:nvPr/>
        </p:nvSpPr>
        <p:spPr bwMode="auto">
          <a:xfrm>
            <a:off x="4473575" y="1717675"/>
            <a:ext cx="647700" cy="215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10 días</a:t>
            </a:r>
            <a:endParaRPr lang="es-ES" altLang="es-CL" sz="1400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2139" name="Line 21"/>
          <p:cNvSpPr>
            <a:spLocks noChangeShapeType="1"/>
          </p:cNvSpPr>
          <p:nvPr/>
        </p:nvSpPr>
        <p:spPr bwMode="auto">
          <a:xfrm flipV="1">
            <a:off x="4332288" y="16652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2140" name="Line 21"/>
          <p:cNvSpPr>
            <a:spLocks noChangeShapeType="1"/>
          </p:cNvSpPr>
          <p:nvPr/>
        </p:nvSpPr>
        <p:spPr bwMode="auto">
          <a:xfrm flipV="1">
            <a:off x="4294188" y="51931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2141" name="Rectangle 26"/>
          <p:cNvSpPr>
            <a:spLocks noChangeArrowheads="1"/>
          </p:cNvSpPr>
          <p:nvPr/>
        </p:nvSpPr>
        <p:spPr bwMode="auto">
          <a:xfrm>
            <a:off x="4434539" y="540328"/>
            <a:ext cx="28892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2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no</a:t>
            </a:r>
            <a:endParaRPr lang="es-ES" altLang="es-CL" sz="1200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2142" name="Line 3"/>
          <p:cNvSpPr>
            <a:spLocks noChangeShapeType="1"/>
          </p:cNvSpPr>
          <p:nvPr/>
        </p:nvSpPr>
        <p:spPr bwMode="auto">
          <a:xfrm>
            <a:off x="5256331" y="1201737"/>
            <a:ext cx="919163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2143" name="Rectangle 55"/>
          <p:cNvSpPr>
            <a:spLocks noChangeArrowheads="1"/>
          </p:cNvSpPr>
          <p:nvPr/>
        </p:nvSpPr>
        <p:spPr bwMode="auto">
          <a:xfrm>
            <a:off x="5553075" y="1322388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2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si</a:t>
            </a:r>
            <a:endParaRPr lang="es-ES" altLang="es-CL" sz="1200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2144" name="Rectangle 76"/>
          <p:cNvSpPr>
            <a:spLocks noChangeArrowheads="1"/>
          </p:cNvSpPr>
          <p:nvPr/>
        </p:nvSpPr>
        <p:spPr bwMode="auto">
          <a:xfrm>
            <a:off x="5343525" y="860425"/>
            <a:ext cx="647700" cy="215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15 días</a:t>
            </a:r>
            <a:endParaRPr lang="es-ES" altLang="es-CL" sz="1400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2145" name="Line 9"/>
          <p:cNvSpPr>
            <a:spLocks noChangeShapeType="1"/>
          </p:cNvSpPr>
          <p:nvPr/>
        </p:nvSpPr>
        <p:spPr bwMode="auto">
          <a:xfrm flipH="1">
            <a:off x="7192963" y="1398588"/>
            <a:ext cx="3175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2146" name="Line 9"/>
          <p:cNvSpPr>
            <a:spLocks noChangeShapeType="1"/>
          </p:cNvSpPr>
          <p:nvPr/>
        </p:nvSpPr>
        <p:spPr bwMode="auto">
          <a:xfrm flipH="1">
            <a:off x="7208838" y="2655888"/>
            <a:ext cx="1587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" name="3 Título"/>
          <p:cNvSpPr txBox="1">
            <a:spLocks/>
          </p:cNvSpPr>
          <p:nvPr/>
        </p:nvSpPr>
        <p:spPr bwMode="auto">
          <a:xfrm>
            <a:off x="152399" y="116648"/>
            <a:ext cx="8164513" cy="34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es-CL" sz="2400" b="1" dirty="0">
                <a:latin typeface="Calibri Light" panose="020F0302020204030204" pitchFamily="34" charset="0"/>
                <a:ea typeface="ヒラギノ角ゴ Pro W3" charset="-128"/>
                <a:cs typeface="Verdana"/>
              </a:rPr>
              <a:t>DIA</a:t>
            </a:r>
          </a:p>
        </p:txBody>
      </p:sp>
      <p:sp>
        <p:nvSpPr>
          <p:cNvPr id="59" name="Line 9"/>
          <p:cNvSpPr>
            <a:spLocks noChangeShapeType="1"/>
          </p:cNvSpPr>
          <p:nvPr/>
        </p:nvSpPr>
        <p:spPr bwMode="auto">
          <a:xfrm>
            <a:off x="1269548" y="1432155"/>
            <a:ext cx="13151" cy="729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" name="Line 9"/>
          <p:cNvSpPr>
            <a:spLocks noChangeShapeType="1"/>
          </p:cNvSpPr>
          <p:nvPr/>
        </p:nvSpPr>
        <p:spPr bwMode="auto">
          <a:xfrm flipH="1">
            <a:off x="7196138" y="3695723"/>
            <a:ext cx="1587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3" name="Line 9"/>
          <p:cNvSpPr>
            <a:spLocks noChangeShapeType="1"/>
          </p:cNvSpPr>
          <p:nvPr/>
        </p:nvSpPr>
        <p:spPr bwMode="auto">
          <a:xfrm flipH="1">
            <a:off x="7188781" y="4638675"/>
            <a:ext cx="1587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4" name="Line 9"/>
          <p:cNvSpPr>
            <a:spLocks noChangeShapeType="1"/>
          </p:cNvSpPr>
          <p:nvPr/>
        </p:nvSpPr>
        <p:spPr bwMode="auto">
          <a:xfrm flipH="1">
            <a:off x="7176993" y="5735450"/>
            <a:ext cx="1587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7" name="Rectangle 79"/>
          <p:cNvSpPr>
            <a:spLocks noChangeArrowheads="1"/>
          </p:cNvSpPr>
          <p:nvPr/>
        </p:nvSpPr>
        <p:spPr bwMode="auto">
          <a:xfrm>
            <a:off x="3938221" y="6470936"/>
            <a:ext cx="715108" cy="3596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b="1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ICE </a:t>
            </a:r>
          </a:p>
        </p:txBody>
      </p:sp>
      <p:sp>
        <p:nvSpPr>
          <p:cNvPr id="68" name="Rectangle 79"/>
          <p:cNvSpPr>
            <a:spLocks noChangeArrowheads="1"/>
          </p:cNvSpPr>
          <p:nvPr/>
        </p:nvSpPr>
        <p:spPr bwMode="auto">
          <a:xfrm>
            <a:off x="3940213" y="180676"/>
            <a:ext cx="715108" cy="3596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b="1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ICE </a:t>
            </a:r>
          </a:p>
        </p:txBody>
      </p:sp>
      <p:sp>
        <p:nvSpPr>
          <p:cNvPr id="69" name="Rectangle 83"/>
          <p:cNvSpPr>
            <a:spLocks noChangeArrowheads="1"/>
          </p:cNvSpPr>
          <p:nvPr/>
        </p:nvSpPr>
        <p:spPr bwMode="auto">
          <a:xfrm>
            <a:off x="8373529" y="4254500"/>
            <a:ext cx="626541" cy="219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5 días</a:t>
            </a:r>
            <a:endParaRPr lang="es-ES" altLang="es-CL" sz="1400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56" name="Rectangle 83"/>
          <p:cNvSpPr>
            <a:spLocks noChangeArrowheads="1"/>
          </p:cNvSpPr>
          <p:nvPr/>
        </p:nvSpPr>
        <p:spPr bwMode="auto">
          <a:xfrm>
            <a:off x="8373528" y="5813237"/>
            <a:ext cx="626541" cy="219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10 </a:t>
            </a: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días</a:t>
            </a:r>
            <a:endParaRPr lang="es-ES" altLang="es-CL" sz="1400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96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4"/>
          <p:cNvSpPr>
            <a:spLocks noChangeArrowheads="1"/>
          </p:cNvSpPr>
          <p:nvPr/>
        </p:nvSpPr>
        <p:spPr bwMode="auto">
          <a:xfrm>
            <a:off x="565735" y="1684717"/>
            <a:ext cx="576263" cy="215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5 días</a:t>
            </a:r>
            <a:endParaRPr lang="es-ES" altLang="es-CL" sz="1400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2099" name="Rectangle 5"/>
          <p:cNvSpPr>
            <a:spLocks noChangeArrowheads="1"/>
          </p:cNvSpPr>
          <p:nvPr/>
        </p:nvSpPr>
        <p:spPr bwMode="auto">
          <a:xfrm>
            <a:off x="358547" y="4561575"/>
            <a:ext cx="1860778" cy="5778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17780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OAECA</a:t>
            </a:r>
          </a:p>
          <a:p>
            <a:pPr marL="17780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evalúan</a:t>
            </a:r>
          </a:p>
        </p:txBody>
      </p:sp>
      <p:sp>
        <p:nvSpPr>
          <p:cNvPr id="132100" name="AutoShape 6"/>
          <p:cNvSpPr>
            <a:spLocks noChangeArrowheads="1"/>
          </p:cNvSpPr>
          <p:nvPr/>
        </p:nvSpPr>
        <p:spPr bwMode="auto">
          <a:xfrm>
            <a:off x="358546" y="5591863"/>
            <a:ext cx="1890147" cy="596212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s-MX" altLang="es-CL" sz="14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OAECA emiten </a:t>
            </a: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s-MX" altLang="es-CL" sz="14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informes</a:t>
            </a:r>
            <a:endParaRPr lang="es-ES" altLang="es-CL" sz="140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2101" name="Rectangle 8"/>
          <p:cNvSpPr>
            <a:spLocks noChangeArrowheads="1"/>
          </p:cNvSpPr>
          <p:nvPr/>
        </p:nvSpPr>
        <p:spPr bwMode="auto">
          <a:xfrm>
            <a:off x="4486275" y="4840288"/>
            <a:ext cx="647700" cy="215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30 días</a:t>
            </a:r>
            <a:endParaRPr lang="es-ES" altLang="es-CL" sz="1400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2102" name="Line 9"/>
          <p:cNvSpPr>
            <a:spLocks noChangeShapeType="1"/>
          </p:cNvSpPr>
          <p:nvPr/>
        </p:nvSpPr>
        <p:spPr bwMode="auto">
          <a:xfrm flipH="1">
            <a:off x="1282700" y="2655888"/>
            <a:ext cx="1588" cy="3329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2103" name="AutoShape 10"/>
          <p:cNvSpPr>
            <a:spLocks noChangeArrowheads="1"/>
          </p:cNvSpPr>
          <p:nvPr/>
        </p:nvSpPr>
        <p:spPr bwMode="auto">
          <a:xfrm>
            <a:off x="3304382" y="5139425"/>
            <a:ext cx="1979612" cy="981975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8890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¿errores, omisiones </a:t>
            </a:r>
          </a:p>
          <a:p>
            <a:pPr marL="8890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o inexactitudes?</a:t>
            </a:r>
            <a:endParaRPr lang="es-ES" altLang="es-CL" sz="140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2104" name="Rectangle 16"/>
          <p:cNvSpPr>
            <a:spLocks noChangeArrowheads="1"/>
          </p:cNvSpPr>
          <p:nvPr/>
        </p:nvSpPr>
        <p:spPr bwMode="auto">
          <a:xfrm>
            <a:off x="2514558" y="2161275"/>
            <a:ext cx="21748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2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no</a:t>
            </a:r>
            <a:endParaRPr lang="es-ES" altLang="es-CL" sz="120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2105" name="Rectangle 17"/>
          <p:cNvSpPr>
            <a:spLocks noChangeArrowheads="1"/>
          </p:cNvSpPr>
          <p:nvPr/>
        </p:nvSpPr>
        <p:spPr bwMode="auto">
          <a:xfrm>
            <a:off x="892175" y="2710550"/>
            <a:ext cx="215900" cy="217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2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si</a:t>
            </a:r>
            <a:endParaRPr lang="es-ES" altLang="es-CL" sz="1200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2106" name="Rectangle 18"/>
          <p:cNvSpPr>
            <a:spLocks noChangeArrowheads="1"/>
          </p:cNvSpPr>
          <p:nvPr/>
        </p:nvSpPr>
        <p:spPr bwMode="auto">
          <a:xfrm>
            <a:off x="3783013" y="4824413"/>
            <a:ext cx="288925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2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si</a:t>
            </a:r>
            <a:endParaRPr lang="es-ES" altLang="es-CL" sz="1200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2107" name="Rectangle 26"/>
          <p:cNvSpPr>
            <a:spLocks noChangeArrowheads="1"/>
          </p:cNvSpPr>
          <p:nvPr/>
        </p:nvSpPr>
        <p:spPr bwMode="auto">
          <a:xfrm>
            <a:off x="4486275" y="6072188"/>
            <a:ext cx="28892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2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no</a:t>
            </a:r>
            <a:endParaRPr lang="es-ES" altLang="es-CL" sz="120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90526" name="AutoShape 62"/>
          <p:cNvSpPr>
            <a:spLocks noChangeArrowheads="1"/>
          </p:cNvSpPr>
          <p:nvPr/>
        </p:nvSpPr>
        <p:spPr bwMode="auto">
          <a:xfrm>
            <a:off x="349391" y="915194"/>
            <a:ext cx="2016125" cy="50323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ＭＳ Ｐゴシック"/>
              </a:rPr>
              <a:t>Titular presenta </a:t>
            </a:r>
            <a:r>
              <a:rPr lang="es-MX" altLang="es-CL" b="1" dirty="0">
                <a:solidFill>
                  <a:srgbClr val="000000"/>
                </a:solidFill>
                <a:latin typeface="Arial" charset="0"/>
                <a:ea typeface="ＭＳ Ｐゴシック"/>
              </a:rPr>
              <a:t>EIA</a:t>
            </a:r>
            <a:endParaRPr lang="es-ES" altLang="es-CL" b="1" dirty="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132109" name="AutoShape 63"/>
          <p:cNvSpPr>
            <a:spLocks noChangeArrowheads="1"/>
          </p:cNvSpPr>
          <p:nvPr/>
        </p:nvSpPr>
        <p:spPr bwMode="auto">
          <a:xfrm>
            <a:off x="2126196" y="1598620"/>
            <a:ext cx="1547812" cy="315912"/>
          </a:xfrm>
          <a:prstGeom prst="flowChartTerminator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8890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2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Res inadmisibilidad</a:t>
            </a:r>
            <a:endParaRPr lang="es-ES" altLang="es-CL" sz="120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2110" name="Rectangle 75"/>
          <p:cNvSpPr>
            <a:spLocks noChangeArrowheads="1"/>
          </p:cNvSpPr>
          <p:nvPr/>
        </p:nvSpPr>
        <p:spPr bwMode="auto">
          <a:xfrm>
            <a:off x="460375" y="5298175"/>
            <a:ext cx="647700" cy="215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30 días</a:t>
            </a:r>
            <a:endParaRPr lang="es-ES" altLang="es-CL" sz="1400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2111" name="Rectangle 5"/>
          <p:cNvSpPr>
            <a:spLocks noChangeArrowheads="1"/>
          </p:cNvSpPr>
          <p:nvPr/>
        </p:nvSpPr>
        <p:spPr bwMode="auto">
          <a:xfrm>
            <a:off x="396605" y="2161275"/>
            <a:ext cx="1930853" cy="48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SEA realiza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 test de admisibilidad</a:t>
            </a:r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350838" y="3681194"/>
            <a:ext cx="187325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889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ＭＳ Ｐゴシック"/>
              </a:rPr>
              <a:t>SEA solicita a OAECA</a:t>
            </a:r>
          </a:p>
          <a:p>
            <a:pPr marL="1778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ＭＳ Ｐゴシック"/>
              </a:rPr>
              <a:t>evaluación de la </a:t>
            </a:r>
            <a:r>
              <a:rPr lang="es-MX" altLang="es-CL" sz="1400" b="1" dirty="0">
                <a:solidFill>
                  <a:srgbClr val="000000"/>
                </a:solidFill>
                <a:latin typeface="Arial" charset="0"/>
                <a:ea typeface="ＭＳ Ｐゴシック"/>
              </a:rPr>
              <a:t>DIA</a:t>
            </a:r>
          </a:p>
        </p:txBody>
      </p:sp>
      <p:sp>
        <p:nvSpPr>
          <p:cNvPr id="132113" name="AutoShape 63"/>
          <p:cNvSpPr>
            <a:spLocks noChangeArrowheads="1"/>
          </p:cNvSpPr>
          <p:nvPr/>
        </p:nvSpPr>
        <p:spPr bwMode="auto">
          <a:xfrm>
            <a:off x="611187" y="3011506"/>
            <a:ext cx="1387475" cy="344488"/>
          </a:xfrm>
          <a:prstGeom prst="flowChartTerminator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8890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2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Res admisibilidad</a:t>
            </a:r>
            <a:endParaRPr lang="es-ES" altLang="es-CL" sz="120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2115" name="Line 33"/>
          <p:cNvSpPr>
            <a:spLocks noChangeShapeType="1"/>
          </p:cNvSpPr>
          <p:nvPr/>
        </p:nvSpPr>
        <p:spPr bwMode="auto">
          <a:xfrm flipV="1">
            <a:off x="2900102" y="1940613"/>
            <a:ext cx="0" cy="55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2116" name="Line 34"/>
          <p:cNvSpPr>
            <a:spLocks noChangeShapeType="1"/>
          </p:cNvSpPr>
          <p:nvPr/>
        </p:nvSpPr>
        <p:spPr bwMode="auto">
          <a:xfrm>
            <a:off x="2327458" y="2496238"/>
            <a:ext cx="571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2117" name="Line 9"/>
          <p:cNvSpPr>
            <a:spLocks noChangeShapeType="1"/>
          </p:cNvSpPr>
          <p:nvPr/>
        </p:nvSpPr>
        <p:spPr bwMode="auto">
          <a:xfrm flipH="1">
            <a:off x="1279525" y="3325368"/>
            <a:ext cx="4763" cy="36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2118" name="Line 3"/>
          <p:cNvSpPr>
            <a:spLocks noChangeShapeType="1"/>
          </p:cNvSpPr>
          <p:nvPr/>
        </p:nvSpPr>
        <p:spPr bwMode="auto">
          <a:xfrm>
            <a:off x="2248694" y="5693909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2119" name="Rectangle 11"/>
          <p:cNvSpPr>
            <a:spLocks noChangeArrowheads="1"/>
          </p:cNvSpPr>
          <p:nvPr/>
        </p:nvSpPr>
        <p:spPr bwMode="auto">
          <a:xfrm>
            <a:off x="3359150" y="4364038"/>
            <a:ext cx="187325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SEA elabora </a:t>
            </a:r>
            <a:r>
              <a:rPr lang="es-MX" altLang="es-CL" sz="1400" b="1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ICSARA</a:t>
            </a:r>
            <a:endParaRPr lang="es-ES" altLang="es-CL" sz="1400" b="1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89" name="AutoShape 22"/>
          <p:cNvSpPr>
            <a:spLocks noChangeArrowheads="1"/>
          </p:cNvSpPr>
          <p:nvPr/>
        </p:nvSpPr>
        <p:spPr bwMode="auto">
          <a:xfrm>
            <a:off x="3382963" y="3181350"/>
            <a:ext cx="1873250" cy="828675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CL" sz="1200" dirty="0">
                <a:solidFill>
                  <a:srgbClr val="000000"/>
                </a:solidFill>
                <a:latin typeface="Arial" charset="0"/>
                <a:ea typeface="ＭＳ Ｐゴシック"/>
              </a:rPr>
              <a:t>Titular presenta Adenda</a:t>
            </a:r>
            <a:endParaRPr lang="es-ES" altLang="es-CL" sz="1200" dirty="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132121" name="Line 21"/>
          <p:cNvSpPr>
            <a:spLocks noChangeShapeType="1"/>
          </p:cNvSpPr>
          <p:nvPr/>
        </p:nvSpPr>
        <p:spPr bwMode="auto">
          <a:xfrm flipV="1">
            <a:off x="4295775" y="47593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2122" name="Line 21"/>
          <p:cNvSpPr>
            <a:spLocks noChangeShapeType="1"/>
          </p:cNvSpPr>
          <p:nvPr/>
        </p:nvSpPr>
        <p:spPr bwMode="auto">
          <a:xfrm flipV="1">
            <a:off x="4294188" y="40132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2123" name="Rectangle 37"/>
          <p:cNvSpPr>
            <a:spLocks noChangeArrowheads="1"/>
          </p:cNvSpPr>
          <p:nvPr/>
        </p:nvSpPr>
        <p:spPr bwMode="auto">
          <a:xfrm>
            <a:off x="3359150" y="2057400"/>
            <a:ext cx="2016125" cy="6461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177800" algn="ctr" fontAlgn="base">
              <a:spcBef>
                <a:spcPct val="0"/>
              </a:spcBef>
              <a:spcAft>
                <a:spcPct val="0"/>
              </a:spcAft>
            </a:pPr>
            <a:endParaRPr lang="es-MX" altLang="es-CL" sz="140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  <a:p>
            <a:pPr marL="17780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SEA solicita a OAECA</a:t>
            </a:r>
          </a:p>
          <a:p>
            <a:pPr marL="17780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informar  </a:t>
            </a:r>
            <a:r>
              <a:rPr lang="es-MX" altLang="es-CL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Adenda </a:t>
            </a:r>
          </a:p>
          <a:p>
            <a:pPr marL="177800" algn="ctr" fontAlgn="base">
              <a:spcBef>
                <a:spcPct val="0"/>
              </a:spcBef>
              <a:spcAft>
                <a:spcPct val="0"/>
              </a:spcAft>
            </a:pPr>
            <a:endParaRPr lang="es-MX" altLang="es-CL" sz="140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2124" name="Line 28"/>
          <p:cNvSpPr>
            <a:spLocks noChangeShapeType="1"/>
          </p:cNvSpPr>
          <p:nvPr/>
        </p:nvSpPr>
        <p:spPr bwMode="auto">
          <a:xfrm flipV="1">
            <a:off x="4316413" y="2713038"/>
            <a:ext cx="0" cy="449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2125" name="AutoShape 10"/>
          <p:cNvSpPr>
            <a:spLocks noChangeArrowheads="1"/>
          </p:cNvSpPr>
          <p:nvPr/>
        </p:nvSpPr>
        <p:spPr bwMode="auto">
          <a:xfrm>
            <a:off x="3295650" y="766763"/>
            <a:ext cx="1979613" cy="898525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8890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¿errores, omisiones </a:t>
            </a:r>
          </a:p>
          <a:p>
            <a:pPr marL="8890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o inexactitudes?</a:t>
            </a:r>
            <a:endParaRPr lang="es-ES" altLang="es-CL" sz="140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2127" name="Rectangle 11"/>
          <p:cNvSpPr>
            <a:spLocks noChangeArrowheads="1"/>
          </p:cNvSpPr>
          <p:nvPr/>
        </p:nvSpPr>
        <p:spPr bwMode="auto">
          <a:xfrm>
            <a:off x="6211888" y="860425"/>
            <a:ext cx="2016125" cy="5127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SEA elabora </a:t>
            </a:r>
            <a:r>
              <a:rPr lang="es-MX" altLang="es-CL" sz="1400" b="1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ICSARA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b="1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Complementario</a:t>
            </a:r>
            <a:endParaRPr lang="es-ES" altLang="es-CL" sz="1400" b="1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8" name="AutoShape 22"/>
          <p:cNvSpPr>
            <a:spLocks noChangeArrowheads="1"/>
          </p:cNvSpPr>
          <p:nvPr/>
        </p:nvSpPr>
        <p:spPr bwMode="auto">
          <a:xfrm>
            <a:off x="6253743" y="1756576"/>
            <a:ext cx="1873250" cy="915988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CL" sz="1100" dirty="0">
                <a:solidFill>
                  <a:srgbClr val="000000"/>
                </a:solidFill>
                <a:latin typeface="Arial" charset="0"/>
                <a:ea typeface="ＭＳ Ｐゴシック"/>
              </a:rPr>
              <a:t>Titular presenta Adenda</a:t>
            </a: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CL" sz="1100" dirty="0">
                <a:solidFill>
                  <a:srgbClr val="000000"/>
                </a:solidFill>
                <a:latin typeface="Arial" charset="0"/>
                <a:ea typeface="ＭＳ Ｐゴシック"/>
              </a:rPr>
              <a:t>complementaria</a:t>
            </a:r>
            <a:endParaRPr lang="es-ES" altLang="es-CL" sz="1100" dirty="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132129" name="Rectangle 37"/>
          <p:cNvSpPr>
            <a:spLocks noChangeArrowheads="1"/>
          </p:cNvSpPr>
          <p:nvPr/>
        </p:nvSpPr>
        <p:spPr bwMode="auto">
          <a:xfrm>
            <a:off x="6200773" y="2949575"/>
            <a:ext cx="2016125" cy="646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177800" algn="ctr" fontAlgn="base">
              <a:spcBef>
                <a:spcPct val="0"/>
              </a:spcBef>
              <a:spcAft>
                <a:spcPct val="0"/>
              </a:spcAft>
            </a:pPr>
            <a:endParaRPr lang="es-MX" altLang="es-CL" sz="1400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  <a:p>
            <a:pPr marL="17780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SEA solicita a OAECA</a:t>
            </a:r>
          </a:p>
          <a:p>
            <a:pPr marL="17780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informar  </a:t>
            </a:r>
            <a:r>
              <a:rPr lang="es-MX" altLang="es-CL" sz="1400" b="1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Adenda  </a:t>
            </a:r>
          </a:p>
          <a:p>
            <a:pPr marL="17780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b="1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Complementaria</a:t>
            </a:r>
          </a:p>
          <a:p>
            <a:pPr marL="177800" algn="ctr" fontAlgn="base">
              <a:spcBef>
                <a:spcPct val="0"/>
              </a:spcBef>
              <a:spcAft>
                <a:spcPct val="0"/>
              </a:spcAft>
            </a:pPr>
            <a:endParaRPr lang="es-MX" altLang="es-CL" sz="1400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2130" name="Rectangle 76"/>
          <p:cNvSpPr>
            <a:spLocks noChangeArrowheads="1"/>
          </p:cNvSpPr>
          <p:nvPr/>
        </p:nvSpPr>
        <p:spPr bwMode="auto">
          <a:xfrm>
            <a:off x="7410450" y="3665182"/>
            <a:ext cx="647700" cy="215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15 días</a:t>
            </a:r>
            <a:endParaRPr lang="es-ES" altLang="es-CL" sz="1400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2131" name="Rectangle 79"/>
          <p:cNvSpPr>
            <a:spLocks noChangeArrowheads="1"/>
          </p:cNvSpPr>
          <p:nvPr/>
        </p:nvSpPr>
        <p:spPr bwMode="auto">
          <a:xfrm>
            <a:off x="6142831" y="3967045"/>
            <a:ext cx="2154237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SEA elabora y</a:t>
            </a:r>
            <a:r>
              <a:rPr lang="es-MX" altLang="es-CL" sz="1400" b="1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publica </a:t>
            </a:r>
            <a:r>
              <a:rPr lang="es-MX" altLang="es-CL" sz="1400" b="1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ICE </a:t>
            </a:r>
          </a:p>
        </p:txBody>
      </p:sp>
      <p:sp>
        <p:nvSpPr>
          <p:cNvPr id="132132" name="Rectangle 83"/>
          <p:cNvSpPr>
            <a:spLocks noChangeArrowheads="1"/>
          </p:cNvSpPr>
          <p:nvPr/>
        </p:nvSpPr>
        <p:spPr bwMode="auto">
          <a:xfrm>
            <a:off x="8373529" y="4144963"/>
            <a:ext cx="626541" cy="2190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5 días</a:t>
            </a:r>
            <a:endParaRPr lang="es-ES" altLang="es-CL" sz="1400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15" name="AutoShape 39"/>
          <p:cNvSpPr>
            <a:spLocks noChangeArrowheads="1"/>
          </p:cNvSpPr>
          <p:nvPr/>
        </p:nvSpPr>
        <p:spPr bwMode="auto">
          <a:xfrm>
            <a:off x="6486525" y="6358797"/>
            <a:ext cx="1512888" cy="411162"/>
          </a:xfrm>
          <a:prstGeom prst="flowChartTerminator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CL" b="1" dirty="0">
                <a:solidFill>
                  <a:srgbClr val="C0504D">
                    <a:lumMod val="50000"/>
                  </a:srgbClr>
                </a:solidFill>
                <a:latin typeface="Arial" charset="0"/>
                <a:ea typeface="ＭＳ Ｐゴシック"/>
              </a:rPr>
              <a:t>RCA</a:t>
            </a:r>
            <a:r>
              <a:rPr lang="es-MX" altLang="es-CL" sz="1400" b="1" dirty="0">
                <a:solidFill>
                  <a:srgbClr val="000000"/>
                </a:solidFill>
                <a:latin typeface="Arial" charset="0"/>
                <a:ea typeface="ＭＳ Ｐゴシック"/>
              </a:rPr>
              <a:t> </a:t>
            </a:r>
            <a:endParaRPr lang="es-ES" altLang="es-CL" sz="1400" b="1" dirty="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116" name="Rectangle 80"/>
          <p:cNvSpPr>
            <a:spLocks noChangeArrowheads="1"/>
          </p:cNvSpPr>
          <p:nvPr/>
        </p:nvSpPr>
        <p:spPr bwMode="auto">
          <a:xfrm>
            <a:off x="6203440" y="5448832"/>
            <a:ext cx="2014537" cy="62978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ＭＳ Ｐゴシック"/>
              </a:rPr>
              <a:t>Califica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ＭＳ Ｐゴシック"/>
              </a:rPr>
              <a:t>Comisión de Evaluación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ＭＳ Ｐゴシック"/>
              </a:rPr>
              <a:t>o Director Ejecutivo </a:t>
            </a:r>
          </a:p>
        </p:txBody>
      </p:sp>
      <p:sp>
        <p:nvSpPr>
          <p:cNvPr id="132135" name="Line 9"/>
          <p:cNvSpPr>
            <a:spLocks noChangeShapeType="1"/>
          </p:cNvSpPr>
          <p:nvPr/>
        </p:nvSpPr>
        <p:spPr bwMode="auto">
          <a:xfrm flipH="1">
            <a:off x="1279524" y="4257457"/>
            <a:ext cx="4763" cy="3041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2136" name="Line 9"/>
          <p:cNvSpPr>
            <a:spLocks noChangeShapeType="1"/>
          </p:cNvSpPr>
          <p:nvPr/>
        </p:nvSpPr>
        <p:spPr bwMode="auto">
          <a:xfrm flipH="1">
            <a:off x="1304925" y="5185463"/>
            <a:ext cx="4763" cy="36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2137" name="Line 9"/>
          <p:cNvSpPr>
            <a:spLocks noChangeShapeType="1"/>
          </p:cNvSpPr>
          <p:nvPr/>
        </p:nvSpPr>
        <p:spPr bwMode="auto">
          <a:xfrm flipH="1">
            <a:off x="4279900" y="6096286"/>
            <a:ext cx="3175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2138" name="Rectangle 76"/>
          <p:cNvSpPr>
            <a:spLocks noChangeArrowheads="1"/>
          </p:cNvSpPr>
          <p:nvPr/>
        </p:nvSpPr>
        <p:spPr bwMode="auto">
          <a:xfrm>
            <a:off x="4473575" y="1717675"/>
            <a:ext cx="647700" cy="215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15 días</a:t>
            </a:r>
            <a:endParaRPr lang="es-ES" altLang="es-CL" sz="1400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2139" name="Line 21"/>
          <p:cNvSpPr>
            <a:spLocks noChangeShapeType="1"/>
          </p:cNvSpPr>
          <p:nvPr/>
        </p:nvSpPr>
        <p:spPr bwMode="auto">
          <a:xfrm flipV="1">
            <a:off x="4332288" y="16652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2140" name="Line 21"/>
          <p:cNvSpPr>
            <a:spLocks noChangeShapeType="1"/>
          </p:cNvSpPr>
          <p:nvPr/>
        </p:nvSpPr>
        <p:spPr bwMode="auto">
          <a:xfrm flipV="1">
            <a:off x="4294188" y="51931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2141" name="Rectangle 26"/>
          <p:cNvSpPr>
            <a:spLocks noChangeArrowheads="1"/>
          </p:cNvSpPr>
          <p:nvPr/>
        </p:nvSpPr>
        <p:spPr bwMode="auto">
          <a:xfrm>
            <a:off x="4434539" y="540328"/>
            <a:ext cx="28892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2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no</a:t>
            </a:r>
            <a:endParaRPr lang="es-ES" altLang="es-CL" sz="1200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2142" name="Line 3"/>
          <p:cNvSpPr>
            <a:spLocks noChangeShapeType="1"/>
          </p:cNvSpPr>
          <p:nvPr/>
        </p:nvSpPr>
        <p:spPr bwMode="auto">
          <a:xfrm>
            <a:off x="5256331" y="1201737"/>
            <a:ext cx="919163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2143" name="Rectangle 55"/>
          <p:cNvSpPr>
            <a:spLocks noChangeArrowheads="1"/>
          </p:cNvSpPr>
          <p:nvPr/>
        </p:nvSpPr>
        <p:spPr bwMode="auto">
          <a:xfrm>
            <a:off x="5553075" y="1322388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2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si</a:t>
            </a:r>
            <a:endParaRPr lang="es-ES" altLang="es-CL" sz="120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2144" name="Rectangle 76"/>
          <p:cNvSpPr>
            <a:spLocks noChangeArrowheads="1"/>
          </p:cNvSpPr>
          <p:nvPr/>
        </p:nvSpPr>
        <p:spPr bwMode="auto">
          <a:xfrm>
            <a:off x="5343525" y="860425"/>
            <a:ext cx="647700" cy="215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15 días</a:t>
            </a:r>
            <a:endParaRPr lang="es-ES" altLang="es-CL" sz="1400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2145" name="Line 9"/>
          <p:cNvSpPr>
            <a:spLocks noChangeShapeType="1"/>
          </p:cNvSpPr>
          <p:nvPr/>
        </p:nvSpPr>
        <p:spPr bwMode="auto">
          <a:xfrm flipH="1">
            <a:off x="7192963" y="1398588"/>
            <a:ext cx="3175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2146" name="Line 9"/>
          <p:cNvSpPr>
            <a:spLocks noChangeShapeType="1"/>
          </p:cNvSpPr>
          <p:nvPr/>
        </p:nvSpPr>
        <p:spPr bwMode="auto">
          <a:xfrm flipH="1">
            <a:off x="7192963" y="2655888"/>
            <a:ext cx="17462" cy="2817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2149" name="Line 9"/>
          <p:cNvSpPr>
            <a:spLocks noChangeShapeType="1"/>
          </p:cNvSpPr>
          <p:nvPr/>
        </p:nvSpPr>
        <p:spPr bwMode="auto">
          <a:xfrm>
            <a:off x="7208837" y="6078615"/>
            <a:ext cx="1871" cy="2801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" name="3 Título"/>
          <p:cNvSpPr txBox="1">
            <a:spLocks/>
          </p:cNvSpPr>
          <p:nvPr/>
        </p:nvSpPr>
        <p:spPr bwMode="auto">
          <a:xfrm>
            <a:off x="152399" y="116648"/>
            <a:ext cx="8164513" cy="34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sz="2400" b="1" dirty="0">
                <a:latin typeface="Calibri Light" panose="020F0302020204030204" pitchFamily="34" charset="0"/>
                <a:ea typeface="ヒラギノ角ゴ Pro W3" charset="-128"/>
                <a:cs typeface="Verdana"/>
              </a:rPr>
              <a:t>EIA</a:t>
            </a:r>
          </a:p>
        </p:txBody>
      </p:sp>
      <p:sp>
        <p:nvSpPr>
          <p:cNvPr id="59" name="Line 9"/>
          <p:cNvSpPr>
            <a:spLocks noChangeShapeType="1"/>
          </p:cNvSpPr>
          <p:nvPr/>
        </p:nvSpPr>
        <p:spPr bwMode="auto">
          <a:xfrm>
            <a:off x="1307606" y="1432155"/>
            <a:ext cx="13151" cy="729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" name="Line 9"/>
          <p:cNvSpPr>
            <a:spLocks noChangeShapeType="1"/>
          </p:cNvSpPr>
          <p:nvPr/>
        </p:nvSpPr>
        <p:spPr bwMode="auto">
          <a:xfrm flipH="1">
            <a:off x="7192963" y="3562609"/>
            <a:ext cx="4761" cy="4044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2" name="Line 9"/>
          <p:cNvSpPr>
            <a:spLocks noChangeShapeType="1"/>
          </p:cNvSpPr>
          <p:nvPr/>
        </p:nvSpPr>
        <p:spPr bwMode="auto">
          <a:xfrm>
            <a:off x="7212294" y="4527550"/>
            <a:ext cx="7654" cy="1531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56" name="54 Grupo"/>
          <p:cNvGrpSpPr>
            <a:grpSpLocks/>
          </p:cNvGrpSpPr>
          <p:nvPr/>
        </p:nvGrpSpPr>
        <p:grpSpPr bwMode="auto">
          <a:xfrm>
            <a:off x="5842000" y="621766"/>
            <a:ext cx="2844800" cy="2170231"/>
            <a:chOff x="2696369" y="115888"/>
            <a:chExt cx="4772819" cy="6294437"/>
          </a:xfrm>
        </p:grpSpPr>
        <p:sp>
          <p:nvSpPr>
            <p:cNvPr id="57" name="Line 68"/>
            <p:cNvSpPr>
              <a:spLocks noChangeShapeType="1"/>
            </p:cNvSpPr>
            <p:nvPr/>
          </p:nvSpPr>
          <p:spPr bwMode="auto">
            <a:xfrm flipV="1">
              <a:off x="2696369" y="157163"/>
              <a:ext cx="0" cy="6049962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s-MX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8" name="Line 69"/>
            <p:cNvSpPr>
              <a:spLocks noChangeShapeType="1"/>
            </p:cNvSpPr>
            <p:nvPr/>
          </p:nvSpPr>
          <p:spPr bwMode="auto">
            <a:xfrm>
              <a:off x="2696369" y="115888"/>
              <a:ext cx="4752975" cy="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s-MX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3" name="Line 70"/>
            <p:cNvSpPr>
              <a:spLocks noChangeShapeType="1"/>
            </p:cNvSpPr>
            <p:nvPr/>
          </p:nvSpPr>
          <p:spPr bwMode="auto">
            <a:xfrm>
              <a:off x="7385844" y="360363"/>
              <a:ext cx="0" cy="6049962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s-MX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4" name="Line 71"/>
            <p:cNvSpPr>
              <a:spLocks noChangeShapeType="1"/>
            </p:cNvSpPr>
            <p:nvPr/>
          </p:nvSpPr>
          <p:spPr bwMode="auto">
            <a:xfrm flipH="1">
              <a:off x="2716213" y="6276975"/>
              <a:ext cx="4752975" cy="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s-MX" sz="240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65" name="3 CuadroTexto"/>
          <p:cNvSpPr txBox="1">
            <a:spLocks noChangeArrowheads="1"/>
          </p:cNvSpPr>
          <p:nvPr/>
        </p:nvSpPr>
        <p:spPr bwMode="auto">
          <a:xfrm>
            <a:off x="5538488" y="142756"/>
            <a:ext cx="312102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CL" sz="1050" dirty="0">
                <a:solidFill>
                  <a:srgbClr val="C00000"/>
                </a:solidFill>
                <a:latin typeface="Arial" charset="0"/>
              </a:rPr>
              <a:t>* En casos excepcionales un nuevo ICSARA complementario</a:t>
            </a:r>
          </a:p>
        </p:txBody>
      </p:sp>
      <p:sp>
        <p:nvSpPr>
          <p:cNvPr id="66" name="Rectangle 80"/>
          <p:cNvSpPr>
            <a:spLocks noChangeArrowheads="1"/>
          </p:cNvSpPr>
          <p:nvPr/>
        </p:nvSpPr>
        <p:spPr bwMode="auto">
          <a:xfrm>
            <a:off x="6551518" y="4680744"/>
            <a:ext cx="1282890" cy="5762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OAECA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visa ICE</a:t>
            </a:r>
            <a:endParaRPr lang="es-ES" altLang="es-CL" sz="1400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67" name="Line 9"/>
          <p:cNvSpPr>
            <a:spLocks noChangeShapeType="1"/>
          </p:cNvSpPr>
          <p:nvPr/>
        </p:nvSpPr>
        <p:spPr bwMode="auto">
          <a:xfrm>
            <a:off x="7186896" y="5264132"/>
            <a:ext cx="7654" cy="1531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8" name="Rectangle 83"/>
          <p:cNvSpPr>
            <a:spLocks noChangeArrowheads="1"/>
          </p:cNvSpPr>
          <p:nvPr/>
        </p:nvSpPr>
        <p:spPr bwMode="auto">
          <a:xfrm>
            <a:off x="7965279" y="4840288"/>
            <a:ext cx="671844" cy="231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4 días</a:t>
            </a:r>
            <a:endParaRPr lang="es-ES" altLang="es-CL" sz="1400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70" name="Rectangle 79"/>
          <p:cNvSpPr>
            <a:spLocks noChangeArrowheads="1"/>
          </p:cNvSpPr>
          <p:nvPr/>
        </p:nvSpPr>
        <p:spPr bwMode="auto">
          <a:xfrm>
            <a:off x="3927475" y="198602"/>
            <a:ext cx="715108" cy="3596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b="1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ICE </a:t>
            </a:r>
          </a:p>
        </p:txBody>
      </p:sp>
      <p:sp>
        <p:nvSpPr>
          <p:cNvPr id="71" name="Rectangle 79"/>
          <p:cNvSpPr>
            <a:spLocks noChangeArrowheads="1"/>
          </p:cNvSpPr>
          <p:nvPr/>
        </p:nvSpPr>
        <p:spPr bwMode="auto">
          <a:xfrm>
            <a:off x="3961991" y="6470936"/>
            <a:ext cx="715108" cy="3596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b="1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ICE </a:t>
            </a:r>
          </a:p>
        </p:txBody>
      </p:sp>
      <p:sp>
        <p:nvSpPr>
          <p:cNvPr id="69" name="Rectangle 83"/>
          <p:cNvSpPr>
            <a:spLocks noChangeArrowheads="1"/>
          </p:cNvSpPr>
          <p:nvPr/>
        </p:nvSpPr>
        <p:spPr bwMode="auto">
          <a:xfrm>
            <a:off x="8264061" y="6127022"/>
            <a:ext cx="671844" cy="231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CL" sz="14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10 </a:t>
            </a:r>
            <a:r>
              <a:rPr lang="es-MX" altLang="es-CL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días</a:t>
            </a:r>
            <a:endParaRPr lang="es-ES" altLang="es-CL" sz="1400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26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Gobierno de Chile | Servicio de Evaluación Ambiental</a:t>
            </a:r>
          </a:p>
          <a:p>
            <a:pPr>
              <a:defRPr/>
            </a:pPr>
            <a:endParaRPr lang="es-ES_tradnl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3DC083-B212-4D6A-993D-6628FFBB0DA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1835696" y="0"/>
            <a:ext cx="4916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b="1" dirty="0" smtClean="0"/>
              <a:t>PAS MIXTOS MÁS FRECUENTES SOLICITADOS EN BIOBÍO</a:t>
            </a:r>
            <a:endParaRPr lang="es-CL" sz="1600" b="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/>
          </p:nvPr>
        </p:nvGraphicFramePr>
        <p:xfrm>
          <a:off x="0" y="260650"/>
          <a:ext cx="9144000" cy="66776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194"/>
                <a:gridCol w="4230357"/>
                <a:gridCol w="2194252"/>
                <a:gridCol w="608477"/>
                <a:gridCol w="756860"/>
                <a:gridCol w="756860"/>
              </a:tblGrid>
              <a:tr h="11862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PAS DS 40/2012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PAS MIXTOS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PAS SECTORIAL EQUIVALENTE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ORGANO SECTORIAL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700">
                          <a:effectLst/>
                        </a:rPr>
                        <a:t>INSTANCIA SECTORIAL</a:t>
                      </a:r>
                      <a:endParaRPr lang="es-CL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61008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TIEMPO TRAMITACIÓN (DÍAS HÁBILES)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TIEMPO TRAMITACIÓN (DÍAS TOTALES)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</a:tr>
              <a:tr h="457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132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Permiso para hacer excavaciones de tipo arqueológico, antropológico y paleontológico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Permiso de ejecución de excavaciones de carácter arqueológico, antropológico, paleontológico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CMN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85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119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</a:tr>
              <a:tr h="457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 smtClean="0">
                          <a:effectLst/>
                        </a:rPr>
                        <a:t>138*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Permiso para la construcción, reparación, modificación y ampliación de cualquier obra pública o particular destinada a la evacuación, tratamiento o disposición final de desagües, aguas servidas de cualquier naturaleza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Aprobación proyecto sistema particular de tratamiento de aguas servidas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Autoridad Sanitaria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</a:rPr>
                        <a:t>105</a:t>
                      </a:r>
                      <a:endParaRPr lang="es-C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147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</a:tr>
              <a:tr h="457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139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Permiso para la construcción, reparación, modificación y ampliación de cualquier obra pública o particular destinada a la evacuación, tratamiento o disposición final de residuos industriales o mineros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Aprobación proyecto planta de tratamiento de RILES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Autoridad Sanitaria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90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126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</a:tr>
              <a:tr h="718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140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Permiso para la construcción, reparación, modificación y ampliación de cualquier planta de tratamiento de basuras y desperdicios de cualquier clase o para la instalación de todo lugar destinado a la acumulación, selección, industrialización, comercio o disposición final de basuras y desperdicios de cualquier clase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Aprobación proyecto acumulación o tratamiento de residuos industriales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Autoridad Sanitaria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45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63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</a:tr>
              <a:tr h="305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 smtClean="0">
                          <a:effectLst/>
                        </a:rPr>
                        <a:t>141*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Permiso para la construcción, reparación, modificación y ampliación de relleno sanitario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Aprobación proyecto relleno sanitario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Autoridad Sanitaria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</a:rPr>
                        <a:t>105</a:t>
                      </a:r>
                      <a:endParaRPr lang="es-C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147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</a:tr>
              <a:tr h="305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142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Permiso para todo sitio destinado al almacenamiento de residuos peligrosos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Aprobación proyecto almacenamiento residuos peligrosos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Autoridad Sanitaria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45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63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</a:tr>
              <a:tr h="457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146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Permiso para la caza o captura de ejemplares de animales de especies protegidas para fines de investigación, para el establecimiento de centros de reproducción o criaderos y para la utilización sustentable del recurso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Permiso para captura de ejemplares de especies protegidas con fines de investigación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SAG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85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119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</a:tr>
              <a:tr h="305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148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Permiso para la corta de bosque nativo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Aprobación PMF para la corta de bosque nativo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CONAF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90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126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</a:tr>
              <a:tr h="305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149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Permiso para la corta de plantaciones en terrenos APF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Permiso para corta de plantaciones en terrenos APF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CONAF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90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126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</a:tr>
              <a:tr h="457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150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Permiso para la intervención de especies vegetales nativas clasificadas de conformidad con el artículo 37 de la ley N° 19.300 que formen parte de un bosque nativo, o alteración de su hábitat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Permiso para intervención de especies vegetales nativas clasificadas en categorías de conservación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CONAF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90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119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</a:tr>
              <a:tr h="305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156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Permiso para realizar modificaciones de cauce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Autorización obras de modificación y regularización de cauces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DGA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</a:rPr>
                        <a:t>250</a:t>
                      </a:r>
                      <a:endParaRPr lang="es-C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350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</a:tr>
              <a:tr h="305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 smtClean="0">
                          <a:effectLst/>
                        </a:rPr>
                        <a:t>157*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Permiso para efectuar obras de regularización o defensas de cauces naturales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Autorización obras de regulación y defensas de cauces naturales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DGA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</a:rPr>
                        <a:t>250</a:t>
                      </a:r>
                      <a:endParaRPr lang="es-C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350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</a:tr>
              <a:tr h="305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 smtClean="0">
                          <a:effectLst/>
                        </a:rPr>
                        <a:t>159*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Permiso para la extracción de ripios y arenas en los cauces de ríos y esteros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Autorización para la extracción de ripios y arenas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DOH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</a:rPr>
                        <a:t>180</a:t>
                      </a:r>
                      <a:endParaRPr lang="es-C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252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</a:tr>
              <a:tr h="305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160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Permiso para subdividir y urbanizar terrenos rurales o para construcción fuera de los límites urbanos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Informa favorable para la construcción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SAG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70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150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</a:tr>
              <a:tr h="305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 smtClean="0">
                          <a:effectLst/>
                        </a:rPr>
                        <a:t>161*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Pronunciamiento de calificación de instalaciones industriales y de bodegaje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Pronunciamiento de calificación de instalaciones industriales y de bodegaje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Autoridad Sanitaria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</a:rPr>
                        <a:t>250</a:t>
                      </a:r>
                      <a:endParaRPr lang="es-C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350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0006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>
                <a:solidFill>
                  <a:schemeClr val="bg1"/>
                </a:solidFill>
              </a:rPr>
              <a:t>Número de Proyectos y Montos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95536" y="6503381"/>
            <a:ext cx="748883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sz="1000" dirty="0" smtClean="0">
                <a:solidFill>
                  <a:srgbClr val="595959"/>
                </a:solidFill>
              </a:rPr>
              <a:t>Fuente: Elaboración Propia con datos del SEA  </a:t>
            </a:r>
            <a:endParaRPr lang="es-ES" sz="1000" dirty="0">
              <a:solidFill>
                <a:srgbClr val="595959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0267597"/>
              </p:ext>
            </p:extLst>
          </p:nvPr>
        </p:nvGraphicFramePr>
        <p:xfrm>
          <a:off x="251521" y="1003061"/>
          <a:ext cx="8640958" cy="5162607"/>
        </p:xfrm>
        <a:graphic>
          <a:graphicData uri="http://schemas.openxmlformats.org/drawingml/2006/table">
            <a:tbl>
              <a:tblPr firstRow="1" firstCol="1" lastRow="1">
                <a:tableStyleId>{69CF1AB2-1976-4502-BF36-3FF5EA218861}</a:tableStyleId>
              </a:tblPr>
              <a:tblGrid>
                <a:gridCol w="1738730"/>
                <a:gridCol w="1401521"/>
                <a:gridCol w="748180"/>
                <a:gridCol w="800870"/>
                <a:gridCol w="642803"/>
                <a:gridCol w="684954"/>
                <a:gridCol w="684954"/>
                <a:gridCol w="642803"/>
                <a:gridCol w="569039"/>
                <a:gridCol w="727104"/>
              </a:tblGrid>
              <a:tr h="197770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NUMERO DE PROYECTOS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9777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>
                          <a:effectLst/>
                        </a:rPr>
                        <a:t> 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2010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2011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2012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2013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2014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2015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2016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2017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Total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777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>
                          <a:effectLst/>
                        </a:rPr>
                        <a:t>Aprobado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46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58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41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60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28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38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19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 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290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777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>
                          <a:effectLst/>
                        </a:rPr>
                        <a:t>Desistido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12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32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31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32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15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22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11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11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166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777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>
                          <a:effectLst/>
                        </a:rPr>
                        <a:t>En Admisión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 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 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 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 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 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 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 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2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2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777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>
                          <a:effectLst/>
                        </a:rPr>
                        <a:t>En Calificación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 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 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 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2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1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9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19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22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53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585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>
                          <a:effectLst/>
                        </a:rPr>
                        <a:t>No Admitido a Tramitación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14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15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14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19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30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19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29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30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170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777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>
                          <a:effectLst/>
                        </a:rPr>
                        <a:t>No calificado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 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3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2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2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2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4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3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2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18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777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>
                          <a:effectLst/>
                        </a:rPr>
                        <a:t>Rechazado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3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2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1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5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1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 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1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 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13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6479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>
                          <a:effectLst/>
                        </a:rPr>
                        <a:t>Total general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75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110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89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120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77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92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82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67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712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7770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MONTOS MILLONES DE DOLARES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9777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>
                          <a:effectLst/>
                        </a:rPr>
                        <a:t> 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2010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2011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2012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2013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</a:rPr>
                        <a:t>2014</a:t>
                      </a:r>
                      <a:endParaRPr lang="es-MX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</a:rPr>
                        <a:t>2015</a:t>
                      </a:r>
                      <a:endParaRPr lang="es-MX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2016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2017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>
                          <a:effectLst/>
                        </a:rPr>
                        <a:t>Total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585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>
                          <a:effectLst/>
                        </a:rPr>
                        <a:t>Aprobado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1,202.14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927.03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2,305.29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1,606.19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1,872.35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1,335.47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255.40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 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9,503.87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585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>
                          <a:effectLst/>
                        </a:rPr>
                        <a:t>Desistido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74.83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296.47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561.44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1,143.79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760.21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404.45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225.97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100.58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3,567.74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777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>
                          <a:effectLst/>
                        </a:rPr>
                        <a:t>En Admisión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 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 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 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 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 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 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 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1.45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1.45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585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>
                          <a:effectLst/>
                        </a:rPr>
                        <a:t>En Calificación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 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 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 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39.40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165.00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55.80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1,727.82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176.71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2,164.73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585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>
                          <a:effectLst/>
                        </a:rPr>
                        <a:t>No Admitido a Tramitación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1,441.15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230.58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115.98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459.25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654.27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231.66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760.55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111.14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4,004.58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777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>
                          <a:effectLst/>
                        </a:rPr>
                        <a:t>No calificado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 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626.40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23.18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20.12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23.50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42.80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60.05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31.95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828.00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777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>
                          <a:effectLst/>
                        </a:rPr>
                        <a:t>Rechazado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83.66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334.00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2.00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420.60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4.00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 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13.00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 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857.26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585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>
                          <a:effectLst/>
                        </a:rPr>
                        <a:t>Total general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2,801.78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2,414.48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3,007.89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3,689.35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 dirty="0">
                          <a:effectLst/>
                        </a:rPr>
                        <a:t>3,479.33</a:t>
                      </a:r>
                      <a:endParaRPr lang="es-MX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2,070.18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3,042.79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>
                          <a:effectLst/>
                        </a:rPr>
                        <a:t>421.83</a:t>
                      </a:r>
                      <a:endParaRPr lang="es-MX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 dirty="0">
                          <a:effectLst/>
                        </a:rPr>
                        <a:t>20,927.63</a:t>
                      </a:r>
                      <a:endParaRPr lang="es-MX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6764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chemeClr val="bg1"/>
                </a:solidFill>
                <a:latin typeface="+mj-lt"/>
                <a:cs typeface="Calisto MT"/>
              </a:rPr>
              <a:t>PROYECTOS APROBADOS SEA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33021" y="6534835"/>
            <a:ext cx="748883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sz="1000" dirty="0" smtClean="0">
                <a:solidFill>
                  <a:srgbClr val="595959"/>
                </a:solidFill>
              </a:rPr>
              <a:t>Fuente: Elaboración propia con datos SEA</a:t>
            </a:r>
            <a:endParaRPr lang="es-ES" sz="1000" dirty="0">
              <a:solidFill>
                <a:srgbClr val="595959"/>
              </a:solidFill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58459871"/>
              </p:ext>
            </p:extLst>
          </p:nvPr>
        </p:nvGraphicFramePr>
        <p:xfrm>
          <a:off x="323527" y="842959"/>
          <a:ext cx="842493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Llamada ovalada 14"/>
          <p:cNvSpPr/>
          <p:nvPr/>
        </p:nvSpPr>
        <p:spPr>
          <a:xfrm>
            <a:off x="4860032" y="689634"/>
            <a:ext cx="986408" cy="612648"/>
          </a:xfrm>
          <a:prstGeom prst="wedgeEllipseCallout">
            <a:avLst>
              <a:gd name="adj1" fmla="val -42708"/>
              <a:gd name="adj2" fmla="val 951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00" b="1" dirty="0" smtClean="0">
                <a:solidFill>
                  <a:schemeClr val="tx1"/>
                </a:solidFill>
              </a:rPr>
              <a:t>47</a:t>
            </a:r>
          </a:p>
          <a:p>
            <a:pPr algn="ctr"/>
            <a:r>
              <a:rPr lang="es-CL" sz="900" b="1" dirty="0" smtClean="0">
                <a:solidFill>
                  <a:schemeClr val="tx1"/>
                </a:solidFill>
              </a:rPr>
              <a:t>Proyectos</a:t>
            </a:r>
            <a:endParaRPr lang="es-CL" sz="900" b="1" dirty="0">
              <a:solidFill>
                <a:schemeClr val="tx1"/>
              </a:solidFill>
            </a:endParaRPr>
          </a:p>
        </p:txBody>
      </p:sp>
      <p:sp>
        <p:nvSpPr>
          <p:cNvPr id="16" name="Llamada ovalada 15"/>
          <p:cNvSpPr/>
          <p:nvPr/>
        </p:nvSpPr>
        <p:spPr>
          <a:xfrm>
            <a:off x="5546261" y="2289874"/>
            <a:ext cx="986408" cy="612648"/>
          </a:xfrm>
          <a:prstGeom prst="wedgeEllipseCallout">
            <a:avLst>
              <a:gd name="adj1" fmla="val -42708"/>
              <a:gd name="adj2" fmla="val 951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00" b="1" dirty="0" smtClean="0">
                <a:solidFill>
                  <a:schemeClr val="tx1"/>
                </a:solidFill>
              </a:rPr>
              <a:t>36</a:t>
            </a:r>
          </a:p>
          <a:p>
            <a:pPr algn="ctr"/>
            <a:r>
              <a:rPr lang="es-CL" sz="900" b="1" dirty="0" smtClean="0">
                <a:solidFill>
                  <a:schemeClr val="tx1"/>
                </a:solidFill>
              </a:rPr>
              <a:t>Proyectos</a:t>
            </a:r>
            <a:endParaRPr lang="es-CL" sz="900" b="1" dirty="0">
              <a:solidFill>
                <a:schemeClr val="tx1"/>
              </a:solidFill>
            </a:endParaRPr>
          </a:p>
        </p:txBody>
      </p:sp>
      <p:sp>
        <p:nvSpPr>
          <p:cNvPr id="17" name="Llamada ovalada 16"/>
          <p:cNvSpPr/>
          <p:nvPr/>
        </p:nvSpPr>
        <p:spPr>
          <a:xfrm>
            <a:off x="6532669" y="908720"/>
            <a:ext cx="986408" cy="612648"/>
          </a:xfrm>
          <a:prstGeom prst="wedgeEllipseCallout">
            <a:avLst>
              <a:gd name="adj1" fmla="val -42708"/>
              <a:gd name="adj2" fmla="val 951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00" b="1" dirty="0" smtClean="0">
                <a:solidFill>
                  <a:schemeClr val="tx1"/>
                </a:solidFill>
              </a:rPr>
              <a:t>37</a:t>
            </a:r>
          </a:p>
          <a:p>
            <a:pPr algn="ctr"/>
            <a:r>
              <a:rPr lang="es-CL" sz="900" b="1" dirty="0" smtClean="0">
                <a:solidFill>
                  <a:schemeClr val="tx1"/>
                </a:solidFill>
              </a:rPr>
              <a:t>Proyectos</a:t>
            </a:r>
            <a:endParaRPr lang="es-CL" sz="900" b="1" dirty="0">
              <a:solidFill>
                <a:schemeClr val="tx1"/>
              </a:solidFill>
            </a:endParaRPr>
          </a:p>
        </p:txBody>
      </p:sp>
      <p:sp>
        <p:nvSpPr>
          <p:cNvPr id="18" name="Abrir llave 17"/>
          <p:cNvSpPr/>
          <p:nvPr/>
        </p:nvSpPr>
        <p:spPr>
          <a:xfrm>
            <a:off x="4511287" y="1472278"/>
            <a:ext cx="348745" cy="237040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Elipse 26"/>
          <p:cNvSpPr/>
          <p:nvPr/>
        </p:nvSpPr>
        <p:spPr>
          <a:xfrm>
            <a:off x="3339168" y="2205435"/>
            <a:ext cx="1054725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50" b="1" dirty="0" smtClean="0">
                <a:solidFill>
                  <a:schemeClr val="tx1"/>
                </a:solidFill>
              </a:rPr>
              <a:t>MMUS$ 2.000 Proyecto MAPA</a:t>
            </a:r>
            <a:endParaRPr lang="es-CL" sz="1050" b="1" dirty="0">
              <a:solidFill>
                <a:schemeClr val="tx1"/>
              </a:solidFill>
            </a:endParaRPr>
          </a:p>
        </p:txBody>
      </p:sp>
      <p:sp>
        <p:nvSpPr>
          <p:cNvPr id="28" name="Llamada ovalada 27"/>
          <p:cNvSpPr/>
          <p:nvPr/>
        </p:nvSpPr>
        <p:spPr>
          <a:xfrm>
            <a:off x="7405776" y="3780955"/>
            <a:ext cx="986408" cy="612648"/>
          </a:xfrm>
          <a:prstGeom prst="wedgeEllipseCallout">
            <a:avLst>
              <a:gd name="adj1" fmla="val -42708"/>
              <a:gd name="adj2" fmla="val 951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00" b="1" dirty="0" smtClean="0">
                <a:solidFill>
                  <a:schemeClr val="tx1"/>
                </a:solidFill>
              </a:rPr>
              <a:t>12</a:t>
            </a:r>
          </a:p>
          <a:p>
            <a:pPr algn="ctr"/>
            <a:r>
              <a:rPr lang="es-CL" sz="900" b="1" dirty="0" smtClean="0">
                <a:solidFill>
                  <a:schemeClr val="tx1"/>
                </a:solidFill>
              </a:rPr>
              <a:t>Proyectos</a:t>
            </a:r>
            <a:endParaRPr lang="es-CL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3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chemeClr val="bg1"/>
                </a:solidFill>
                <a:latin typeface="+mj-lt"/>
                <a:cs typeface="Calisto MT"/>
              </a:rPr>
              <a:t>PROYECTOS APROBADOS SEA</a:t>
            </a:r>
          </a:p>
          <a:p>
            <a:pPr algn="ctr"/>
            <a:r>
              <a:rPr lang="es-ES_tradnl" sz="4000" b="1" dirty="0" smtClean="0">
                <a:solidFill>
                  <a:schemeClr val="bg1"/>
                </a:solidFill>
                <a:latin typeface="+mj-lt"/>
                <a:cs typeface="Calisto MT"/>
              </a:rPr>
              <a:t>Región del Biobío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33021" y="6534835"/>
            <a:ext cx="7488832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sz="1000" dirty="0" smtClean="0">
                <a:solidFill>
                  <a:srgbClr val="595959"/>
                </a:solidFill>
              </a:rPr>
              <a:t>Fuente: INE  </a:t>
            </a:r>
            <a:endParaRPr lang="es-ES" sz="1000" dirty="0">
              <a:solidFill>
                <a:srgbClr val="595959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9654634"/>
              </p:ext>
            </p:extLst>
          </p:nvPr>
        </p:nvGraphicFramePr>
        <p:xfrm>
          <a:off x="143507" y="1412777"/>
          <a:ext cx="8856986" cy="2847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  <a:gridCol w="864096"/>
                <a:gridCol w="720082"/>
                <a:gridCol w="1008110"/>
                <a:gridCol w="864096"/>
                <a:gridCol w="720082"/>
                <a:gridCol w="1008110"/>
                <a:gridCol w="1008114"/>
                <a:gridCol w="936104"/>
              </a:tblGrid>
              <a:tr h="600602">
                <a:tc rowSpan="2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Número de personas Promedio</a:t>
                      </a:r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Número de personas máximo</a:t>
                      </a:r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Monto Total</a:t>
                      </a:r>
                    </a:p>
                    <a:p>
                      <a:pPr algn="ctr"/>
                      <a:r>
                        <a:rPr lang="es-CL" dirty="0" smtClean="0"/>
                        <a:t>MMUS$</a:t>
                      </a:r>
                      <a:endParaRPr lang="es-C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Monto Energía</a:t>
                      </a:r>
                    </a:p>
                    <a:p>
                      <a:pPr algn="ctr"/>
                      <a:r>
                        <a:rPr lang="es-CL" dirty="0" smtClean="0"/>
                        <a:t>MMUS$</a:t>
                      </a:r>
                      <a:endParaRPr lang="es-C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% energía</a:t>
                      </a:r>
                      <a:endParaRPr lang="es-CL" dirty="0"/>
                    </a:p>
                  </a:txBody>
                  <a:tcPr/>
                </a:tc>
              </a:tr>
              <a:tr h="441542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 smtClean="0"/>
                        <a:t>Construcción</a:t>
                      </a:r>
                      <a:endParaRPr lang="es-C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 smtClean="0"/>
                        <a:t>Operación</a:t>
                      </a:r>
                      <a:endParaRPr lang="es-C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 smtClean="0"/>
                        <a:t>Cierre</a:t>
                      </a:r>
                      <a:endParaRPr lang="es-C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 smtClean="0"/>
                        <a:t>Construcción</a:t>
                      </a:r>
                      <a:endParaRPr lang="es-C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 smtClean="0"/>
                        <a:t>Operación</a:t>
                      </a:r>
                      <a:endParaRPr lang="es-C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 smtClean="0"/>
                        <a:t>Cierre</a:t>
                      </a:r>
                      <a:endParaRPr lang="es-CL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441542">
                <a:tc>
                  <a:txBody>
                    <a:bodyPr/>
                    <a:lstStyle/>
                    <a:p>
                      <a:r>
                        <a:rPr lang="es-CL" dirty="0" smtClean="0"/>
                        <a:t>2014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/>
                        <a:t>6.716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/>
                        <a:t>2.754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/>
                        <a:t>230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/>
                        <a:t>11.743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/>
                        <a:t>6.250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/>
                        <a:t>301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/>
                        <a:t>2.608,84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/>
                        <a:t>258,02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9,9%</a:t>
                      </a:r>
                      <a:endParaRPr lang="es-CL" dirty="0"/>
                    </a:p>
                  </a:txBody>
                  <a:tcPr/>
                </a:tc>
              </a:tr>
              <a:tr h="441542">
                <a:tc>
                  <a:txBody>
                    <a:bodyPr/>
                    <a:lstStyle/>
                    <a:p>
                      <a:r>
                        <a:rPr lang="es-CL" dirty="0" smtClean="0"/>
                        <a:t>2015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/>
                        <a:t>2.524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/>
                        <a:t>946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/>
                        <a:t>1.305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/>
                        <a:t>3.417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/>
                        <a:t>1.460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/>
                        <a:t>1.291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/>
                        <a:t>1.277,92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/>
                        <a:t>1.068,72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83,6%</a:t>
                      </a:r>
                      <a:endParaRPr lang="es-CL" dirty="0"/>
                    </a:p>
                  </a:txBody>
                  <a:tcPr/>
                </a:tc>
              </a:tr>
              <a:tr h="441542">
                <a:tc>
                  <a:txBody>
                    <a:bodyPr/>
                    <a:lstStyle/>
                    <a:p>
                      <a:r>
                        <a:rPr lang="es-CL" dirty="0" smtClean="0"/>
                        <a:t>2016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/>
                        <a:t>3.177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/>
                        <a:t>931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/>
                        <a:t>600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/>
                        <a:t>6.356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/>
                        <a:t>1.545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/>
                        <a:t>642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/>
                        <a:t>2.466,43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/>
                        <a:t>1792,77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72,3%</a:t>
                      </a:r>
                      <a:endParaRPr lang="es-CL" dirty="0"/>
                    </a:p>
                  </a:txBody>
                  <a:tcPr/>
                </a:tc>
              </a:tr>
              <a:tr h="441542">
                <a:tc>
                  <a:txBody>
                    <a:bodyPr/>
                    <a:lstStyle/>
                    <a:p>
                      <a:r>
                        <a:rPr lang="es-CL" dirty="0" smtClean="0"/>
                        <a:t>Total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/>
                        <a:t>12.417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/>
                        <a:t>4.631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/>
                        <a:t>2.135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/>
                        <a:t>21.516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/>
                        <a:t>9.255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/>
                        <a:t>2.234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6.353,19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3.119,51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49,1%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31440231"/>
              </p:ext>
            </p:extLst>
          </p:nvPr>
        </p:nvGraphicFramePr>
        <p:xfrm>
          <a:off x="143507" y="4374594"/>
          <a:ext cx="8856986" cy="2366773"/>
        </p:xfrm>
        <a:graphic>
          <a:graphicData uri="http://schemas.openxmlformats.org/presentationml/2006/ole">
            <p:oleObj spid="_x0000_s1029" name="Hoja de cálculo" r:id="rId4" imgW="11096729" imgH="1895474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45303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>
                <a:solidFill>
                  <a:schemeClr val="bg1"/>
                </a:solidFill>
                <a:latin typeface="+mj-lt"/>
                <a:cs typeface="Calisto MT"/>
              </a:rPr>
              <a:t>TASA DESEMPLEO </a:t>
            </a:r>
            <a:r>
              <a:rPr lang="es-ES_tradnl" sz="4000" b="1" dirty="0" smtClean="0">
                <a:solidFill>
                  <a:schemeClr val="bg1"/>
                </a:solidFill>
                <a:latin typeface="+mj-lt"/>
                <a:cs typeface="Calisto MT"/>
              </a:rPr>
              <a:t>REGIONAL/PAIS</a:t>
            </a:r>
            <a:endParaRPr lang="es-ES_tradnl" sz="4000" b="1" dirty="0">
              <a:solidFill>
                <a:schemeClr val="bg1"/>
              </a:solidFill>
              <a:latin typeface="+mj-lt"/>
              <a:cs typeface="Calisto M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51520" y="6523945"/>
            <a:ext cx="748883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sz="1000" dirty="0" smtClean="0">
                <a:solidFill>
                  <a:srgbClr val="595959"/>
                </a:solidFill>
              </a:rPr>
              <a:t>Fuente: Elaboración Propia con datos del INE  </a:t>
            </a:r>
            <a:endParaRPr lang="es-ES" sz="1000" dirty="0">
              <a:solidFill>
                <a:srgbClr val="595959"/>
              </a:solidFill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/>
          </p:nvPr>
        </p:nvGraphicFramePr>
        <p:xfrm>
          <a:off x="251520" y="700087"/>
          <a:ext cx="8784976" cy="5823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6046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chemeClr val="bg1"/>
                </a:solidFill>
                <a:latin typeface="+mj-lt"/>
                <a:cs typeface="Calisto MT"/>
              </a:rPr>
              <a:t>PROYECTOS V/S MANO DE OBRA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33021" y="6534835"/>
            <a:ext cx="7488832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sz="1000" dirty="0" smtClean="0">
                <a:solidFill>
                  <a:srgbClr val="595959"/>
                </a:solidFill>
              </a:rPr>
              <a:t>Fuente: Diario de Concepción 15.04.2017</a:t>
            </a:r>
            <a:endParaRPr lang="es-ES" sz="1000" dirty="0">
              <a:solidFill>
                <a:srgbClr val="595959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847739"/>
            <a:ext cx="3902702" cy="582694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288" y="847739"/>
            <a:ext cx="5090344" cy="582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706066" y="908720"/>
            <a:ext cx="7560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s-CL" b="1" dirty="0" smtClean="0">
                <a:latin typeface="Calibri Light" pitchFamily="34" charset="0"/>
              </a:rPr>
              <a:t>Los plazos legales del SEIA se cumplen, en DIA y EIA…….</a:t>
            </a:r>
          </a:p>
          <a:p>
            <a:pPr algn="just">
              <a:buClr>
                <a:schemeClr val="tx2"/>
              </a:buClr>
            </a:pPr>
            <a:endParaRPr lang="es-CL" b="1" dirty="0" smtClean="0">
              <a:latin typeface="Calibri Light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s-CL" b="1" dirty="0" smtClean="0">
                <a:latin typeface="Calibri Light" pitchFamily="34" charset="0"/>
              </a:rPr>
              <a:t>En plazos totales de SEIA no incide exclusivamente la gestión del SEA y OAECAS, sino la calidad de los proyectos presentados por el titular y los tiempos de suspensión que éste solicite al SEA.</a:t>
            </a:r>
          </a:p>
          <a:p>
            <a:pPr marL="285750" indent="-285750" algn="just">
              <a:buClr>
                <a:schemeClr val="tx2"/>
              </a:buClr>
              <a:buFont typeface="Arial" pitchFamily="34" charset="0"/>
              <a:buChar char="•"/>
            </a:pPr>
            <a:endParaRPr lang="es-CL" b="1" dirty="0">
              <a:latin typeface="Calibri Light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s-CL" b="1" dirty="0" smtClean="0">
                <a:latin typeface="Calibri Light" pitchFamily="34" charset="0"/>
              </a:rPr>
              <a:t>Simplificar procedimientos y tramites “ventanilla única”</a:t>
            </a:r>
          </a:p>
          <a:p>
            <a:pPr marL="285750" indent="-285750" algn="just">
              <a:buClr>
                <a:schemeClr val="tx2"/>
              </a:buClr>
              <a:buFont typeface="Arial" pitchFamily="34" charset="0"/>
              <a:buChar char="•"/>
            </a:pPr>
            <a:endParaRPr lang="es-CL" b="1" dirty="0">
              <a:latin typeface="Calibri Light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s-CL" b="1" dirty="0">
                <a:latin typeface="Calibri Light" pitchFamily="34" charset="0"/>
              </a:rPr>
              <a:t>Se requiere mayor esfuerzo en capacitación a titulares y </a:t>
            </a:r>
            <a:r>
              <a:rPr lang="es-CL" b="1" dirty="0" smtClean="0">
                <a:latin typeface="Calibri Light" pitchFamily="34" charset="0"/>
              </a:rPr>
              <a:t>consultores</a:t>
            </a:r>
            <a:r>
              <a:rPr lang="es-CL" b="1" dirty="0">
                <a:latin typeface="Calibri Light" pitchFamily="34" charset="0"/>
              </a:rPr>
              <a:t>, para apoyar la mejora en la calidad de los proyectos que se presentan al SEIA.</a:t>
            </a:r>
          </a:p>
          <a:p>
            <a:pPr algn="just">
              <a:buClr>
                <a:schemeClr val="tx2"/>
              </a:buClr>
            </a:pPr>
            <a:endParaRPr lang="es-CL" b="1" dirty="0">
              <a:latin typeface="Calibri Light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Arial" pitchFamily="34" charset="0"/>
              <a:buChar char="•"/>
            </a:pPr>
            <a:endParaRPr lang="es-CL" b="1" dirty="0" smtClean="0">
              <a:latin typeface="Calibri Light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Arial" pitchFamily="34" charset="0"/>
              <a:buChar char="•"/>
            </a:pPr>
            <a:endParaRPr lang="es-CL" b="1" dirty="0">
              <a:latin typeface="Calibri Ligh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33450" y="3855683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s-CL" b="1" dirty="0" smtClean="0">
                <a:latin typeface="Calibri Light" pitchFamily="34" charset="0"/>
              </a:rPr>
              <a:t>Factores que inciden en la concreción de los proyectos: internos (reevaluación), coyunturales (económicos), post RCA (judicialización y obtención de permisos otorgados a través del SEIA y/o sectorialmente).</a:t>
            </a:r>
          </a:p>
          <a:p>
            <a:pPr algn="just">
              <a:buClr>
                <a:schemeClr val="tx2"/>
              </a:buClr>
            </a:pPr>
            <a:endParaRPr lang="es-CL" b="1" dirty="0">
              <a:latin typeface="Calibri Light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s-MX" b="1" dirty="0">
                <a:latin typeface="Calibri Light" pitchFamily="34" charset="0"/>
              </a:rPr>
              <a:t>Necesitamos acelerar la inversión y cerrar </a:t>
            </a:r>
            <a:r>
              <a:rPr lang="es-MX" b="1" dirty="0" smtClean="0">
                <a:latin typeface="Calibri Light" pitchFamily="34" charset="0"/>
              </a:rPr>
              <a:t>brechas……</a:t>
            </a:r>
            <a:endParaRPr lang="es-CL" b="1" dirty="0">
              <a:latin typeface="Calibri Light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91580" y="547366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s-MX" b="1" dirty="0">
                <a:latin typeface="Calibri Light" pitchFamily="34" charset="0"/>
              </a:rPr>
              <a:t>Tenemos un </a:t>
            </a:r>
            <a:r>
              <a:rPr lang="es-MX" b="1" dirty="0" smtClean="0">
                <a:latin typeface="Calibri Light" pitchFamily="34" charset="0"/>
              </a:rPr>
              <a:t>desafío, el cual es aumentar el desarrollo económico, para ello debemos mejorar la productividad </a:t>
            </a:r>
            <a:r>
              <a:rPr lang="es-MX" b="1" dirty="0">
                <a:latin typeface="Calibri Light" pitchFamily="34" charset="0"/>
              </a:rPr>
              <a:t>e </a:t>
            </a:r>
            <a:r>
              <a:rPr lang="es-MX" b="1" dirty="0" smtClean="0">
                <a:latin typeface="Calibri Light" pitchFamily="34" charset="0"/>
              </a:rPr>
              <a:t>impulsar la inversión……</a:t>
            </a:r>
            <a:endParaRPr lang="es-CL" b="1" dirty="0">
              <a:latin typeface="Calibri Light" pitchFamily="34" charset="0"/>
            </a:endParaRPr>
          </a:p>
        </p:txBody>
      </p:sp>
      <p:sp>
        <p:nvSpPr>
          <p:cNvPr id="9" name="CuadroTexto 1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chemeClr val="bg1"/>
                </a:solidFill>
                <a:latin typeface="+mj-lt"/>
                <a:cs typeface="Calisto MT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xmlns="" val="142556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ESTRATEGIA_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56" r="5566"/>
          <a:stretch/>
        </p:blipFill>
        <p:spPr>
          <a:xfrm>
            <a:off x="1" y="-14640"/>
            <a:ext cx="9143999" cy="687264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-14640"/>
            <a:ext cx="9144000" cy="6872640"/>
          </a:xfrm>
          <a:prstGeom prst="rect">
            <a:avLst/>
          </a:prstGeom>
          <a:solidFill>
            <a:schemeClr val="accent5">
              <a:lumMod val="5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72158" y="602364"/>
            <a:ext cx="7880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" sz="2000" b="1" dirty="0" smtClean="0">
                <a:solidFill>
                  <a:srgbClr val="FFFF00"/>
                </a:solidFill>
                <a:latin typeface="gobCL"/>
                <a:cs typeface="gobCL"/>
              </a:rPr>
              <a:t>DECIDIMOS MIRAR EL FUTURO</a:t>
            </a:r>
            <a:endParaRPr lang="es-ES" sz="2000" b="1" dirty="0">
              <a:solidFill>
                <a:srgbClr val="FFFF00"/>
              </a:solidFill>
              <a:latin typeface="gobCL"/>
              <a:cs typeface="gobCL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2158" y="1002474"/>
            <a:ext cx="7619661" cy="188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s-ES" sz="4800" b="1" dirty="0" smtClean="0">
                <a:solidFill>
                  <a:prstClr val="white"/>
                </a:solidFill>
                <a:latin typeface="gobCL"/>
                <a:cs typeface="gobCL"/>
              </a:rPr>
              <a:t>HICIMOS UNA ESTRATEGIA REGIONAL DE DESARROLLO AL 2030</a:t>
            </a:r>
            <a:endParaRPr lang="es-ES" sz="4800" b="1" dirty="0">
              <a:solidFill>
                <a:prstClr val="white"/>
              </a:solidFill>
              <a:latin typeface="gobCL"/>
              <a:cs typeface="gobC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6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09F597-5F94-45C4-81D8-E0585925F80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5214938" y="2714625"/>
            <a:ext cx="642937" cy="21431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graphicFrame>
        <p:nvGraphicFramePr>
          <p:cNvPr id="9" name="8 Diagrama"/>
          <p:cNvGraphicFramePr/>
          <p:nvPr>
            <p:extLst/>
          </p:nvPr>
        </p:nvGraphicFramePr>
        <p:xfrm>
          <a:off x="179512" y="1052736"/>
          <a:ext cx="8964488" cy="52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1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chemeClr val="bg1"/>
                </a:solidFill>
                <a:latin typeface="+mj-lt"/>
                <a:cs typeface="Calisto MT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xmlns="" val="40770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272" y="0"/>
            <a:ext cx="19589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9" descr="Untitled-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8396"/>
            <a:ext cx="1958975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-36512" y="-27384"/>
            <a:ext cx="9180000" cy="6912000"/>
          </a:xfrm>
          <a:prstGeom prst="rect">
            <a:avLst/>
          </a:prstGeom>
          <a:solidFill>
            <a:srgbClr val="004C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4517" name="Rectangle 14"/>
          <p:cNvSpPr>
            <a:spLocks noChangeArrowheads="1"/>
          </p:cNvSpPr>
          <p:nvPr/>
        </p:nvSpPr>
        <p:spPr bwMode="auto">
          <a:xfrm>
            <a:off x="2282502" y="1303338"/>
            <a:ext cx="6753993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3600" b="1" dirty="0" smtClean="0">
                <a:solidFill>
                  <a:srgbClr val="FFFFFF"/>
                </a:solidFill>
                <a:ea typeface="MS PGothic" pitchFamily="34" charset="-128"/>
              </a:rPr>
              <a:t>Importancia de la Inversión para la Productividad de la Región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2000" dirty="0" smtClean="0">
              <a:solidFill>
                <a:srgbClr val="FFFFFF"/>
              </a:solidFill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2000" dirty="0">
              <a:solidFill>
                <a:srgbClr val="FFFFFF"/>
              </a:solidFill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2000" dirty="0" smtClean="0">
              <a:solidFill>
                <a:srgbClr val="FFFFFF"/>
              </a:solidFill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2000" dirty="0">
              <a:solidFill>
                <a:srgbClr val="FFFFFF"/>
              </a:solidFill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2000" dirty="0" smtClean="0">
              <a:solidFill>
                <a:srgbClr val="FFFFFF"/>
              </a:solidFill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2000" dirty="0">
              <a:solidFill>
                <a:srgbClr val="FFFFFF"/>
              </a:solidFill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2000" dirty="0" smtClean="0">
              <a:solidFill>
                <a:srgbClr val="FFFFFF"/>
              </a:solidFill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2000" dirty="0" smtClean="0">
              <a:solidFill>
                <a:srgbClr val="FFFFFF"/>
              </a:solidFill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dirty="0" smtClean="0">
                <a:solidFill>
                  <a:srgbClr val="FFFFFF"/>
                </a:solidFill>
                <a:ea typeface="MS PGothic" pitchFamily="34" charset="-128"/>
              </a:rPr>
              <a:t>                                     </a:t>
            </a:r>
            <a:r>
              <a:rPr lang="es-MX" sz="2400" b="1" dirty="0" smtClean="0">
                <a:solidFill>
                  <a:srgbClr val="FFFFFF"/>
                </a:solidFill>
                <a:ea typeface="MS PGothic" pitchFamily="34" charset="-128"/>
              </a:rPr>
              <a:t>Iván Valenzuela Díaz</a:t>
            </a:r>
            <a:endParaRPr lang="es-MX" sz="2400" b="1" dirty="0">
              <a:solidFill>
                <a:srgbClr val="FFFFFF"/>
              </a:solidFill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dirty="0" smtClean="0">
                <a:solidFill>
                  <a:srgbClr val="FFFFFF"/>
                </a:solidFill>
                <a:ea typeface="MS PGothic" pitchFamily="34" charset="-128"/>
              </a:rPr>
              <a:t>                          </a:t>
            </a:r>
            <a:r>
              <a:rPr lang="es-MX" dirty="0" smtClean="0">
                <a:solidFill>
                  <a:srgbClr val="FFFFFF"/>
                </a:solidFill>
                <a:ea typeface="MS PGothic" pitchFamily="34" charset="-128"/>
              </a:rPr>
              <a:t>Seremi</a:t>
            </a:r>
            <a:r>
              <a:rPr lang="en-US" dirty="0" smtClean="0">
                <a:solidFill>
                  <a:srgbClr val="FFFFFF"/>
                </a:solidFill>
                <a:ea typeface="MS PGothic" pitchFamily="34" charset="-128"/>
              </a:rPr>
              <a:t> de </a:t>
            </a:r>
            <a:r>
              <a:rPr lang="es-MX" dirty="0" smtClean="0">
                <a:solidFill>
                  <a:srgbClr val="FFFFFF"/>
                </a:solidFill>
                <a:ea typeface="MS PGothic" pitchFamily="34" charset="-128"/>
              </a:rPr>
              <a:t>Economía</a:t>
            </a:r>
            <a:r>
              <a:rPr lang="en-US" dirty="0" smtClean="0">
                <a:solidFill>
                  <a:srgbClr val="FFFFFF"/>
                </a:solidFill>
                <a:ea typeface="MS PGothic" pitchFamily="34" charset="-128"/>
              </a:rPr>
              <a:t>, Fomento y Turismo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ea typeface="MS PGothic" pitchFamily="34" charset="-128"/>
              </a:rPr>
              <a:t>                                                 </a:t>
            </a:r>
            <a:r>
              <a:rPr lang="es-MX" dirty="0" smtClean="0">
                <a:solidFill>
                  <a:srgbClr val="FFFFFF"/>
                </a:solidFill>
                <a:ea typeface="MS PGothic" pitchFamily="34" charset="-128"/>
              </a:rPr>
              <a:t>Región</a:t>
            </a:r>
            <a:r>
              <a:rPr lang="en-US" dirty="0" smtClean="0">
                <a:solidFill>
                  <a:srgbClr val="FFFFFF"/>
                </a:solidFill>
                <a:ea typeface="MS PGothic" pitchFamily="34" charset="-128"/>
              </a:rPr>
              <a:t> del Biobío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FFFFFF"/>
              </a:solidFill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ea typeface="MS PGothic" pitchFamily="34" charset="-128"/>
              </a:rPr>
              <a:t>                                                                                    @seremieconomia8</a:t>
            </a: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726" y="-1474"/>
            <a:ext cx="19589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Untitled-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8396"/>
            <a:ext cx="1958975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195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ESTRATEGIA_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56" r="5566"/>
          <a:stretch/>
        </p:blipFill>
        <p:spPr>
          <a:xfrm>
            <a:off x="1" y="-14640"/>
            <a:ext cx="9143999" cy="687264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-14640"/>
            <a:ext cx="9144000" cy="6872640"/>
          </a:xfrm>
          <a:prstGeom prst="rect">
            <a:avLst/>
          </a:prstGeom>
          <a:solidFill>
            <a:schemeClr val="accent5">
              <a:lumMod val="5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72158" y="602364"/>
            <a:ext cx="7880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" sz="2000" b="1" dirty="0" smtClean="0">
                <a:solidFill>
                  <a:srgbClr val="FFFF00"/>
                </a:solidFill>
                <a:latin typeface="gobCL"/>
                <a:cs typeface="gobCL"/>
              </a:rPr>
              <a:t>ESTRATEGIA REGIONAL DE DESARROLLO 2015-2030</a:t>
            </a:r>
            <a:endParaRPr lang="es-ES" sz="2000" b="1" dirty="0">
              <a:solidFill>
                <a:srgbClr val="FFFF00"/>
              </a:solidFill>
              <a:latin typeface="gobCL"/>
              <a:cs typeface="gobCL"/>
            </a:endParaRPr>
          </a:p>
        </p:txBody>
      </p:sp>
      <p:graphicFrame>
        <p:nvGraphicFramePr>
          <p:cNvPr id="8" name="6 Diagrama"/>
          <p:cNvGraphicFramePr/>
          <p:nvPr>
            <p:extLst/>
          </p:nvPr>
        </p:nvGraphicFramePr>
        <p:xfrm>
          <a:off x="555833" y="1002474"/>
          <a:ext cx="7920880" cy="5231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22154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ESTRATEGIA_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56" r="5566"/>
          <a:stretch/>
        </p:blipFill>
        <p:spPr>
          <a:xfrm>
            <a:off x="1" y="-14640"/>
            <a:ext cx="9143999" cy="687264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-14640"/>
            <a:ext cx="9144000" cy="6872640"/>
          </a:xfrm>
          <a:prstGeom prst="rect">
            <a:avLst/>
          </a:prstGeom>
          <a:solidFill>
            <a:schemeClr val="accent5">
              <a:lumMod val="5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72158" y="602364"/>
            <a:ext cx="7880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" sz="2000" b="1" dirty="0" smtClean="0">
                <a:solidFill>
                  <a:srgbClr val="FFFF00"/>
                </a:solidFill>
                <a:latin typeface="gobCL"/>
                <a:cs typeface="gobCL"/>
              </a:rPr>
              <a:t>LINEAMIENTOS ESTRATÉGICOS 2015-2030</a:t>
            </a:r>
            <a:endParaRPr lang="es-ES" sz="2000" b="1" dirty="0">
              <a:solidFill>
                <a:srgbClr val="FFFF00"/>
              </a:solidFill>
              <a:latin typeface="gobCL"/>
              <a:cs typeface="gobCL"/>
            </a:endParaRPr>
          </a:p>
        </p:txBody>
      </p:sp>
      <p:sp>
        <p:nvSpPr>
          <p:cNvPr id="7" name="2 Forma libre"/>
          <p:cNvSpPr/>
          <p:nvPr/>
        </p:nvSpPr>
        <p:spPr>
          <a:xfrm>
            <a:off x="519193" y="1343629"/>
            <a:ext cx="1620924" cy="753608"/>
          </a:xfrm>
          <a:custGeom>
            <a:avLst/>
            <a:gdLst>
              <a:gd name="connsiteX0" fmla="*/ 0 w 1067570"/>
              <a:gd name="connsiteY0" fmla="*/ 75361 h 753608"/>
              <a:gd name="connsiteX1" fmla="*/ 75361 w 1067570"/>
              <a:gd name="connsiteY1" fmla="*/ 0 h 753608"/>
              <a:gd name="connsiteX2" fmla="*/ 992209 w 1067570"/>
              <a:gd name="connsiteY2" fmla="*/ 0 h 753608"/>
              <a:gd name="connsiteX3" fmla="*/ 1067570 w 1067570"/>
              <a:gd name="connsiteY3" fmla="*/ 75361 h 753608"/>
              <a:gd name="connsiteX4" fmla="*/ 1067570 w 1067570"/>
              <a:gd name="connsiteY4" fmla="*/ 678247 h 753608"/>
              <a:gd name="connsiteX5" fmla="*/ 992209 w 1067570"/>
              <a:gd name="connsiteY5" fmla="*/ 753608 h 753608"/>
              <a:gd name="connsiteX6" fmla="*/ 75361 w 1067570"/>
              <a:gd name="connsiteY6" fmla="*/ 753608 h 753608"/>
              <a:gd name="connsiteX7" fmla="*/ 0 w 1067570"/>
              <a:gd name="connsiteY7" fmla="*/ 678247 h 753608"/>
              <a:gd name="connsiteX8" fmla="*/ 0 w 1067570"/>
              <a:gd name="connsiteY8" fmla="*/ 75361 h 75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7570" h="753608">
                <a:moveTo>
                  <a:pt x="0" y="75361"/>
                </a:moveTo>
                <a:cubicBezTo>
                  <a:pt x="0" y="33740"/>
                  <a:pt x="33740" y="0"/>
                  <a:pt x="75361" y="0"/>
                </a:cubicBezTo>
                <a:lnTo>
                  <a:pt x="992209" y="0"/>
                </a:lnTo>
                <a:cubicBezTo>
                  <a:pt x="1033830" y="0"/>
                  <a:pt x="1067570" y="33740"/>
                  <a:pt x="1067570" y="75361"/>
                </a:cubicBezTo>
                <a:lnTo>
                  <a:pt x="1067570" y="678247"/>
                </a:lnTo>
                <a:cubicBezTo>
                  <a:pt x="1067570" y="719868"/>
                  <a:pt x="1033830" y="753608"/>
                  <a:pt x="992209" y="753608"/>
                </a:cubicBezTo>
                <a:lnTo>
                  <a:pt x="75361" y="753608"/>
                </a:lnTo>
                <a:cubicBezTo>
                  <a:pt x="33740" y="753608"/>
                  <a:pt x="0" y="719868"/>
                  <a:pt x="0" y="678247"/>
                </a:cubicBezTo>
                <a:lnTo>
                  <a:pt x="0" y="75361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43027" tIns="36042" rIns="43027" bIns="36042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200" b="1" dirty="0" smtClean="0">
                <a:solidFill>
                  <a:sysClr val="window" lastClr="FFFFFF"/>
                </a:solidFill>
                <a:latin typeface="gobCL"/>
                <a:cs typeface="gobCL"/>
              </a:rPr>
              <a:t>Condiciones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200" b="1" dirty="0" smtClean="0">
                <a:solidFill>
                  <a:sysClr val="window" lastClr="FFFFFF"/>
                </a:solidFill>
                <a:latin typeface="gobCL"/>
                <a:cs typeface="gobCL"/>
              </a:rPr>
              <a:t>Sociales  y Territoriales </a:t>
            </a:r>
            <a:endParaRPr lang="es-CL" sz="1200" b="1" dirty="0">
              <a:solidFill>
                <a:sysClr val="window" lastClr="FFFFFF"/>
              </a:solidFill>
              <a:latin typeface="gobCL"/>
              <a:cs typeface="gobCL"/>
            </a:endParaRPr>
          </a:p>
        </p:txBody>
      </p:sp>
      <p:sp>
        <p:nvSpPr>
          <p:cNvPr id="9" name="4 Forma libre"/>
          <p:cNvSpPr/>
          <p:nvPr/>
        </p:nvSpPr>
        <p:spPr>
          <a:xfrm>
            <a:off x="2300651" y="1343629"/>
            <a:ext cx="1047712" cy="753608"/>
          </a:xfrm>
          <a:custGeom>
            <a:avLst/>
            <a:gdLst>
              <a:gd name="connsiteX0" fmla="*/ 0 w 1067570"/>
              <a:gd name="connsiteY0" fmla="*/ 75361 h 753608"/>
              <a:gd name="connsiteX1" fmla="*/ 75361 w 1067570"/>
              <a:gd name="connsiteY1" fmla="*/ 0 h 753608"/>
              <a:gd name="connsiteX2" fmla="*/ 992209 w 1067570"/>
              <a:gd name="connsiteY2" fmla="*/ 0 h 753608"/>
              <a:gd name="connsiteX3" fmla="*/ 1067570 w 1067570"/>
              <a:gd name="connsiteY3" fmla="*/ 75361 h 753608"/>
              <a:gd name="connsiteX4" fmla="*/ 1067570 w 1067570"/>
              <a:gd name="connsiteY4" fmla="*/ 678247 h 753608"/>
              <a:gd name="connsiteX5" fmla="*/ 992209 w 1067570"/>
              <a:gd name="connsiteY5" fmla="*/ 753608 h 753608"/>
              <a:gd name="connsiteX6" fmla="*/ 75361 w 1067570"/>
              <a:gd name="connsiteY6" fmla="*/ 753608 h 753608"/>
              <a:gd name="connsiteX7" fmla="*/ 0 w 1067570"/>
              <a:gd name="connsiteY7" fmla="*/ 678247 h 753608"/>
              <a:gd name="connsiteX8" fmla="*/ 0 w 1067570"/>
              <a:gd name="connsiteY8" fmla="*/ 75361 h 75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7570" h="753608">
                <a:moveTo>
                  <a:pt x="0" y="75361"/>
                </a:moveTo>
                <a:cubicBezTo>
                  <a:pt x="0" y="33740"/>
                  <a:pt x="33740" y="0"/>
                  <a:pt x="75361" y="0"/>
                </a:cubicBezTo>
                <a:lnTo>
                  <a:pt x="992209" y="0"/>
                </a:lnTo>
                <a:cubicBezTo>
                  <a:pt x="1033830" y="0"/>
                  <a:pt x="1067570" y="33740"/>
                  <a:pt x="1067570" y="75361"/>
                </a:cubicBezTo>
                <a:lnTo>
                  <a:pt x="1067570" y="678247"/>
                </a:lnTo>
                <a:cubicBezTo>
                  <a:pt x="1067570" y="719868"/>
                  <a:pt x="1033830" y="753608"/>
                  <a:pt x="992209" y="753608"/>
                </a:cubicBezTo>
                <a:lnTo>
                  <a:pt x="75361" y="753608"/>
                </a:lnTo>
                <a:cubicBezTo>
                  <a:pt x="33740" y="753608"/>
                  <a:pt x="0" y="719868"/>
                  <a:pt x="0" y="678247"/>
                </a:cubicBezTo>
                <a:lnTo>
                  <a:pt x="0" y="75361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43027" tIns="36042" rIns="43027" bIns="36042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200" b="1" dirty="0" smtClean="0">
                <a:solidFill>
                  <a:sysClr val="window" lastClr="FFFFFF"/>
                </a:solidFill>
                <a:latin typeface="gobCL"/>
                <a:cs typeface="gobCL"/>
              </a:rPr>
              <a:t>Creación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200" b="1" dirty="0" smtClean="0">
                <a:solidFill>
                  <a:sysClr val="window" lastClr="FFFFFF"/>
                </a:solidFill>
                <a:latin typeface="gobCL"/>
                <a:cs typeface="gobCL"/>
              </a:rPr>
              <a:t>de Valor </a:t>
            </a:r>
          </a:p>
        </p:txBody>
      </p:sp>
      <p:sp>
        <p:nvSpPr>
          <p:cNvPr id="10" name="5 Forma libre"/>
          <p:cNvSpPr/>
          <p:nvPr/>
        </p:nvSpPr>
        <p:spPr>
          <a:xfrm>
            <a:off x="3510926" y="1343629"/>
            <a:ext cx="1140297" cy="753608"/>
          </a:xfrm>
          <a:custGeom>
            <a:avLst/>
            <a:gdLst>
              <a:gd name="connsiteX0" fmla="*/ 0 w 1067570"/>
              <a:gd name="connsiteY0" fmla="*/ 75361 h 753608"/>
              <a:gd name="connsiteX1" fmla="*/ 75361 w 1067570"/>
              <a:gd name="connsiteY1" fmla="*/ 0 h 753608"/>
              <a:gd name="connsiteX2" fmla="*/ 992209 w 1067570"/>
              <a:gd name="connsiteY2" fmla="*/ 0 h 753608"/>
              <a:gd name="connsiteX3" fmla="*/ 1067570 w 1067570"/>
              <a:gd name="connsiteY3" fmla="*/ 75361 h 753608"/>
              <a:gd name="connsiteX4" fmla="*/ 1067570 w 1067570"/>
              <a:gd name="connsiteY4" fmla="*/ 678247 h 753608"/>
              <a:gd name="connsiteX5" fmla="*/ 992209 w 1067570"/>
              <a:gd name="connsiteY5" fmla="*/ 753608 h 753608"/>
              <a:gd name="connsiteX6" fmla="*/ 75361 w 1067570"/>
              <a:gd name="connsiteY6" fmla="*/ 753608 h 753608"/>
              <a:gd name="connsiteX7" fmla="*/ 0 w 1067570"/>
              <a:gd name="connsiteY7" fmla="*/ 678247 h 753608"/>
              <a:gd name="connsiteX8" fmla="*/ 0 w 1067570"/>
              <a:gd name="connsiteY8" fmla="*/ 75361 h 75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7570" h="753608">
                <a:moveTo>
                  <a:pt x="0" y="75361"/>
                </a:moveTo>
                <a:cubicBezTo>
                  <a:pt x="0" y="33740"/>
                  <a:pt x="33740" y="0"/>
                  <a:pt x="75361" y="0"/>
                </a:cubicBezTo>
                <a:lnTo>
                  <a:pt x="992209" y="0"/>
                </a:lnTo>
                <a:cubicBezTo>
                  <a:pt x="1033830" y="0"/>
                  <a:pt x="1067570" y="33740"/>
                  <a:pt x="1067570" y="75361"/>
                </a:cubicBezTo>
                <a:lnTo>
                  <a:pt x="1067570" y="678247"/>
                </a:lnTo>
                <a:cubicBezTo>
                  <a:pt x="1067570" y="719868"/>
                  <a:pt x="1033830" y="753608"/>
                  <a:pt x="992209" y="753608"/>
                </a:cubicBezTo>
                <a:lnTo>
                  <a:pt x="75361" y="753608"/>
                </a:lnTo>
                <a:cubicBezTo>
                  <a:pt x="33740" y="753608"/>
                  <a:pt x="0" y="719868"/>
                  <a:pt x="0" y="678247"/>
                </a:cubicBezTo>
                <a:lnTo>
                  <a:pt x="0" y="75361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43027" tIns="36042" rIns="43027" bIns="36042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200" b="1" dirty="0" smtClean="0">
                <a:solidFill>
                  <a:sysClr val="window" lastClr="FFFFFF"/>
                </a:solidFill>
                <a:latin typeface="gobCL"/>
                <a:cs typeface="gobCL"/>
              </a:rPr>
              <a:t>Capital Humano, Social y Cultural</a:t>
            </a:r>
          </a:p>
        </p:txBody>
      </p:sp>
      <p:sp>
        <p:nvSpPr>
          <p:cNvPr id="11" name="6 Forma libre"/>
          <p:cNvSpPr/>
          <p:nvPr/>
        </p:nvSpPr>
        <p:spPr>
          <a:xfrm>
            <a:off x="4820566" y="1343629"/>
            <a:ext cx="1147651" cy="753608"/>
          </a:xfrm>
          <a:custGeom>
            <a:avLst/>
            <a:gdLst>
              <a:gd name="connsiteX0" fmla="*/ 0 w 1067570"/>
              <a:gd name="connsiteY0" fmla="*/ 75361 h 753608"/>
              <a:gd name="connsiteX1" fmla="*/ 75361 w 1067570"/>
              <a:gd name="connsiteY1" fmla="*/ 0 h 753608"/>
              <a:gd name="connsiteX2" fmla="*/ 992209 w 1067570"/>
              <a:gd name="connsiteY2" fmla="*/ 0 h 753608"/>
              <a:gd name="connsiteX3" fmla="*/ 1067570 w 1067570"/>
              <a:gd name="connsiteY3" fmla="*/ 75361 h 753608"/>
              <a:gd name="connsiteX4" fmla="*/ 1067570 w 1067570"/>
              <a:gd name="connsiteY4" fmla="*/ 678247 h 753608"/>
              <a:gd name="connsiteX5" fmla="*/ 992209 w 1067570"/>
              <a:gd name="connsiteY5" fmla="*/ 753608 h 753608"/>
              <a:gd name="connsiteX6" fmla="*/ 75361 w 1067570"/>
              <a:gd name="connsiteY6" fmla="*/ 753608 h 753608"/>
              <a:gd name="connsiteX7" fmla="*/ 0 w 1067570"/>
              <a:gd name="connsiteY7" fmla="*/ 678247 h 753608"/>
              <a:gd name="connsiteX8" fmla="*/ 0 w 1067570"/>
              <a:gd name="connsiteY8" fmla="*/ 75361 h 75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7570" h="753608">
                <a:moveTo>
                  <a:pt x="0" y="75361"/>
                </a:moveTo>
                <a:cubicBezTo>
                  <a:pt x="0" y="33740"/>
                  <a:pt x="33740" y="0"/>
                  <a:pt x="75361" y="0"/>
                </a:cubicBezTo>
                <a:lnTo>
                  <a:pt x="992209" y="0"/>
                </a:lnTo>
                <a:cubicBezTo>
                  <a:pt x="1033830" y="0"/>
                  <a:pt x="1067570" y="33740"/>
                  <a:pt x="1067570" y="75361"/>
                </a:cubicBezTo>
                <a:lnTo>
                  <a:pt x="1067570" y="678247"/>
                </a:lnTo>
                <a:cubicBezTo>
                  <a:pt x="1067570" y="719868"/>
                  <a:pt x="1033830" y="753608"/>
                  <a:pt x="992209" y="753608"/>
                </a:cubicBezTo>
                <a:lnTo>
                  <a:pt x="75361" y="753608"/>
                </a:lnTo>
                <a:cubicBezTo>
                  <a:pt x="33740" y="753608"/>
                  <a:pt x="0" y="719868"/>
                  <a:pt x="0" y="678247"/>
                </a:cubicBezTo>
                <a:lnTo>
                  <a:pt x="0" y="75361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43027" tIns="36042" rIns="43027" bIns="36042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200" b="1" dirty="0" smtClean="0">
                <a:solidFill>
                  <a:sysClr val="window" lastClr="FFFFFF"/>
                </a:solidFill>
                <a:latin typeface="gobCL"/>
                <a:cs typeface="gobCL"/>
              </a:rPr>
              <a:t>Ciudad  y  Cultura</a:t>
            </a:r>
            <a:endParaRPr lang="es-CL" sz="1200" b="1" dirty="0">
              <a:solidFill>
                <a:sysClr val="window" lastClr="FFFFFF"/>
              </a:solidFill>
              <a:latin typeface="gobCL"/>
              <a:cs typeface="gobCL"/>
            </a:endParaRPr>
          </a:p>
        </p:txBody>
      </p:sp>
      <p:sp>
        <p:nvSpPr>
          <p:cNvPr id="12" name="7 Forma libre"/>
          <p:cNvSpPr/>
          <p:nvPr/>
        </p:nvSpPr>
        <p:spPr>
          <a:xfrm>
            <a:off x="6130207" y="1343629"/>
            <a:ext cx="1237318" cy="753608"/>
          </a:xfrm>
          <a:custGeom>
            <a:avLst/>
            <a:gdLst>
              <a:gd name="connsiteX0" fmla="*/ 0 w 1067570"/>
              <a:gd name="connsiteY0" fmla="*/ 75361 h 753608"/>
              <a:gd name="connsiteX1" fmla="*/ 75361 w 1067570"/>
              <a:gd name="connsiteY1" fmla="*/ 0 h 753608"/>
              <a:gd name="connsiteX2" fmla="*/ 992209 w 1067570"/>
              <a:gd name="connsiteY2" fmla="*/ 0 h 753608"/>
              <a:gd name="connsiteX3" fmla="*/ 1067570 w 1067570"/>
              <a:gd name="connsiteY3" fmla="*/ 75361 h 753608"/>
              <a:gd name="connsiteX4" fmla="*/ 1067570 w 1067570"/>
              <a:gd name="connsiteY4" fmla="*/ 678247 h 753608"/>
              <a:gd name="connsiteX5" fmla="*/ 992209 w 1067570"/>
              <a:gd name="connsiteY5" fmla="*/ 753608 h 753608"/>
              <a:gd name="connsiteX6" fmla="*/ 75361 w 1067570"/>
              <a:gd name="connsiteY6" fmla="*/ 753608 h 753608"/>
              <a:gd name="connsiteX7" fmla="*/ 0 w 1067570"/>
              <a:gd name="connsiteY7" fmla="*/ 678247 h 753608"/>
              <a:gd name="connsiteX8" fmla="*/ 0 w 1067570"/>
              <a:gd name="connsiteY8" fmla="*/ 75361 h 75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7570" h="753608">
                <a:moveTo>
                  <a:pt x="0" y="75361"/>
                </a:moveTo>
                <a:cubicBezTo>
                  <a:pt x="0" y="33740"/>
                  <a:pt x="33740" y="0"/>
                  <a:pt x="75361" y="0"/>
                </a:cubicBezTo>
                <a:lnTo>
                  <a:pt x="992209" y="0"/>
                </a:lnTo>
                <a:cubicBezTo>
                  <a:pt x="1033830" y="0"/>
                  <a:pt x="1067570" y="33740"/>
                  <a:pt x="1067570" y="75361"/>
                </a:cubicBezTo>
                <a:lnTo>
                  <a:pt x="1067570" y="678247"/>
                </a:lnTo>
                <a:cubicBezTo>
                  <a:pt x="1067570" y="719868"/>
                  <a:pt x="1033830" y="753608"/>
                  <a:pt x="992209" y="753608"/>
                </a:cubicBezTo>
                <a:lnTo>
                  <a:pt x="75361" y="753608"/>
                </a:lnTo>
                <a:cubicBezTo>
                  <a:pt x="33740" y="753608"/>
                  <a:pt x="0" y="719868"/>
                  <a:pt x="0" y="678247"/>
                </a:cubicBezTo>
                <a:lnTo>
                  <a:pt x="0" y="75361"/>
                </a:ln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43027" tIns="36042" rIns="43027" bIns="36042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200" b="1" dirty="0" smtClean="0">
                <a:solidFill>
                  <a:sysClr val="window" lastClr="FFFFFF"/>
                </a:solidFill>
                <a:latin typeface="gobCL"/>
                <a:cs typeface="gobCL"/>
              </a:rPr>
              <a:t>Infraestructura y Logística</a:t>
            </a:r>
            <a:endParaRPr lang="es-CL" sz="1200" b="1" dirty="0">
              <a:solidFill>
                <a:sysClr val="window" lastClr="FFFFFF"/>
              </a:solidFill>
              <a:latin typeface="gobCL"/>
              <a:cs typeface="gobCL"/>
            </a:endParaRPr>
          </a:p>
        </p:txBody>
      </p:sp>
      <p:sp>
        <p:nvSpPr>
          <p:cNvPr id="13" name="10 Forma libre"/>
          <p:cNvSpPr/>
          <p:nvPr/>
        </p:nvSpPr>
        <p:spPr>
          <a:xfrm>
            <a:off x="7539211" y="1343629"/>
            <a:ext cx="1047712" cy="753608"/>
          </a:xfrm>
          <a:custGeom>
            <a:avLst/>
            <a:gdLst>
              <a:gd name="connsiteX0" fmla="*/ 0 w 1067570"/>
              <a:gd name="connsiteY0" fmla="*/ 75361 h 753608"/>
              <a:gd name="connsiteX1" fmla="*/ 75361 w 1067570"/>
              <a:gd name="connsiteY1" fmla="*/ 0 h 753608"/>
              <a:gd name="connsiteX2" fmla="*/ 992209 w 1067570"/>
              <a:gd name="connsiteY2" fmla="*/ 0 h 753608"/>
              <a:gd name="connsiteX3" fmla="*/ 1067570 w 1067570"/>
              <a:gd name="connsiteY3" fmla="*/ 75361 h 753608"/>
              <a:gd name="connsiteX4" fmla="*/ 1067570 w 1067570"/>
              <a:gd name="connsiteY4" fmla="*/ 678247 h 753608"/>
              <a:gd name="connsiteX5" fmla="*/ 992209 w 1067570"/>
              <a:gd name="connsiteY5" fmla="*/ 753608 h 753608"/>
              <a:gd name="connsiteX6" fmla="*/ 75361 w 1067570"/>
              <a:gd name="connsiteY6" fmla="*/ 753608 h 753608"/>
              <a:gd name="connsiteX7" fmla="*/ 0 w 1067570"/>
              <a:gd name="connsiteY7" fmla="*/ 678247 h 753608"/>
              <a:gd name="connsiteX8" fmla="*/ 0 w 1067570"/>
              <a:gd name="connsiteY8" fmla="*/ 75361 h 75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7570" h="753608">
                <a:moveTo>
                  <a:pt x="0" y="75361"/>
                </a:moveTo>
                <a:cubicBezTo>
                  <a:pt x="0" y="33740"/>
                  <a:pt x="33740" y="0"/>
                  <a:pt x="75361" y="0"/>
                </a:cubicBezTo>
                <a:lnTo>
                  <a:pt x="992209" y="0"/>
                </a:lnTo>
                <a:cubicBezTo>
                  <a:pt x="1033830" y="0"/>
                  <a:pt x="1067570" y="33740"/>
                  <a:pt x="1067570" y="75361"/>
                </a:cubicBezTo>
                <a:lnTo>
                  <a:pt x="1067570" y="678247"/>
                </a:lnTo>
                <a:cubicBezTo>
                  <a:pt x="1067570" y="719868"/>
                  <a:pt x="1033830" y="753608"/>
                  <a:pt x="992209" y="753608"/>
                </a:cubicBezTo>
                <a:lnTo>
                  <a:pt x="75361" y="753608"/>
                </a:lnTo>
                <a:cubicBezTo>
                  <a:pt x="33740" y="753608"/>
                  <a:pt x="0" y="719868"/>
                  <a:pt x="0" y="678247"/>
                </a:cubicBezTo>
                <a:lnTo>
                  <a:pt x="0" y="75361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43027" tIns="36042" rIns="43027" bIns="36042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200" b="1" dirty="0" smtClean="0">
                <a:solidFill>
                  <a:sysClr val="window" lastClr="FFFFFF"/>
                </a:solidFill>
                <a:latin typeface="gobCL"/>
                <a:cs typeface="gobCL"/>
              </a:rPr>
              <a:t>Gobernanza</a:t>
            </a:r>
            <a:endParaRPr lang="es-CL" sz="1200" b="1" dirty="0">
              <a:solidFill>
                <a:sysClr val="window" lastClr="FFFFFF"/>
              </a:solidFill>
              <a:latin typeface="gobCL"/>
              <a:cs typeface="gobCL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2824507" y="2097237"/>
            <a:ext cx="0" cy="27793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9 Forma libre"/>
          <p:cNvSpPr/>
          <p:nvPr/>
        </p:nvSpPr>
        <p:spPr>
          <a:xfrm>
            <a:off x="1675439" y="2318743"/>
            <a:ext cx="2571587" cy="2102291"/>
          </a:xfrm>
          <a:custGeom>
            <a:avLst/>
            <a:gdLst>
              <a:gd name="connsiteX0" fmla="*/ 0 w 2620329"/>
              <a:gd name="connsiteY0" fmla="*/ 192676 h 1926755"/>
              <a:gd name="connsiteX1" fmla="*/ 192676 w 2620329"/>
              <a:gd name="connsiteY1" fmla="*/ 0 h 1926755"/>
              <a:gd name="connsiteX2" fmla="*/ 2427654 w 2620329"/>
              <a:gd name="connsiteY2" fmla="*/ 0 h 1926755"/>
              <a:gd name="connsiteX3" fmla="*/ 2620330 w 2620329"/>
              <a:gd name="connsiteY3" fmla="*/ 192676 h 1926755"/>
              <a:gd name="connsiteX4" fmla="*/ 2620329 w 2620329"/>
              <a:gd name="connsiteY4" fmla="*/ 1734080 h 1926755"/>
              <a:gd name="connsiteX5" fmla="*/ 2427653 w 2620329"/>
              <a:gd name="connsiteY5" fmla="*/ 1926756 h 1926755"/>
              <a:gd name="connsiteX6" fmla="*/ 192676 w 2620329"/>
              <a:gd name="connsiteY6" fmla="*/ 1926755 h 1926755"/>
              <a:gd name="connsiteX7" fmla="*/ 0 w 2620329"/>
              <a:gd name="connsiteY7" fmla="*/ 1734079 h 1926755"/>
              <a:gd name="connsiteX8" fmla="*/ 0 w 2620329"/>
              <a:gd name="connsiteY8" fmla="*/ 192676 h 192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0329" h="1926755">
                <a:moveTo>
                  <a:pt x="0" y="192676"/>
                </a:moveTo>
                <a:cubicBezTo>
                  <a:pt x="0" y="86264"/>
                  <a:pt x="86264" y="0"/>
                  <a:pt x="192676" y="0"/>
                </a:cubicBezTo>
                <a:lnTo>
                  <a:pt x="2427654" y="0"/>
                </a:lnTo>
                <a:cubicBezTo>
                  <a:pt x="2534066" y="0"/>
                  <a:pt x="2620330" y="86264"/>
                  <a:pt x="2620330" y="192676"/>
                </a:cubicBezTo>
                <a:cubicBezTo>
                  <a:pt x="2620330" y="706477"/>
                  <a:pt x="2620329" y="1220279"/>
                  <a:pt x="2620329" y="1734080"/>
                </a:cubicBezTo>
                <a:cubicBezTo>
                  <a:pt x="2620329" y="1840492"/>
                  <a:pt x="2534065" y="1926756"/>
                  <a:pt x="2427653" y="1926756"/>
                </a:cubicBezTo>
                <a:lnTo>
                  <a:pt x="192676" y="1926755"/>
                </a:lnTo>
                <a:cubicBezTo>
                  <a:pt x="86264" y="1926755"/>
                  <a:pt x="0" y="1840491"/>
                  <a:pt x="0" y="1734079"/>
                </a:cubicBezTo>
                <a:lnTo>
                  <a:pt x="0" y="192676"/>
                </a:lnTo>
                <a:close/>
              </a:path>
            </a:pathLst>
          </a:cu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9525" cap="flat" cmpd="sng" algn="ctr"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ysClr val="window" lastClr="FFFFFF"/>
            </a:contourClr>
          </a:sp3d>
        </p:spPr>
        <p:style>
          <a:lnRef idx="1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293" tIns="71673" rIns="79293" bIns="71673" numCol="1" spcCol="1270" anchor="ctr" anchorCtr="0">
            <a:noAutofit/>
          </a:bodyPr>
          <a:lstStyle/>
          <a:p>
            <a:pPr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gobCL"/>
                <a:cs typeface="gobCL"/>
                <a:sym typeface="Helvetica Light"/>
              </a:rPr>
              <a:t>Incrementar la creación de valor en la Región del Biobío desarrollando </a:t>
            </a:r>
            <a:r>
              <a:rPr lang="es-MX" sz="1200" b="1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gobCL"/>
                <a:cs typeface="gobCL"/>
                <a:sym typeface="Helvetica Light"/>
              </a:rPr>
              <a:t>y atrayendo </a:t>
            </a:r>
            <a:r>
              <a:rPr lang="es-MX" sz="12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gobCL"/>
                <a:cs typeface="gobCL"/>
                <a:sym typeface="Helvetica Light"/>
              </a:rPr>
              <a:t>iniciativas e inversiones diversas, con alto potencial de crecimiento</a:t>
            </a:r>
            <a:r>
              <a:rPr lang="es-MX" sz="1200" b="1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gobCL"/>
                <a:cs typeface="gobCL"/>
                <a:sym typeface="Helvetica Light"/>
              </a:rPr>
              <a:t>, las </a:t>
            </a:r>
            <a:r>
              <a:rPr lang="es-MX" sz="12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gobCL"/>
                <a:cs typeface="gobCL"/>
                <a:sym typeface="Helvetica Light"/>
              </a:rPr>
              <a:t>que mediante prácticas de innovación, emprendimiento y </a:t>
            </a:r>
            <a:r>
              <a:rPr lang="es-MX" sz="1200" b="1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gobCL"/>
                <a:cs typeface="gobCL"/>
                <a:sym typeface="Helvetica Light"/>
              </a:rPr>
              <a:t>transferencia tecnológica</a:t>
            </a:r>
            <a:r>
              <a:rPr lang="es-MX" sz="12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gobCL"/>
                <a:cs typeface="gobCL"/>
                <a:sym typeface="Helvetica Light"/>
              </a:rPr>
              <a:t>, generen nuevos bienes y servicios para acceder a nuevos </a:t>
            </a:r>
            <a:r>
              <a:rPr lang="es-MX" sz="1200" b="1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gobCL"/>
                <a:cs typeface="gobCL"/>
                <a:sym typeface="Helvetica Light"/>
              </a:rPr>
              <a:t>mercados nacionales </a:t>
            </a:r>
            <a:r>
              <a:rPr lang="es-MX" sz="12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gobCL"/>
                <a:cs typeface="gobCL"/>
                <a:sym typeface="Helvetica Light"/>
              </a:rPr>
              <a:t>e internacionales.</a:t>
            </a:r>
            <a:endParaRPr lang="es-CL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obCL"/>
              <a:cs typeface="gobCL"/>
            </a:endParaRPr>
          </a:p>
        </p:txBody>
      </p:sp>
      <p:cxnSp>
        <p:nvCxnSpPr>
          <p:cNvPr id="31" name="Conector recto 30"/>
          <p:cNvCxnSpPr/>
          <p:nvPr/>
        </p:nvCxnSpPr>
        <p:spPr>
          <a:xfrm>
            <a:off x="2824507" y="4421034"/>
            <a:ext cx="22692" cy="19764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3" name="Agrupar 32"/>
          <p:cNvGrpSpPr/>
          <p:nvPr/>
        </p:nvGrpSpPr>
        <p:grpSpPr>
          <a:xfrm>
            <a:off x="208377" y="5035217"/>
            <a:ext cx="1467062" cy="1526123"/>
            <a:chOff x="145255" y="287272"/>
            <a:chExt cx="1467062" cy="1526123"/>
          </a:xfrm>
          <a:solidFill>
            <a:srgbClr val="FF0000"/>
          </a:solidFill>
        </p:grpSpPr>
        <p:sp>
          <p:nvSpPr>
            <p:cNvPr id="46" name="Rectángulo 45"/>
            <p:cNvSpPr/>
            <p:nvPr/>
          </p:nvSpPr>
          <p:spPr>
            <a:xfrm>
              <a:off x="145255" y="287272"/>
              <a:ext cx="1467062" cy="1526123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47" name="Rectángulo 46"/>
            <p:cNvSpPr/>
            <p:nvPr/>
          </p:nvSpPr>
          <p:spPr>
            <a:xfrm>
              <a:off x="145255" y="287272"/>
              <a:ext cx="1467062" cy="152612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50" dirty="0">
                  <a:solidFill>
                    <a:sysClr val="window" lastClr="FFFFFF"/>
                  </a:solidFill>
                  <a:latin typeface="gobCL"/>
                  <a:cs typeface="gobCL"/>
                  <a:sym typeface="Helvetica Light"/>
                </a:rPr>
                <a:t>Promover y generar altos niveles de inversión pública y privada directa, </a:t>
              </a:r>
              <a:r>
                <a:rPr lang="es-MX" sz="1050" dirty="0" smtClean="0">
                  <a:solidFill>
                    <a:sysClr val="window" lastClr="FFFFFF"/>
                  </a:solidFill>
                  <a:latin typeface="gobCL"/>
                  <a:cs typeface="gobCL"/>
                  <a:sym typeface="Helvetica Light"/>
                </a:rPr>
                <a:t>altamente sinérgica </a:t>
              </a:r>
              <a:r>
                <a:rPr lang="es-MX" sz="1050" dirty="0">
                  <a:solidFill>
                    <a:sysClr val="window" lastClr="FFFFFF"/>
                  </a:solidFill>
                  <a:latin typeface="gobCL"/>
                  <a:cs typeface="gobCL"/>
                  <a:sym typeface="Helvetica Light"/>
                </a:rPr>
                <a:t>y con fuerte impacto en la generación de valor agregado.</a:t>
              </a:r>
              <a:endParaRPr lang="es-CL" sz="1050" dirty="0">
                <a:solidFill>
                  <a:sysClr val="window" lastClr="FFFFFF"/>
                </a:solidFill>
                <a:latin typeface="gobCL"/>
                <a:cs typeface="gobCL"/>
              </a:endParaRPr>
            </a:p>
          </p:txBody>
        </p:sp>
      </p:grpSp>
      <p:sp>
        <p:nvSpPr>
          <p:cNvPr id="45" name="Rectángulo 44"/>
          <p:cNvSpPr/>
          <p:nvPr/>
        </p:nvSpPr>
        <p:spPr>
          <a:xfrm>
            <a:off x="1789748" y="5034909"/>
            <a:ext cx="1892344" cy="15264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50" dirty="0">
                <a:solidFill>
                  <a:sysClr val="window" lastClr="FFFFFF"/>
                </a:solidFill>
                <a:latin typeface="gobCL"/>
                <a:cs typeface="gobCL"/>
                <a:sym typeface="Helvetica Light"/>
              </a:rPr>
              <a:t>Expandir los proyectos asociativos y los encadenamientos productivos </a:t>
            </a:r>
            <a:r>
              <a:rPr lang="es-MX" sz="1050" dirty="0" smtClean="0">
                <a:solidFill>
                  <a:sysClr val="window" lastClr="FFFFFF"/>
                </a:solidFill>
                <a:latin typeface="gobCL"/>
                <a:cs typeface="gobCL"/>
                <a:sym typeface="Helvetica Light"/>
              </a:rPr>
              <a:t>entre actores </a:t>
            </a:r>
            <a:r>
              <a:rPr lang="es-MX" sz="1050" dirty="0">
                <a:solidFill>
                  <a:sysClr val="window" lastClr="FFFFFF"/>
                </a:solidFill>
                <a:latin typeface="gobCL"/>
                <a:cs typeface="gobCL"/>
                <a:sym typeface="Helvetica Light"/>
              </a:rPr>
              <a:t>pertenecientes a distintos segmentos de la economía regional, </a:t>
            </a:r>
            <a:r>
              <a:rPr lang="es-MX" sz="1050" dirty="0" smtClean="0">
                <a:solidFill>
                  <a:sysClr val="window" lastClr="FFFFFF"/>
                </a:solidFill>
                <a:latin typeface="gobCL"/>
                <a:cs typeface="gobCL"/>
                <a:sym typeface="Helvetica Light"/>
              </a:rPr>
              <a:t>colocando especial </a:t>
            </a:r>
            <a:r>
              <a:rPr lang="es-MX" sz="1050" dirty="0">
                <a:solidFill>
                  <a:sysClr val="window" lastClr="FFFFFF"/>
                </a:solidFill>
                <a:latin typeface="gobCL"/>
                <a:cs typeface="gobCL"/>
                <a:sym typeface="Helvetica Light"/>
              </a:rPr>
              <a:t>énfasis en el desarrollo de la actividad de la micro, pequeña y mediana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50" dirty="0">
                <a:solidFill>
                  <a:sysClr val="window" lastClr="FFFFFF"/>
                </a:solidFill>
                <a:latin typeface="gobCL"/>
                <a:cs typeface="gobCL"/>
                <a:sym typeface="Helvetica Light"/>
              </a:rPr>
              <a:t>empresa.</a:t>
            </a:r>
            <a:endParaRPr lang="es-CL" sz="1050" dirty="0">
              <a:solidFill>
                <a:sysClr val="window" lastClr="FFFFFF"/>
              </a:solidFill>
              <a:latin typeface="gobCL"/>
              <a:cs typeface="gobCL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3745218" y="5034578"/>
            <a:ext cx="1822878" cy="15218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50" dirty="0">
                <a:solidFill>
                  <a:sysClr val="window" lastClr="FFFFFF"/>
                </a:solidFill>
                <a:latin typeface="gobCL"/>
                <a:cs typeface="gobCL"/>
                <a:sym typeface="Helvetica Light"/>
              </a:rPr>
              <a:t>Promover una mayor productividad de los factores, colocando un acento </a:t>
            </a:r>
            <a:r>
              <a:rPr lang="es-MX" sz="1050" dirty="0" smtClean="0">
                <a:solidFill>
                  <a:sysClr val="window" lastClr="FFFFFF"/>
                </a:solidFill>
                <a:latin typeface="gobCL"/>
                <a:cs typeface="gobCL"/>
                <a:sym typeface="Helvetica Light"/>
              </a:rPr>
              <a:t>especial en </a:t>
            </a:r>
            <a:r>
              <a:rPr lang="es-MX" sz="1050" dirty="0">
                <a:solidFill>
                  <a:sysClr val="window" lastClr="FFFFFF"/>
                </a:solidFill>
                <a:latin typeface="gobCL"/>
                <a:cs typeface="gobCL"/>
                <a:sym typeface="Helvetica Light"/>
              </a:rPr>
              <a:t>la competitividad y sustentabilidad de las empresas (micro, pequeñas, </a:t>
            </a:r>
            <a:r>
              <a:rPr lang="es-MX" sz="1050" dirty="0" smtClean="0">
                <a:solidFill>
                  <a:sysClr val="window" lastClr="FFFFFF"/>
                </a:solidFill>
                <a:latin typeface="gobCL"/>
                <a:cs typeface="gobCL"/>
                <a:sym typeface="Helvetica Light"/>
              </a:rPr>
              <a:t>medianas y </a:t>
            </a:r>
            <a:r>
              <a:rPr lang="es-MX" sz="1050" dirty="0">
                <a:solidFill>
                  <a:sysClr val="window" lastClr="FFFFFF"/>
                </a:solidFill>
                <a:latin typeface="gobCL"/>
                <a:cs typeface="gobCL"/>
                <a:sym typeface="Helvetica Light"/>
              </a:rPr>
              <a:t>grandes).</a:t>
            </a:r>
            <a:endParaRPr lang="es-CL" sz="1050" dirty="0">
              <a:solidFill>
                <a:sysClr val="window" lastClr="FFFFFF"/>
              </a:solidFill>
              <a:latin typeface="gobCL"/>
              <a:cs typeface="gobCL"/>
            </a:endParaRPr>
          </a:p>
        </p:txBody>
      </p:sp>
      <p:grpSp>
        <p:nvGrpSpPr>
          <p:cNvPr id="36" name="Agrupar 35"/>
          <p:cNvGrpSpPr/>
          <p:nvPr/>
        </p:nvGrpSpPr>
        <p:grpSpPr>
          <a:xfrm>
            <a:off x="5717815" y="5034909"/>
            <a:ext cx="1405076" cy="1526123"/>
            <a:chOff x="5842097" y="336505"/>
            <a:chExt cx="1405076" cy="1526123"/>
          </a:xfrm>
          <a:solidFill>
            <a:srgbClr val="FF0000"/>
          </a:solidFill>
        </p:grpSpPr>
        <p:sp>
          <p:nvSpPr>
            <p:cNvPr id="40" name="Rectángulo 39"/>
            <p:cNvSpPr/>
            <p:nvPr/>
          </p:nvSpPr>
          <p:spPr>
            <a:xfrm>
              <a:off x="5842097" y="336505"/>
              <a:ext cx="1405076" cy="1526123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41" name="Rectángulo 40"/>
            <p:cNvSpPr/>
            <p:nvPr/>
          </p:nvSpPr>
          <p:spPr>
            <a:xfrm>
              <a:off x="5842097" y="336505"/>
              <a:ext cx="1405076" cy="1526123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50" dirty="0">
                  <a:solidFill>
                    <a:sysClr val="window" lastClr="FFFFFF"/>
                  </a:solidFill>
                  <a:latin typeface="gobCL"/>
                  <a:cs typeface="gobCL"/>
                  <a:sym typeface="Helvetica Light"/>
                </a:rPr>
                <a:t>Desarrollar una cultura innovadora y emprendedora en la población regional</a:t>
              </a:r>
              <a:r>
                <a:rPr lang="es-MX" sz="1050" dirty="0" smtClean="0">
                  <a:solidFill>
                    <a:sysClr val="window" lastClr="FFFFFF"/>
                  </a:solidFill>
                  <a:latin typeface="gobCL"/>
                  <a:cs typeface="gobCL"/>
                  <a:sym typeface="Helvetica Light"/>
                </a:rPr>
                <a:t>, poniendo </a:t>
              </a:r>
              <a:r>
                <a:rPr lang="es-MX" sz="1050" dirty="0">
                  <a:solidFill>
                    <a:sysClr val="window" lastClr="FFFFFF"/>
                  </a:solidFill>
                  <a:latin typeface="gobCL"/>
                  <a:cs typeface="gobCL"/>
                  <a:sym typeface="Helvetica Light"/>
                </a:rPr>
                <a:t>énfasis en el desarrollo de la ciencia y la innovación tecnológica.</a:t>
              </a:r>
              <a:endParaRPr lang="es-CL" sz="1050" dirty="0">
                <a:solidFill>
                  <a:sysClr val="window" lastClr="FFFFFF"/>
                </a:solidFill>
                <a:latin typeface="gobCL"/>
                <a:cs typeface="gobCL"/>
              </a:endParaRPr>
            </a:p>
          </p:txBody>
        </p:sp>
      </p:grpSp>
      <p:grpSp>
        <p:nvGrpSpPr>
          <p:cNvPr id="37" name="Agrupar 36"/>
          <p:cNvGrpSpPr/>
          <p:nvPr/>
        </p:nvGrpSpPr>
        <p:grpSpPr>
          <a:xfrm>
            <a:off x="7186017" y="5034578"/>
            <a:ext cx="1745783" cy="1526123"/>
            <a:chOff x="7501527" y="336505"/>
            <a:chExt cx="1745783" cy="1526123"/>
          </a:xfrm>
          <a:solidFill>
            <a:srgbClr val="FF0000"/>
          </a:solidFill>
        </p:grpSpPr>
        <p:sp>
          <p:nvSpPr>
            <p:cNvPr id="38" name="Rectángulo 37"/>
            <p:cNvSpPr/>
            <p:nvPr/>
          </p:nvSpPr>
          <p:spPr>
            <a:xfrm>
              <a:off x="7501527" y="336505"/>
              <a:ext cx="1745783" cy="1526123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39" name="Rectángulo 38"/>
            <p:cNvSpPr/>
            <p:nvPr/>
          </p:nvSpPr>
          <p:spPr>
            <a:xfrm>
              <a:off x="7501527" y="336505"/>
              <a:ext cx="1745783" cy="1526123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50" dirty="0">
                  <a:solidFill>
                    <a:sysClr val="window" lastClr="FFFFFF"/>
                  </a:solidFill>
                  <a:latin typeface="gobCL"/>
                  <a:cs typeface="gobCL"/>
                  <a:sym typeface="Helvetica Light"/>
                </a:rPr>
                <a:t>Promover en los sectores productivos, en todas las escalas, un uso eficiente de </a:t>
              </a:r>
              <a:r>
                <a:rPr lang="es-MX" sz="1050" dirty="0" smtClean="0">
                  <a:solidFill>
                    <a:sysClr val="window" lastClr="FFFFFF"/>
                  </a:solidFill>
                  <a:latin typeface="gobCL"/>
                  <a:cs typeface="gobCL"/>
                  <a:sym typeface="Helvetica Light"/>
                </a:rPr>
                <a:t>la energía </a:t>
              </a:r>
              <a:r>
                <a:rPr lang="es-MX" sz="1050" dirty="0">
                  <a:solidFill>
                    <a:sysClr val="window" lastClr="FFFFFF"/>
                  </a:solidFill>
                  <a:latin typeface="gobCL"/>
                  <a:cs typeface="gobCL"/>
                  <a:sym typeface="Helvetica Light"/>
                </a:rPr>
                <a:t>y los recursos naturales (renovables y no renovables), especialmente </a:t>
              </a:r>
              <a:r>
                <a:rPr lang="es-MX" sz="1050" dirty="0" smtClean="0">
                  <a:solidFill>
                    <a:sysClr val="window" lastClr="FFFFFF"/>
                  </a:solidFill>
                  <a:latin typeface="gobCL"/>
                  <a:cs typeface="gobCL"/>
                  <a:sym typeface="Helvetica Light"/>
                </a:rPr>
                <a:t>el agua</a:t>
              </a:r>
              <a:r>
                <a:rPr lang="es-MX" sz="1050" dirty="0">
                  <a:solidFill>
                    <a:sysClr val="window" lastClr="FFFFFF"/>
                  </a:solidFill>
                  <a:latin typeface="gobCL"/>
                  <a:cs typeface="gobCL"/>
                  <a:sym typeface="Helvetica Light"/>
                </a:rPr>
                <a:t>.</a:t>
              </a:r>
              <a:endParaRPr lang="es-CL" sz="1050" dirty="0">
                <a:solidFill>
                  <a:sysClr val="window" lastClr="FFFFFF"/>
                </a:solidFill>
                <a:latin typeface="gobCL"/>
                <a:cs typeface="gobCL"/>
              </a:endParaRPr>
            </a:p>
          </p:txBody>
        </p:sp>
      </p:grpSp>
      <p:cxnSp>
        <p:nvCxnSpPr>
          <p:cNvPr id="57" name="Conector recto de flecha 56"/>
          <p:cNvCxnSpPr/>
          <p:nvPr/>
        </p:nvCxnSpPr>
        <p:spPr>
          <a:xfrm>
            <a:off x="8196022" y="4617444"/>
            <a:ext cx="0" cy="3344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Conector recto de flecha 58"/>
          <p:cNvCxnSpPr/>
          <p:nvPr/>
        </p:nvCxnSpPr>
        <p:spPr>
          <a:xfrm>
            <a:off x="922853" y="4595603"/>
            <a:ext cx="0" cy="3471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Conector recto 64"/>
          <p:cNvCxnSpPr/>
          <p:nvPr/>
        </p:nvCxnSpPr>
        <p:spPr>
          <a:xfrm>
            <a:off x="922853" y="4604739"/>
            <a:ext cx="7273169" cy="1270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9" name="CuadroTexto 68"/>
          <p:cNvSpPr txBox="1"/>
          <p:nvPr/>
        </p:nvSpPr>
        <p:spPr>
          <a:xfrm>
            <a:off x="922854" y="4617444"/>
            <a:ext cx="7273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ES" sz="1600" b="1" dirty="0" smtClean="0">
                <a:solidFill>
                  <a:srgbClr val="FFFFFF"/>
                </a:solidFill>
              </a:rPr>
              <a:t>OBJETIVOS ESTRATÉGICOS</a:t>
            </a:r>
            <a:endParaRPr lang="es-ES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348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400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CL" sz="2800" b="1" dirty="0" smtClean="0"/>
              <a:t>Para una país y región puedan crecer es necesario propiciar la inversión….. </a:t>
            </a:r>
          </a:p>
          <a:p>
            <a:pPr algn="just"/>
            <a:r>
              <a:rPr lang="es-CL" sz="2800" b="1" dirty="0" smtClean="0"/>
              <a:t>…..</a:t>
            </a:r>
            <a:r>
              <a:rPr lang="es-MX" sz="2800" b="1" dirty="0" smtClean="0"/>
              <a:t>Diversos </a:t>
            </a:r>
            <a:r>
              <a:rPr lang="es-MX" sz="2800" b="1" dirty="0"/>
              <a:t>estudios han </a:t>
            </a:r>
            <a:r>
              <a:rPr lang="es-MX" sz="2800" b="1" dirty="0" smtClean="0"/>
              <a:t>demostrado que existe una  </a:t>
            </a:r>
            <a:r>
              <a:rPr lang="es-MX" sz="2800" b="1" dirty="0"/>
              <a:t>relación directa </a:t>
            </a:r>
            <a:r>
              <a:rPr lang="es-MX" sz="2800" b="1" dirty="0" smtClean="0"/>
              <a:t>entre </a:t>
            </a:r>
            <a:r>
              <a:rPr lang="es-MX" sz="2800" b="1" dirty="0"/>
              <a:t>el crecimiento económico </a:t>
            </a:r>
            <a:r>
              <a:rPr lang="es-MX" sz="2800" b="1" dirty="0" smtClean="0"/>
              <a:t>e inversión……</a:t>
            </a:r>
            <a:endParaRPr lang="es-CL" sz="2800" b="1" dirty="0" smtClean="0"/>
          </a:p>
          <a:p>
            <a:pPr algn="just"/>
            <a:r>
              <a:rPr lang="es-MX" sz="2800" b="1" dirty="0"/>
              <a:t>La inversión </a:t>
            </a:r>
            <a:r>
              <a:rPr lang="es-MX" sz="2800" b="1" dirty="0" smtClean="0"/>
              <a:t>se </a:t>
            </a:r>
            <a:r>
              <a:rPr lang="es-MX" sz="2800" b="1" dirty="0"/>
              <a:t>asocia con recursos de largo plazo, generando empleo </a:t>
            </a:r>
            <a:r>
              <a:rPr lang="es-MX" sz="2800" b="1" dirty="0" smtClean="0"/>
              <a:t>…….</a:t>
            </a:r>
            <a:endParaRPr lang="es-MX" sz="2800" b="1" dirty="0"/>
          </a:p>
          <a:p>
            <a:pPr algn="just"/>
            <a:r>
              <a:rPr lang="es-MX" sz="2800" b="1" dirty="0" smtClean="0"/>
              <a:t>La </a:t>
            </a:r>
            <a:r>
              <a:rPr lang="es-MX" sz="2800" b="1" dirty="0"/>
              <a:t>inversión </a:t>
            </a:r>
            <a:r>
              <a:rPr lang="es-MX" sz="2800" b="1" dirty="0" smtClean="0"/>
              <a:t>aumenta la disponibilidad recursos tecnológicos y con ello mejoran procesos productivos…..</a:t>
            </a:r>
          </a:p>
          <a:p>
            <a:pPr algn="just"/>
            <a:r>
              <a:rPr lang="es-MX" sz="2800" b="1" dirty="0" smtClean="0"/>
              <a:t>La incorporación de nuevas inversiones produce mayor competencia….. </a:t>
            </a:r>
          </a:p>
          <a:p>
            <a:pPr algn="just"/>
            <a:r>
              <a:rPr lang="es-MX" sz="2800" b="1" dirty="0" smtClean="0"/>
              <a:t>La </a:t>
            </a:r>
            <a:r>
              <a:rPr lang="es-MX" sz="2800" b="1" dirty="0"/>
              <a:t>llegada de </a:t>
            </a:r>
            <a:r>
              <a:rPr lang="es-MX" sz="2800" b="1" dirty="0" smtClean="0"/>
              <a:t>nuevas inversiones, también puede contribuir a </a:t>
            </a:r>
            <a:r>
              <a:rPr lang="es-MX" sz="2800" b="1" dirty="0"/>
              <a:t>abrir nuevos mercados </a:t>
            </a:r>
            <a:r>
              <a:rPr lang="es-MX" sz="2800" b="1" dirty="0" smtClean="0"/>
              <a:t>……. </a:t>
            </a:r>
          </a:p>
        </p:txBody>
      </p:sp>
      <p:sp>
        <p:nvSpPr>
          <p:cNvPr id="5" name="CuadroTexto 1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chemeClr val="bg1"/>
                </a:solidFill>
                <a:latin typeface="+mj-lt"/>
                <a:cs typeface="Calisto MT"/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xmlns="" val="382687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-27562"/>
            <a:ext cx="9144000" cy="936282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s-CL" sz="4000" b="1" dirty="0" smtClean="0">
                <a:solidFill>
                  <a:schemeClr val="bg1"/>
                </a:solidFill>
              </a:rPr>
              <a:t>Introducción</a:t>
            </a:r>
            <a:endParaRPr lang="es-CL" sz="4000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908720"/>
            <a:ext cx="914400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39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-27562"/>
            <a:ext cx="9144000" cy="936282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s-CL" sz="4000" b="1" dirty="0" smtClean="0">
                <a:solidFill>
                  <a:schemeClr val="bg1"/>
                </a:solidFill>
              </a:rPr>
              <a:t>Crecimiento de Chile</a:t>
            </a:r>
            <a:endParaRPr lang="es-CL" sz="4000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20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chemeClr val="bg1"/>
                </a:solidFill>
                <a:latin typeface="+mj-lt"/>
                <a:cs typeface="Calisto MT"/>
              </a:rPr>
              <a:t>Introducción</a:t>
            </a:r>
          </a:p>
        </p:txBody>
      </p:sp>
      <p:pic>
        <p:nvPicPr>
          <p:cNvPr id="6" name="Picture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320480" cy="4176464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xmlns="" val="469849759"/>
              </p:ext>
            </p:extLst>
          </p:nvPr>
        </p:nvGraphicFramePr>
        <p:xfrm>
          <a:off x="4860032" y="1268760"/>
          <a:ext cx="417646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ángulo 3"/>
          <p:cNvSpPr/>
          <p:nvPr/>
        </p:nvSpPr>
        <p:spPr>
          <a:xfrm>
            <a:off x="179512" y="5373216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C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productividad media del trabajo en la Región en el año 1986 era muy similar entre el país y la región, pero esto ha variado con el pasar de los años, por ejemplo en el año 2000 (85%), 2008 (90%), y después del 2010 está entorno al 65%.</a:t>
            </a:r>
            <a:endParaRPr lang="es-MX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15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Servicio de Evaluación Ambiental</a:t>
            </a:r>
          </a:p>
          <a:p>
            <a:pPr>
              <a:defRPr/>
            </a:pPr>
            <a:endParaRPr lang="es-ES_tradn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F7A03B-3689-43F8-94EA-C329E48F186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827584" y="836712"/>
            <a:ext cx="237626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Servicio de Evaluación Ambiental</a:t>
            </a:r>
            <a:endParaRPr lang="es-CL" dirty="0"/>
          </a:p>
        </p:txBody>
      </p:sp>
      <p:sp>
        <p:nvSpPr>
          <p:cNvPr id="8" name="7 Flecha abajo"/>
          <p:cNvSpPr/>
          <p:nvPr/>
        </p:nvSpPr>
        <p:spPr>
          <a:xfrm>
            <a:off x="1835696" y="1702549"/>
            <a:ext cx="360040" cy="57780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CuadroTexto"/>
          <p:cNvSpPr txBox="1"/>
          <p:nvPr/>
        </p:nvSpPr>
        <p:spPr>
          <a:xfrm>
            <a:off x="827584" y="2413645"/>
            <a:ext cx="23762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Administrar el SEIA</a:t>
            </a:r>
            <a:endParaRPr lang="es-CL" dirty="0"/>
          </a:p>
        </p:txBody>
      </p:sp>
      <p:sp>
        <p:nvSpPr>
          <p:cNvPr id="10" name="9 Flecha abajo"/>
          <p:cNvSpPr/>
          <p:nvPr/>
        </p:nvSpPr>
        <p:spPr>
          <a:xfrm>
            <a:off x="1835696" y="3003407"/>
            <a:ext cx="360040" cy="57780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CuadroTexto"/>
          <p:cNvSpPr txBox="1"/>
          <p:nvPr/>
        </p:nvSpPr>
        <p:spPr>
          <a:xfrm>
            <a:off x="827584" y="3913742"/>
            <a:ext cx="2376264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Procedimiento que en base a un EIA o una DIA determina si el impacto ambiental proyecto o actividad sean sustentables</a:t>
            </a:r>
            <a:endParaRPr lang="es-CL" dirty="0"/>
          </a:p>
        </p:txBody>
      </p:sp>
      <p:sp>
        <p:nvSpPr>
          <p:cNvPr id="12" name="11 Flecha abajo"/>
          <p:cNvSpPr/>
          <p:nvPr/>
        </p:nvSpPr>
        <p:spPr>
          <a:xfrm rot="5400000">
            <a:off x="3990785" y="2683815"/>
            <a:ext cx="360040" cy="93784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CuadroTexto"/>
          <p:cNvSpPr txBox="1"/>
          <p:nvPr/>
        </p:nvSpPr>
        <p:spPr>
          <a:xfrm>
            <a:off x="5020815" y="2589163"/>
            <a:ext cx="237626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Ingreso a evaluación ambiental</a:t>
            </a:r>
            <a:endParaRPr lang="es-CL" dirty="0"/>
          </a:p>
        </p:txBody>
      </p:sp>
      <p:sp>
        <p:nvSpPr>
          <p:cNvPr id="14" name="13 Flecha abajo"/>
          <p:cNvSpPr/>
          <p:nvPr/>
        </p:nvSpPr>
        <p:spPr>
          <a:xfrm>
            <a:off x="6021000" y="1835840"/>
            <a:ext cx="360040" cy="57780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CuadroTexto"/>
          <p:cNvSpPr txBox="1"/>
          <p:nvPr/>
        </p:nvSpPr>
        <p:spPr>
          <a:xfrm>
            <a:off x="5032336" y="810198"/>
            <a:ext cx="237626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Art. 10° ley N° 19.300 (Art. 3° DS 40/12, RSEIA) </a:t>
            </a:r>
            <a:endParaRPr lang="es-CL" dirty="0"/>
          </a:p>
        </p:txBody>
      </p:sp>
      <p:sp>
        <p:nvSpPr>
          <p:cNvPr id="16" name="15 Flecha abajo"/>
          <p:cNvSpPr/>
          <p:nvPr/>
        </p:nvSpPr>
        <p:spPr>
          <a:xfrm rot="16200000">
            <a:off x="3956877" y="3741131"/>
            <a:ext cx="360040" cy="93784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CuadroTexto"/>
          <p:cNvSpPr txBox="1"/>
          <p:nvPr/>
        </p:nvSpPr>
        <p:spPr>
          <a:xfrm>
            <a:off x="5032336" y="3590576"/>
            <a:ext cx="237626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Resultado: obtención de Resolución de Calificación Ambiental (RCA)</a:t>
            </a:r>
            <a:endParaRPr lang="es-CL" dirty="0"/>
          </a:p>
        </p:txBody>
      </p:sp>
      <p:sp>
        <p:nvSpPr>
          <p:cNvPr id="18" name="17 Flecha abajo"/>
          <p:cNvSpPr/>
          <p:nvPr/>
        </p:nvSpPr>
        <p:spPr>
          <a:xfrm>
            <a:off x="5436096" y="4921819"/>
            <a:ext cx="360040" cy="577805"/>
          </a:xfrm>
          <a:prstGeom prst="downArrow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CuadroTexto"/>
          <p:cNvSpPr txBox="1"/>
          <p:nvPr/>
        </p:nvSpPr>
        <p:spPr>
          <a:xfrm>
            <a:off x="3854048" y="5638124"/>
            <a:ext cx="2376264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Obtención de permisos y autorizaciones sectoriales (PAS)</a:t>
            </a:r>
            <a:endParaRPr lang="es-CL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576607" y="5524888"/>
            <a:ext cx="2376264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Obtención de permisos y autorizaciones sectoriales  distinto a PAS</a:t>
            </a:r>
            <a:endParaRPr lang="es-CL" dirty="0"/>
          </a:p>
        </p:txBody>
      </p:sp>
      <p:sp>
        <p:nvSpPr>
          <p:cNvPr id="21" name="20 Flecha abajo"/>
          <p:cNvSpPr/>
          <p:nvPr/>
        </p:nvSpPr>
        <p:spPr>
          <a:xfrm>
            <a:off x="6948264" y="4921818"/>
            <a:ext cx="360040" cy="577805"/>
          </a:xfrm>
          <a:prstGeom prst="downArrow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CuadroTexto 1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chemeClr val="bg1"/>
                </a:solidFill>
                <a:latin typeface="+mj-lt"/>
                <a:cs typeface="Calisto MT"/>
              </a:rPr>
              <a:t>Consideraciones Generales</a:t>
            </a:r>
          </a:p>
        </p:txBody>
      </p:sp>
    </p:spTree>
    <p:extLst>
      <p:ext uri="{BB962C8B-B14F-4D97-AF65-F5344CB8AC3E}">
        <p14:creationId xmlns:p14="http://schemas.microsoft.com/office/powerpoint/2010/main" xmlns="" val="16322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15001</TotalTime>
  <Words>2093</Words>
  <Application>Microsoft Office PowerPoint</Application>
  <PresentationFormat>Presentación en pantalla (4:3)</PresentationFormat>
  <Paragraphs>595</Paragraphs>
  <Slides>21</Slides>
  <Notes>16</Notes>
  <HiddenSlides>0</HiddenSlides>
  <MMClips>0</MMClips>
  <ScaleCrop>false</ScaleCrop>
  <HeadingPairs>
    <vt:vector size="6" baseType="variant">
      <vt:variant>
        <vt:lpstr>Tema</vt:lpstr>
      </vt:variant>
      <vt:variant>
        <vt:i4>5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1_Office Theme</vt:lpstr>
      <vt:lpstr>Tema de Office</vt:lpstr>
      <vt:lpstr>1_Tema de Office</vt:lpstr>
      <vt:lpstr>2_Tema de Office</vt:lpstr>
      <vt:lpstr>3_Tema de Office</vt:lpstr>
      <vt:lpstr>Hoja de cálculo</vt:lpstr>
      <vt:lpstr>Diapositiva 1</vt:lpstr>
      <vt:lpstr>Diapositiva 2</vt:lpstr>
      <vt:lpstr>Diapositiva 3</vt:lpstr>
      <vt:lpstr>Diapositiva 4</vt:lpstr>
      <vt:lpstr>Diapositiva 5</vt:lpstr>
      <vt:lpstr>Introducción</vt:lpstr>
      <vt:lpstr>Crecimiento de Chile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Recurso de Reclamación Titular "PROYECTO HIDROELÉCTRICO AYSÉN”</dc:title>
  <dc:creator>Jorge Camilo León</dc:creator>
  <cp:lastModifiedBy>comconcepcion</cp:lastModifiedBy>
  <cp:revision>356</cp:revision>
  <cp:lastPrinted>2017-07-19T19:06:04Z</cp:lastPrinted>
  <dcterms:created xsi:type="dcterms:W3CDTF">2014-01-23T17:39:58Z</dcterms:created>
  <dcterms:modified xsi:type="dcterms:W3CDTF">2017-07-25T15:17:36Z</dcterms:modified>
</cp:coreProperties>
</file>