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6" r:id="rId3"/>
    <p:sldId id="284" r:id="rId4"/>
    <p:sldId id="285" r:id="rId5"/>
    <p:sldId id="277" r:id="rId6"/>
    <p:sldId id="286" r:id="rId7"/>
    <p:sldId id="287" r:id="rId8"/>
    <p:sldId id="288" r:id="rId9"/>
    <p:sldId id="289" r:id="rId10"/>
    <p:sldId id="294" r:id="rId11"/>
    <p:sldId id="290" r:id="rId12"/>
    <p:sldId id="291" r:id="rId13"/>
    <p:sldId id="292" r:id="rId14"/>
    <p:sldId id="293" r:id="rId15"/>
    <p:sldId id="295" r:id="rId16"/>
    <p:sldId id="282" r:id="rId17"/>
    <p:sldId id="283" r:id="rId18"/>
    <p:sldId id="268" r:id="rId19"/>
    <p:sldId id="296" r:id="rId20"/>
    <p:sldId id="297" r:id="rId21"/>
    <p:sldId id="275" r:id="rId22"/>
  </p:sldIdLst>
  <p:sldSz cx="12192000" cy="6858000"/>
  <p:notesSz cx="12192000" cy="6858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8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7999"/>
          </a:xfrm>
          <a:prstGeom prst="rect">
            <a:avLst/>
          </a:prstGeom>
        </p:spPr>
      </p:pic>
      <p:sp>
        <p:nvSpPr>
          <p:cNvPr id="2" name="Holder 2"/>
          <p:cNvSpPr>
            <a:spLocks noGrp="1"/>
          </p:cNvSpPr>
          <p:nvPr>
            <p:ph type="title"/>
          </p:nvPr>
        </p:nvSpPr>
        <p:spPr/>
        <p:txBody>
          <a:bodyPr lIns="0" tIns="0" rIns="0" bIns="0"/>
          <a:lstStyle>
            <a:lvl1pPr>
              <a:defRPr sz="4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799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34661" y="2681681"/>
            <a:ext cx="2122677" cy="757554"/>
          </a:xfrm>
          <a:prstGeom prst="rect">
            <a:avLst/>
          </a:prstGeom>
        </p:spPr>
        <p:txBody>
          <a:bodyPr wrap="square" lIns="0" tIns="0" rIns="0" bIns="0">
            <a:spAutoFit/>
          </a:bodyPr>
          <a:lstStyle>
            <a:lvl1pPr>
              <a:defRPr sz="4800" b="0" i="0">
                <a:solidFill>
                  <a:schemeClr val="bg1"/>
                </a:solidFill>
                <a:latin typeface="Calibri"/>
                <a:cs typeface="Calibri"/>
              </a:defRPr>
            </a:lvl1pPr>
          </a:lstStyle>
          <a:p>
            <a:endParaRPr/>
          </a:p>
        </p:txBody>
      </p:sp>
      <p:sp>
        <p:nvSpPr>
          <p:cNvPr id="3" name="Holder 3"/>
          <p:cNvSpPr>
            <a:spLocks noGrp="1"/>
          </p:cNvSpPr>
          <p:nvPr>
            <p:ph type="body" idx="1"/>
          </p:nvPr>
        </p:nvSpPr>
        <p:spPr>
          <a:xfrm>
            <a:off x="654761" y="2665857"/>
            <a:ext cx="10659745" cy="36550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12/29/2022</a:t>
            </a:fld>
            <a:endParaRPr lang="en-US"/>
          </a:p>
        </p:txBody>
      </p:sp>
      <p:sp>
        <p:nvSpPr>
          <p:cNvPr id="6" name="Holder 6"/>
          <p:cNvSpPr>
            <a:spLocks noGrp="1"/>
          </p:cNvSpPr>
          <p:nvPr>
            <p:ph type="sldNum" sz="quarter" idx="7"/>
          </p:nvPr>
        </p:nvSpPr>
        <p:spPr>
          <a:xfrm>
            <a:off x="11068557" y="6465214"/>
            <a:ext cx="244475"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04925" y="3129483"/>
            <a:ext cx="8128634" cy="627736"/>
          </a:xfrm>
          <a:prstGeom prst="rect">
            <a:avLst/>
          </a:prstGeom>
        </p:spPr>
        <p:txBody>
          <a:bodyPr vert="horz" wrap="square" lIns="0" tIns="12065" rIns="0" bIns="0" rtlCol="0">
            <a:spAutoFit/>
          </a:bodyPr>
          <a:lstStyle/>
          <a:p>
            <a:pPr marL="12700">
              <a:lnSpc>
                <a:spcPct val="100000"/>
              </a:lnSpc>
              <a:spcBef>
                <a:spcPts val="5"/>
              </a:spcBef>
            </a:pPr>
            <a:r>
              <a:rPr sz="4000" b="1" spc="-5" dirty="0" err="1">
                <a:solidFill>
                  <a:srgbClr val="FFFFFF"/>
                </a:solidFill>
                <a:latin typeface="Verdana"/>
                <a:cs typeface="Verdana"/>
              </a:rPr>
              <a:t>Ministerio</a:t>
            </a:r>
            <a:r>
              <a:rPr sz="4000" b="1" spc="-15" dirty="0">
                <a:solidFill>
                  <a:srgbClr val="FFFFFF"/>
                </a:solidFill>
                <a:latin typeface="Verdana"/>
                <a:cs typeface="Verdana"/>
              </a:rPr>
              <a:t> </a:t>
            </a:r>
            <a:r>
              <a:rPr sz="4000" b="1" spc="-10" dirty="0">
                <a:solidFill>
                  <a:srgbClr val="FFFFFF"/>
                </a:solidFill>
                <a:latin typeface="Verdana"/>
                <a:cs typeface="Verdana"/>
              </a:rPr>
              <a:t>de</a:t>
            </a:r>
            <a:r>
              <a:rPr sz="4000" b="1" dirty="0">
                <a:solidFill>
                  <a:srgbClr val="FFFFFF"/>
                </a:solidFill>
                <a:latin typeface="Verdana"/>
                <a:cs typeface="Verdana"/>
              </a:rPr>
              <a:t> </a:t>
            </a:r>
            <a:r>
              <a:rPr sz="4000" b="1" spc="-10" dirty="0" err="1">
                <a:solidFill>
                  <a:srgbClr val="FFFFFF"/>
                </a:solidFill>
                <a:latin typeface="Verdana"/>
                <a:cs typeface="Verdana"/>
              </a:rPr>
              <a:t>Obras</a:t>
            </a:r>
            <a:r>
              <a:rPr sz="4000" b="1" spc="-10" dirty="0">
                <a:solidFill>
                  <a:srgbClr val="FFFFFF"/>
                </a:solidFill>
                <a:latin typeface="Verdana"/>
                <a:cs typeface="Verdana"/>
              </a:rPr>
              <a:t> </a:t>
            </a:r>
            <a:r>
              <a:rPr sz="4000" b="1" spc="-5" dirty="0" err="1">
                <a:solidFill>
                  <a:srgbClr val="FFFFFF"/>
                </a:solidFill>
                <a:latin typeface="Verdana"/>
                <a:cs typeface="Verdana"/>
              </a:rPr>
              <a:t>Públicas</a:t>
            </a:r>
            <a:endParaRPr sz="4000" dirty="0">
              <a:latin typeface="Verdana"/>
              <a:cs typeface="Verdana"/>
            </a:endParaRPr>
          </a:p>
        </p:txBody>
      </p:sp>
      <p:sp>
        <p:nvSpPr>
          <p:cNvPr id="3" name="object 3"/>
          <p:cNvSpPr txBox="1"/>
          <p:nvPr/>
        </p:nvSpPr>
        <p:spPr>
          <a:xfrm>
            <a:off x="1304925" y="2820416"/>
            <a:ext cx="2428875" cy="228909"/>
          </a:xfrm>
          <a:prstGeom prst="rect">
            <a:avLst/>
          </a:prstGeom>
        </p:spPr>
        <p:txBody>
          <a:bodyPr vert="horz" wrap="square" lIns="0" tIns="13335" rIns="0" bIns="0" rtlCol="0">
            <a:spAutoFit/>
          </a:bodyPr>
          <a:lstStyle/>
          <a:p>
            <a:pPr marL="12700">
              <a:lnSpc>
                <a:spcPct val="100000"/>
              </a:lnSpc>
              <a:spcBef>
                <a:spcPts val="105"/>
              </a:spcBef>
            </a:pPr>
            <a:r>
              <a:rPr lang="es-CL" sz="1400" dirty="0">
                <a:solidFill>
                  <a:srgbClr val="FFFFFF"/>
                </a:solidFill>
                <a:latin typeface="Verdana"/>
                <a:cs typeface="Verdana"/>
              </a:rPr>
              <a:t>30 </a:t>
            </a:r>
            <a:r>
              <a:rPr sz="1400" spc="-5" dirty="0">
                <a:solidFill>
                  <a:srgbClr val="FFFFFF"/>
                </a:solidFill>
                <a:latin typeface="Verdana"/>
                <a:cs typeface="Verdana"/>
              </a:rPr>
              <a:t>de</a:t>
            </a:r>
            <a:r>
              <a:rPr sz="1400" spc="-25" dirty="0">
                <a:solidFill>
                  <a:srgbClr val="FFFFFF"/>
                </a:solidFill>
                <a:latin typeface="Verdana"/>
                <a:cs typeface="Verdana"/>
              </a:rPr>
              <a:t> </a:t>
            </a:r>
            <a:r>
              <a:rPr lang="es-CL" sz="1400" dirty="0">
                <a:solidFill>
                  <a:srgbClr val="FFFFFF"/>
                </a:solidFill>
                <a:latin typeface="Verdana"/>
                <a:cs typeface="Verdana"/>
              </a:rPr>
              <a:t>Diciembre </a:t>
            </a:r>
            <a:r>
              <a:rPr sz="1400" spc="-5" dirty="0">
                <a:solidFill>
                  <a:srgbClr val="FFFFFF"/>
                </a:solidFill>
                <a:latin typeface="Verdana"/>
                <a:cs typeface="Verdana"/>
              </a:rPr>
              <a:t>de</a:t>
            </a:r>
            <a:r>
              <a:rPr sz="1400" spc="-20" dirty="0">
                <a:solidFill>
                  <a:srgbClr val="FFFFFF"/>
                </a:solidFill>
                <a:latin typeface="Verdana"/>
                <a:cs typeface="Verdana"/>
              </a:rPr>
              <a:t> </a:t>
            </a:r>
            <a:r>
              <a:rPr sz="1400" spc="-5" dirty="0">
                <a:solidFill>
                  <a:srgbClr val="FFFFFF"/>
                </a:solidFill>
                <a:latin typeface="Verdana"/>
                <a:cs typeface="Verdana"/>
              </a:rPr>
              <a:t>2022</a:t>
            </a:r>
            <a:endParaRPr sz="1400" dirty="0">
              <a:latin typeface="Verdana"/>
              <a:cs typeface="Verdana"/>
            </a:endParaRPr>
          </a:p>
        </p:txBody>
      </p:sp>
      <p:grpSp>
        <p:nvGrpSpPr>
          <p:cNvPr id="4" name="object 4"/>
          <p:cNvGrpSpPr/>
          <p:nvPr/>
        </p:nvGrpSpPr>
        <p:grpSpPr>
          <a:xfrm>
            <a:off x="0" y="420599"/>
            <a:ext cx="11587480" cy="4117975"/>
            <a:chOff x="0" y="420599"/>
            <a:chExt cx="11587480" cy="4117975"/>
          </a:xfrm>
        </p:grpSpPr>
        <p:pic>
          <p:nvPicPr>
            <p:cNvPr id="5" name="object 5"/>
            <p:cNvPicPr/>
            <p:nvPr/>
          </p:nvPicPr>
          <p:blipFill>
            <a:blip r:embed="rId2" cstate="print"/>
            <a:stretch>
              <a:fillRect/>
            </a:stretch>
          </p:blipFill>
          <p:spPr>
            <a:xfrm>
              <a:off x="9835895" y="420599"/>
              <a:ext cx="1751069" cy="1752624"/>
            </a:xfrm>
            <a:prstGeom prst="rect">
              <a:avLst/>
            </a:prstGeom>
          </p:spPr>
        </p:pic>
        <p:sp>
          <p:nvSpPr>
            <p:cNvPr id="6" name="object 6"/>
            <p:cNvSpPr/>
            <p:nvPr/>
          </p:nvSpPr>
          <p:spPr>
            <a:xfrm>
              <a:off x="0" y="4532375"/>
              <a:ext cx="6796405" cy="6350"/>
            </a:xfrm>
            <a:custGeom>
              <a:avLst/>
              <a:gdLst/>
              <a:ahLst/>
              <a:cxnLst/>
              <a:rect l="l" t="t" r="r" b="b"/>
              <a:pathLst>
                <a:path w="6796405" h="6350">
                  <a:moveTo>
                    <a:pt x="6796151" y="0"/>
                  </a:moveTo>
                  <a:lnTo>
                    <a:pt x="0" y="0"/>
                  </a:lnTo>
                  <a:lnTo>
                    <a:pt x="0" y="6096"/>
                  </a:lnTo>
                  <a:lnTo>
                    <a:pt x="6796151" y="6096"/>
                  </a:lnTo>
                  <a:lnTo>
                    <a:pt x="6796151" y="0"/>
                  </a:lnTo>
                  <a:close/>
                </a:path>
              </a:pathLst>
            </a:custGeom>
            <a:solidFill>
              <a:srgbClr val="FFFFFF"/>
            </a:solidFill>
          </p:spPr>
          <p:txBody>
            <a:bodyPr wrap="square" lIns="0" tIns="0" rIns="0" bIns="0" rtlCol="0"/>
            <a:lstStyle/>
            <a:p>
              <a:endParaRPr/>
            </a:p>
          </p:txBody>
        </p:sp>
      </p:grpSp>
      <p:sp>
        <p:nvSpPr>
          <p:cNvPr id="8" name="object 8"/>
          <p:cNvSpPr txBox="1"/>
          <p:nvPr/>
        </p:nvSpPr>
        <p:spPr>
          <a:xfrm>
            <a:off x="11146281" y="6465214"/>
            <a:ext cx="166370" cy="177800"/>
          </a:xfrm>
          <a:prstGeom prst="rect">
            <a:avLst/>
          </a:prstGeom>
        </p:spPr>
        <p:txBody>
          <a:bodyPr vert="horz" wrap="square" lIns="0" tIns="0" rIns="0" bIns="0" rtlCol="0">
            <a:spAutoFit/>
          </a:bodyPr>
          <a:lstStyle/>
          <a:p>
            <a:pPr marL="38100">
              <a:lnSpc>
                <a:spcPts val="1240"/>
              </a:lnSpc>
            </a:pPr>
            <a:fld id="{81D60167-4931-47E6-BA6A-407CBD079E47}" type="slidenum">
              <a:rPr sz="1200" dirty="0">
                <a:solidFill>
                  <a:srgbClr val="888888"/>
                </a:solidFill>
                <a:latin typeface="Calibri"/>
                <a:cs typeface="Calibri"/>
              </a:rPr>
              <a:t>1</a:t>
            </a:fld>
            <a:endParaRPr sz="1200">
              <a:latin typeface="Calibri"/>
              <a:cs typeface="Calibri"/>
            </a:endParaRPr>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5516" y="420598"/>
            <a:ext cx="1766884" cy="17526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8200" y="2133600"/>
            <a:ext cx="10515600" cy="1200329"/>
          </a:xfrm>
          <a:prstGeom prst="rect">
            <a:avLst/>
          </a:prstGeom>
          <a:noFill/>
        </p:spPr>
        <p:txBody>
          <a:bodyPr wrap="square" rtlCol="0">
            <a:spAutoFit/>
          </a:bodyPr>
          <a:lstStyle/>
          <a:p>
            <a:r>
              <a:rPr lang="es-CL" dirty="0">
                <a:solidFill>
                  <a:schemeClr val="bg1"/>
                </a:solidFill>
              </a:rPr>
              <a:t>En resumen, La inversión total comprometida en los 34 contratos que se encuentran publicados, comenzando los procesos licitatorios durante el mes de diciembre de 2022, asciende a la suma de M$ $111.751.004, con una proyección de inversión para el año 2023 de M$ $19.991.343 que financiará íntegramente el MOP con cargo a fondos sectoriales.</a:t>
            </a:r>
          </a:p>
        </p:txBody>
      </p:sp>
    </p:spTree>
    <p:extLst>
      <p:ext uri="{BB962C8B-B14F-4D97-AF65-F5344CB8AC3E}">
        <p14:creationId xmlns:p14="http://schemas.microsoft.com/office/powerpoint/2010/main" val="2692893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76D47A2-4888-FDC5-EFB8-A6B80DD6C982}"/>
              </a:ext>
            </a:extLst>
          </p:cNvPr>
          <p:cNvSpPr txBox="1"/>
          <p:nvPr/>
        </p:nvSpPr>
        <p:spPr>
          <a:xfrm>
            <a:off x="457200" y="149828"/>
            <a:ext cx="4572000" cy="369332"/>
          </a:xfrm>
          <a:prstGeom prst="rect">
            <a:avLst/>
          </a:prstGeom>
          <a:noFill/>
        </p:spPr>
        <p:txBody>
          <a:bodyPr wrap="square" rtlCol="0">
            <a:spAutoFit/>
          </a:bodyPr>
          <a:lstStyle/>
          <a:p>
            <a:r>
              <a:rPr lang="es-CL" dirty="0">
                <a:solidFill>
                  <a:schemeClr val="bg1"/>
                </a:solidFill>
              </a:rPr>
              <a:t>Dirección de Obras </a:t>
            </a:r>
            <a:r>
              <a:rPr lang="es-CL" dirty="0" err="1">
                <a:solidFill>
                  <a:schemeClr val="bg1"/>
                </a:solidFill>
              </a:rPr>
              <a:t>Hidraulicas</a:t>
            </a:r>
            <a:r>
              <a:rPr lang="es-CL" dirty="0">
                <a:solidFill>
                  <a:schemeClr val="bg1"/>
                </a:solidFill>
              </a:rPr>
              <a:t>:</a:t>
            </a:r>
          </a:p>
        </p:txBody>
      </p:sp>
      <p:sp>
        <p:nvSpPr>
          <p:cNvPr id="4" name="Rectángulo 3"/>
          <p:cNvSpPr/>
          <p:nvPr/>
        </p:nvSpPr>
        <p:spPr>
          <a:xfrm>
            <a:off x="457200" y="762000"/>
            <a:ext cx="10591800" cy="923330"/>
          </a:xfrm>
          <a:prstGeom prst="rect">
            <a:avLst/>
          </a:prstGeom>
        </p:spPr>
        <p:txBody>
          <a:bodyPr wrap="square">
            <a:spAutoFit/>
          </a:bodyPr>
          <a:lstStyle/>
          <a:p>
            <a:r>
              <a:rPr lang="es-CL" dirty="0">
                <a:solidFill>
                  <a:schemeClr val="bg1"/>
                </a:solidFill>
              </a:rPr>
              <a:t>Los  procesos  de  licitación  correspondientes  a  la  Subdirección  de  Servicios  Sanitarios  Rurales, Región del Maule, que se están realizando con cargo a fondos sectoriales del MOP programados para el presente mes de diciembre de 2022 son (todos con publicación en el Diario Electrónico El Mostrador):</a:t>
            </a:r>
          </a:p>
        </p:txBody>
      </p:sp>
      <p:pic>
        <p:nvPicPr>
          <p:cNvPr id="6" name="Imagen 5"/>
          <p:cNvPicPr>
            <a:picLocks noChangeAspect="1"/>
          </p:cNvPicPr>
          <p:nvPr/>
        </p:nvPicPr>
        <p:blipFill>
          <a:blip r:embed="rId2"/>
          <a:stretch>
            <a:fillRect/>
          </a:stretch>
        </p:blipFill>
        <p:spPr>
          <a:xfrm>
            <a:off x="857882" y="2362200"/>
            <a:ext cx="10024788" cy="3733800"/>
          </a:xfrm>
          <a:prstGeom prst="rect">
            <a:avLst/>
          </a:prstGeom>
        </p:spPr>
      </p:pic>
      <p:sp>
        <p:nvSpPr>
          <p:cNvPr id="7" name="CuadroTexto 6"/>
          <p:cNvSpPr txBox="1"/>
          <p:nvPr/>
        </p:nvSpPr>
        <p:spPr>
          <a:xfrm>
            <a:off x="457200" y="1864978"/>
            <a:ext cx="2819400" cy="369332"/>
          </a:xfrm>
          <a:prstGeom prst="rect">
            <a:avLst/>
          </a:prstGeom>
          <a:noFill/>
        </p:spPr>
        <p:txBody>
          <a:bodyPr wrap="square" rtlCol="0">
            <a:spAutoFit/>
          </a:bodyPr>
          <a:lstStyle/>
          <a:p>
            <a:r>
              <a:rPr lang="es-CL" dirty="0">
                <a:solidFill>
                  <a:schemeClr val="bg1"/>
                </a:solidFill>
              </a:rPr>
              <a:t>Obras de Conservación</a:t>
            </a:r>
          </a:p>
        </p:txBody>
      </p:sp>
    </p:spTree>
    <p:extLst>
      <p:ext uri="{BB962C8B-B14F-4D97-AF65-F5344CB8AC3E}">
        <p14:creationId xmlns:p14="http://schemas.microsoft.com/office/powerpoint/2010/main" val="1806562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762000" y="2286000"/>
            <a:ext cx="10565992" cy="2057400"/>
          </a:xfrm>
          <a:prstGeom prst="rect">
            <a:avLst/>
          </a:prstGeom>
        </p:spPr>
      </p:pic>
      <p:sp>
        <p:nvSpPr>
          <p:cNvPr id="4" name="CuadroTexto 3"/>
          <p:cNvSpPr txBox="1"/>
          <p:nvPr/>
        </p:nvSpPr>
        <p:spPr>
          <a:xfrm>
            <a:off x="685800" y="990600"/>
            <a:ext cx="6629400" cy="369332"/>
          </a:xfrm>
          <a:prstGeom prst="rect">
            <a:avLst/>
          </a:prstGeom>
          <a:noFill/>
        </p:spPr>
        <p:txBody>
          <a:bodyPr wrap="square" rtlCol="0">
            <a:spAutoFit/>
          </a:bodyPr>
          <a:lstStyle/>
          <a:p>
            <a:r>
              <a:rPr lang="es-CL" dirty="0">
                <a:solidFill>
                  <a:schemeClr val="bg1"/>
                </a:solidFill>
              </a:rPr>
              <a:t>Obras de Mejoramiento y ampliación, construcción de nuevos </a:t>
            </a:r>
            <a:r>
              <a:rPr lang="es-CL" dirty="0" err="1">
                <a:solidFill>
                  <a:schemeClr val="bg1"/>
                </a:solidFill>
              </a:rPr>
              <a:t>Apr</a:t>
            </a:r>
            <a:r>
              <a:rPr lang="es-CL" dirty="0">
                <a:solidFill>
                  <a:schemeClr val="bg1"/>
                </a:solidFill>
              </a:rPr>
              <a:t>:</a:t>
            </a:r>
          </a:p>
        </p:txBody>
      </p:sp>
    </p:spTree>
    <p:extLst>
      <p:ext uri="{BB962C8B-B14F-4D97-AF65-F5344CB8AC3E}">
        <p14:creationId xmlns:p14="http://schemas.microsoft.com/office/powerpoint/2010/main" val="3822931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83606" y="1567800"/>
            <a:ext cx="9921889" cy="4223400"/>
          </a:xfrm>
          <a:prstGeom prst="rect">
            <a:avLst/>
          </a:prstGeom>
        </p:spPr>
      </p:pic>
      <p:sp>
        <p:nvSpPr>
          <p:cNvPr id="4" name="CuadroTexto 3"/>
          <p:cNvSpPr txBox="1"/>
          <p:nvPr/>
        </p:nvSpPr>
        <p:spPr>
          <a:xfrm>
            <a:off x="1083606" y="533400"/>
            <a:ext cx="4555194" cy="369332"/>
          </a:xfrm>
          <a:prstGeom prst="rect">
            <a:avLst/>
          </a:prstGeom>
          <a:noFill/>
        </p:spPr>
        <p:txBody>
          <a:bodyPr wrap="square" rtlCol="0">
            <a:spAutoFit/>
          </a:bodyPr>
          <a:lstStyle/>
          <a:p>
            <a:r>
              <a:rPr lang="es-CL" dirty="0">
                <a:solidFill>
                  <a:schemeClr val="bg1"/>
                </a:solidFill>
              </a:rPr>
              <a:t>Obras de Construcción de sondajes:</a:t>
            </a:r>
          </a:p>
        </p:txBody>
      </p:sp>
    </p:spTree>
    <p:extLst>
      <p:ext uri="{BB962C8B-B14F-4D97-AF65-F5344CB8AC3E}">
        <p14:creationId xmlns:p14="http://schemas.microsoft.com/office/powerpoint/2010/main" val="251386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632584" y="1904400"/>
            <a:ext cx="10928552" cy="3810600"/>
          </a:xfrm>
          <a:prstGeom prst="rect">
            <a:avLst/>
          </a:prstGeom>
        </p:spPr>
      </p:pic>
      <p:sp>
        <p:nvSpPr>
          <p:cNvPr id="6" name="CuadroTexto 5"/>
          <p:cNvSpPr txBox="1"/>
          <p:nvPr/>
        </p:nvSpPr>
        <p:spPr>
          <a:xfrm>
            <a:off x="632584" y="685800"/>
            <a:ext cx="2819400" cy="369332"/>
          </a:xfrm>
          <a:prstGeom prst="rect">
            <a:avLst/>
          </a:prstGeom>
          <a:noFill/>
        </p:spPr>
        <p:txBody>
          <a:bodyPr wrap="square" rtlCol="0">
            <a:spAutoFit/>
          </a:bodyPr>
          <a:lstStyle/>
          <a:p>
            <a:r>
              <a:rPr lang="es-CL" dirty="0">
                <a:solidFill>
                  <a:schemeClr val="bg1"/>
                </a:solidFill>
              </a:rPr>
              <a:t>Obras de Diseño:</a:t>
            </a:r>
          </a:p>
        </p:txBody>
      </p:sp>
    </p:spTree>
    <p:extLst>
      <p:ext uri="{BB962C8B-B14F-4D97-AF65-F5344CB8AC3E}">
        <p14:creationId xmlns:p14="http://schemas.microsoft.com/office/powerpoint/2010/main" val="3702078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990600" y="1143000"/>
            <a:ext cx="9737686" cy="1521300"/>
          </a:xfrm>
          <a:prstGeom prst="rect">
            <a:avLst/>
          </a:prstGeom>
        </p:spPr>
      </p:pic>
      <p:sp>
        <p:nvSpPr>
          <p:cNvPr id="5" name="Rectángulo 4"/>
          <p:cNvSpPr/>
          <p:nvPr/>
        </p:nvSpPr>
        <p:spPr>
          <a:xfrm>
            <a:off x="457200" y="3352800"/>
            <a:ext cx="11277600" cy="3139321"/>
          </a:xfrm>
          <a:prstGeom prst="rect">
            <a:avLst/>
          </a:prstGeom>
        </p:spPr>
        <p:txBody>
          <a:bodyPr wrap="square">
            <a:spAutoFit/>
          </a:bodyPr>
          <a:lstStyle/>
          <a:p>
            <a:r>
              <a:rPr lang="es-CL" dirty="0">
                <a:solidFill>
                  <a:schemeClr val="bg1"/>
                </a:solidFill>
              </a:rPr>
              <a:t>RESUMEN</a:t>
            </a:r>
          </a:p>
          <a:p>
            <a:pPr algn="just"/>
            <a:r>
              <a:rPr lang="es-CL" dirty="0">
                <a:solidFill>
                  <a:schemeClr val="bg1"/>
                </a:solidFill>
              </a:rPr>
              <a:t>La  inversión total  comprometida en  los 58  contratos  que  se  encuentran  en  procesos licitatorios durante  el  mes  de  diciembre  de  2022,  asciende  a  la  suma  de  M$ $13.728.626  más  la  gestión  de proyectos que estimativamente asciende a M$1.990.651., totalizando una inversión del orden de M$15.719.278, que financiará íntegramente el MOP con cargo a fondos sectoriales, con lo cual se estima ir en directo beneficios de más de 70 localidades rurales de la Región del Maule, a objeto de avanzar en la disminución de la brecha de acceso al agua potable, principalmente a través de la ejecución  de  Estudios   Hidrogeológicos,  Construcciones   de  Pozo,  Diseños   de   Ingeniería  y   la construcción de proyectos de Conservación, construcciones nuevas, Mejoramientos y Ampliación de SSR.</a:t>
            </a:r>
          </a:p>
          <a:p>
            <a:r>
              <a:rPr lang="es-CL" dirty="0">
                <a:solidFill>
                  <a:schemeClr val="bg1"/>
                </a:solidFill>
              </a:rPr>
              <a:t>Todas estas iniciativas de inversión se estiman ser adjudicadas el primer trimestre del año 2023 (en la medida que se reciban ofertas económicas y se cuente con los decretos de asignación de fondos totalmente tramitados), para que puedan ser ejecutadas durante el mismo año, salvo las obras y estudios que consideran arrastre para el año 2024.</a:t>
            </a:r>
          </a:p>
        </p:txBody>
      </p:sp>
      <p:sp>
        <p:nvSpPr>
          <p:cNvPr id="6" name="CuadroTexto 5"/>
          <p:cNvSpPr txBox="1"/>
          <p:nvPr/>
        </p:nvSpPr>
        <p:spPr>
          <a:xfrm>
            <a:off x="990600" y="419994"/>
            <a:ext cx="3810000" cy="369332"/>
          </a:xfrm>
          <a:prstGeom prst="rect">
            <a:avLst/>
          </a:prstGeom>
          <a:noFill/>
        </p:spPr>
        <p:txBody>
          <a:bodyPr wrap="square" rtlCol="0">
            <a:spAutoFit/>
          </a:bodyPr>
          <a:lstStyle/>
          <a:p>
            <a:r>
              <a:rPr lang="es-CL" dirty="0">
                <a:solidFill>
                  <a:schemeClr val="bg1"/>
                </a:solidFill>
              </a:rPr>
              <a:t>Obras de estudios Hidrogeológicos</a:t>
            </a:r>
          </a:p>
        </p:txBody>
      </p:sp>
    </p:spTree>
    <p:extLst>
      <p:ext uri="{BB962C8B-B14F-4D97-AF65-F5344CB8AC3E}">
        <p14:creationId xmlns:p14="http://schemas.microsoft.com/office/powerpoint/2010/main" val="494525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5"/>
          <p:cNvSpPr txBox="1">
            <a:spLocks/>
          </p:cNvSpPr>
          <p:nvPr/>
        </p:nvSpPr>
        <p:spPr>
          <a:xfrm>
            <a:off x="675538" y="213105"/>
            <a:ext cx="8808085" cy="452120"/>
          </a:xfrm>
          <a:prstGeom prst="rect">
            <a:avLst/>
          </a:prstGeom>
        </p:spPr>
        <p:txBody>
          <a:bodyPr vert="horz" wrap="square" lIns="0" tIns="12065" rIns="0" bIns="0" rtlCol="0">
            <a:spAutoFit/>
          </a:bodyPr>
          <a:lstStyle>
            <a:lvl1pPr>
              <a:defRPr>
                <a:latin typeface="+mj-lt"/>
                <a:ea typeface="+mj-ea"/>
                <a:cs typeface="+mj-cs"/>
              </a:defRPr>
            </a:lvl1pPr>
          </a:lstStyle>
          <a:p>
            <a:pPr marL="12700">
              <a:spcBef>
                <a:spcPts val="95"/>
              </a:spcBef>
            </a:pPr>
            <a:r>
              <a:rPr lang="es-CL" sz="2800" b="1" kern="0" spc="-10" dirty="0">
                <a:solidFill>
                  <a:schemeClr val="bg1"/>
                </a:solidFill>
                <a:latin typeface="Verdana"/>
                <a:cs typeface="Verdana"/>
              </a:rPr>
              <a:t>Ley</a:t>
            </a:r>
            <a:r>
              <a:rPr lang="es-CL" sz="2800" b="1" kern="0" spc="5" dirty="0">
                <a:solidFill>
                  <a:schemeClr val="bg1"/>
                </a:solidFill>
                <a:latin typeface="Verdana"/>
                <a:cs typeface="Verdana"/>
              </a:rPr>
              <a:t> </a:t>
            </a:r>
            <a:r>
              <a:rPr lang="es-CL" sz="2800" b="1" kern="0" spc="-10" dirty="0">
                <a:solidFill>
                  <a:schemeClr val="bg1"/>
                </a:solidFill>
                <a:latin typeface="Verdana"/>
                <a:cs typeface="Verdana"/>
              </a:rPr>
              <a:t>de</a:t>
            </a:r>
            <a:r>
              <a:rPr lang="es-CL" sz="2800" b="1" kern="0" spc="10" dirty="0">
                <a:solidFill>
                  <a:schemeClr val="bg1"/>
                </a:solidFill>
                <a:latin typeface="Verdana"/>
                <a:cs typeface="Verdana"/>
              </a:rPr>
              <a:t> </a:t>
            </a:r>
            <a:r>
              <a:rPr lang="es-CL" sz="2800" b="1" kern="0" spc="-5" dirty="0">
                <a:solidFill>
                  <a:schemeClr val="bg1"/>
                </a:solidFill>
                <a:latin typeface="Verdana"/>
                <a:cs typeface="Verdana"/>
              </a:rPr>
              <a:t>Presupuestos</a:t>
            </a:r>
            <a:r>
              <a:rPr lang="es-CL" sz="2800" b="1" kern="0" spc="40" dirty="0">
                <a:solidFill>
                  <a:schemeClr val="bg1"/>
                </a:solidFill>
                <a:latin typeface="Verdana"/>
                <a:cs typeface="Verdana"/>
              </a:rPr>
              <a:t> </a:t>
            </a:r>
            <a:r>
              <a:rPr lang="es-CL" sz="2800" b="1" kern="0" spc="-5" dirty="0">
                <a:solidFill>
                  <a:schemeClr val="bg1"/>
                </a:solidFill>
                <a:latin typeface="Verdana"/>
                <a:cs typeface="Verdana"/>
              </a:rPr>
              <a:t>MOP</a:t>
            </a:r>
            <a:r>
              <a:rPr lang="es-CL" sz="2800" b="1" kern="0" dirty="0">
                <a:solidFill>
                  <a:schemeClr val="bg1"/>
                </a:solidFill>
                <a:latin typeface="Verdana"/>
                <a:cs typeface="Verdana"/>
              </a:rPr>
              <a:t> 2023</a:t>
            </a:r>
            <a:endParaRPr lang="es-CL" sz="2800" kern="0" dirty="0">
              <a:solidFill>
                <a:schemeClr val="bg1"/>
              </a:solidFill>
              <a:latin typeface="Verdana"/>
              <a:cs typeface="Verdana"/>
            </a:endParaRPr>
          </a:p>
        </p:txBody>
      </p:sp>
      <p:sp>
        <p:nvSpPr>
          <p:cNvPr id="7" name="object 6"/>
          <p:cNvSpPr txBox="1"/>
          <p:nvPr/>
        </p:nvSpPr>
        <p:spPr>
          <a:xfrm>
            <a:off x="675538" y="676401"/>
            <a:ext cx="10505440" cy="1390765"/>
          </a:xfrm>
          <a:prstGeom prst="rect">
            <a:avLst/>
          </a:prstGeom>
        </p:spPr>
        <p:txBody>
          <a:bodyPr vert="horz" wrap="square" lIns="0" tIns="13335" rIns="0" bIns="0" rtlCol="0">
            <a:spAutoFit/>
          </a:bodyPr>
          <a:lstStyle/>
          <a:p>
            <a:pPr marL="12700">
              <a:lnSpc>
                <a:spcPct val="100000"/>
              </a:lnSpc>
              <a:spcBef>
                <a:spcPts val="105"/>
              </a:spcBef>
            </a:pPr>
            <a:endParaRPr lang="es-ES" sz="2000" b="1" spc="-5" dirty="0">
              <a:solidFill>
                <a:schemeClr val="bg1"/>
              </a:solidFill>
              <a:latin typeface="Verdana"/>
              <a:cs typeface="Verdana"/>
            </a:endParaRPr>
          </a:p>
          <a:p>
            <a:pPr marL="12700">
              <a:lnSpc>
                <a:spcPct val="100000"/>
              </a:lnSpc>
              <a:spcBef>
                <a:spcPts val="105"/>
              </a:spcBef>
            </a:pPr>
            <a:r>
              <a:rPr sz="2000" b="1" spc="-5" dirty="0" err="1">
                <a:solidFill>
                  <a:schemeClr val="bg1"/>
                </a:solidFill>
                <a:latin typeface="Verdana"/>
                <a:cs typeface="Verdana"/>
              </a:rPr>
              <a:t>Resumen</a:t>
            </a:r>
            <a:endParaRPr sz="2000" dirty="0">
              <a:solidFill>
                <a:schemeClr val="bg1"/>
              </a:solidFill>
              <a:latin typeface="Verdana"/>
              <a:cs typeface="Verdana"/>
            </a:endParaRPr>
          </a:p>
          <a:p>
            <a:pPr marL="43180">
              <a:lnSpc>
                <a:spcPct val="100000"/>
              </a:lnSpc>
              <a:spcBef>
                <a:spcPts val="1989"/>
              </a:spcBef>
            </a:pPr>
            <a:r>
              <a:rPr sz="1600" spc="-5" dirty="0">
                <a:solidFill>
                  <a:schemeClr val="bg1"/>
                </a:solidFill>
                <a:latin typeface="Calibri"/>
                <a:cs typeface="Calibri"/>
              </a:rPr>
              <a:t>El</a:t>
            </a:r>
            <a:r>
              <a:rPr sz="1600" spc="370" dirty="0">
                <a:solidFill>
                  <a:schemeClr val="bg1"/>
                </a:solidFill>
                <a:latin typeface="Calibri"/>
                <a:cs typeface="Calibri"/>
              </a:rPr>
              <a:t> </a:t>
            </a:r>
            <a:r>
              <a:rPr sz="1600" spc="-10" dirty="0">
                <a:solidFill>
                  <a:schemeClr val="bg1"/>
                </a:solidFill>
                <a:latin typeface="Calibri"/>
                <a:cs typeface="Calibri"/>
              </a:rPr>
              <a:t>Proyecto</a:t>
            </a:r>
            <a:r>
              <a:rPr sz="1600" spc="365" dirty="0">
                <a:solidFill>
                  <a:schemeClr val="bg1"/>
                </a:solidFill>
                <a:latin typeface="Calibri"/>
                <a:cs typeface="Calibri"/>
              </a:rPr>
              <a:t> </a:t>
            </a:r>
            <a:r>
              <a:rPr sz="1600" dirty="0">
                <a:solidFill>
                  <a:schemeClr val="bg1"/>
                </a:solidFill>
                <a:latin typeface="Calibri"/>
                <a:cs typeface="Calibri"/>
              </a:rPr>
              <a:t>de</a:t>
            </a:r>
            <a:r>
              <a:rPr sz="1600" spc="375" dirty="0">
                <a:solidFill>
                  <a:schemeClr val="bg1"/>
                </a:solidFill>
                <a:latin typeface="Calibri"/>
                <a:cs typeface="Calibri"/>
              </a:rPr>
              <a:t> </a:t>
            </a:r>
            <a:r>
              <a:rPr sz="1600" spc="-5" dirty="0">
                <a:solidFill>
                  <a:schemeClr val="bg1"/>
                </a:solidFill>
                <a:latin typeface="Calibri"/>
                <a:cs typeface="Calibri"/>
              </a:rPr>
              <a:t>Ley</a:t>
            </a:r>
            <a:r>
              <a:rPr sz="1600" spc="360" dirty="0">
                <a:solidFill>
                  <a:schemeClr val="bg1"/>
                </a:solidFill>
                <a:latin typeface="Calibri"/>
                <a:cs typeface="Calibri"/>
              </a:rPr>
              <a:t> </a:t>
            </a:r>
            <a:r>
              <a:rPr sz="1600" spc="-5" dirty="0">
                <a:solidFill>
                  <a:schemeClr val="bg1"/>
                </a:solidFill>
                <a:latin typeface="Calibri"/>
                <a:cs typeface="Calibri"/>
              </a:rPr>
              <a:t>de</a:t>
            </a:r>
            <a:r>
              <a:rPr sz="1600" spc="375" dirty="0">
                <a:solidFill>
                  <a:schemeClr val="bg1"/>
                </a:solidFill>
                <a:latin typeface="Calibri"/>
                <a:cs typeface="Calibri"/>
              </a:rPr>
              <a:t> </a:t>
            </a:r>
            <a:r>
              <a:rPr sz="1600" spc="-10" dirty="0">
                <a:solidFill>
                  <a:schemeClr val="bg1"/>
                </a:solidFill>
                <a:latin typeface="Calibri"/>
                <a:cs typeface="Calibri"/>
              </a:rPr>
              <a:t>Presupuestos</a:t>
            </a:r>
            <a:r>
              <a:rPr sz="1600" spc="370" dirty="0">
                <a:solidFill>
                  <a:schemeClr val="bg1"/>
                </a:solidFill>
                <a:latin typeface="Calibri"/>
                <a:cs typeface="Calibri"/>
              </a:rPr>
              <a:t> </a:t>
            </a:r>
            <a:r>
              <a:rPr sz="1600" spc="-5" dirty="0">
                <a:solidFill>
                  <a:schemeClr val="bg1"/>
                </a:solidFill>
                <a:latin typeface="Calibri"/>
                <a:cs typeface="Calibri"/>
              </a:rPr>
              <a:t>MOP</a:t>
            </a:r>
            <a:r>
              <a:rPr sz="1600" spc="365" dirty="0">
                <a:solidFill>
                  <a:schemeClr val="bg1"/>
                </a:solidFill>
                <a:latin typeface="Calibri"/>
                <a:cs typeface="Calibri"/>
              </a:rPr>
              <a:t> </a:t>
            </a:r>
            <a:r>
              <a:rPr sz="1600" spc="-10" dirty="0">
                <a:solidFill>
                  <a:schemeClr val="bg1"/>
                </a:solidFill>
                <a:latin typeface="Calibri"/>
                <a:cs typeface="Calibri"/>
              </a:rPr>
              <a:t>presenta</a:t>
            </a:r>
            <a:r>
              <a:rPr sz="1600" spc="380" dirty="0">
                <a:solidFill>
                  <a:schemeClr val="bg1"/>
                </a:solidFill>
                <a:latin typeface="Calibri"/>
                <a:cs typeface="Calibri"/>
              </a:rPr>
              <a:t> </a:t>
            </a:r>
            <a:r>
              <a:rPr sz="1600" spc="-5" dirty="0">
                <a:solidFill>
                  <a:schemeClr val="bg1"/>
                </a:solidFill>
                <a:latin typeface="Calibri"/>
                <a:cs typeface="Calibri"/>
              </a:rPr>
              <a:t>un</a:t>
            </a:r>
            <a:r>
              <a:rPr sz="1600" spc="365" dirty="0">
                <a:solidFill>
                  <a:schemeClr val="bg1"/>
                </a:solidFill>
                <a:latin typeface="Calibri"/>
                <a:cs typeface="Calibri"/>
              </a:rPr>
              <a:t> </a:t>
            </a:r>
            <a:r>
              <a:rPr lang="es-CL" sz="1600" spc="-5" dirty="0">
                <a:solidFill>
                  <a:schemeClr val="bg1"/>
                </a:solidFill>
                <a:latin typeface="Calibri"/>
                <a:cs typeface="Calibri"/>
              </a:rPr>
              <a:t>21%</a:t>
            </a:r>
            <a:r>
              <a:rPr sz="1600" spc="375" dirty="0">
                <a:solidFill>
                  <a:schemeClr val="bg1"/>
                </a:solidFill>
                <a:latin typeface="Calibri"/>
                <a:cs typeface="Calibri"/>
              </a:rPr>
              <a:t> </a:t>
            </a:r>
            <a:r>
              <a:rPr sz="1600" spc="-5" dirty="0">
                <a:solidFill>
                  <a:schemeClr val="bg1"/>
                </a:solidFill>
                <a:latin typeface="Calibri"/>
                <a:cs typeface="Calibri"/>
              </a:rPr>
              <a:t>de</a:t>
            </a:r>
            <a:r>
              <a:rPr sz="1600" spc="375" dirty="0">
                <a:solidFill>
                  <a:schemeClr val="bg1"/>
                </a:solidFill>
                <a:latin typeface="Calibri"/>
                <a:cs typeface="Calibri"/>
              </a:rPr>
              <a:t> </a:t>
            </a:r>
            <a:r>
              <a:rPr sz="1600" spc="-10" dirty="0">
                <a:solidFill>
                  <a:schemeClr val="bg1"/>
                </a:solidFill>
                <a:latin typeface="Calibri"/>
                <a:cs typeface="Calibri"/>
              </a:rPr>
              <a:t>crecimiento</a:t>
            </a:r>
            <a:r>
              <a:rPr sz="1600" spc="375" dirty="0">
                <a:solidFill>
                  <a:schemeClr val="bg1"/>
                </a:solidFill>
                <a:latin typeface="Calibri"/>
                <a:cs typeface="Calibri"/>
              </a:rPr>
              <a:t> </a:t>
            </a:r>
            <a:r>
              <a:rPr sz="1600" spc="-10" dirty="0">
                <a:solidFill>
                  <a:schemeClr val="bg1"/>
                </a:solidFill>
                <a:latin typeface="Calibri"/>
                <a:cs typeface="Calibri"/>
              </a:rPr>
              <a:t>respecto</a:t>
            </a:r>
            <a:r>
              <a:rPr sz="1600" spc="380" dirty="0">
                <a:solidFill>
                  <a:schemeClr val="bg1"/>
                </a:solidFill>
                <a:latin typeface="Calibri"/>
                <a:cs typeface="Calibri"/>
              </a:rPr>
              <a:t> </a:t>
            </a:r>
            <a:r>
              <a:rPr sz="1600" spc="-5" dirty="0">
                <a:solidFill>
                  <a:schemeClr val="bg1"/>
                </a:solidFill>
                <a:latin typeface="Calibri"/>
                <a:cs typeface="Calibri"/>
              </a:rPr>
              <a:t>a</a:t>
            </a:r>
            <a:r>
              <a:rPr sz="1600" spc="370" dirty="0">
                <a:solidFill>
                  <a:schemeClr val="bg1"/>
                </a:solidFill>
                <a:latin typeface="Calibri"/>
                <a:cs typeface="Calibri"/>
              </a:rPr>
              <a:t> </a:t>
            </a:r>
            <a:r>
              <a:rPr sz="1600" dirty="0">
                <a:solidFill>
                  <a:schemeClr val="bg1"/>
                </a:solidFill>
                <a:latin typeface="Calibri"/>
                <a:cs typeface="Calibri"/>
              </a:rPr>
              <a:t>la</a:t>
            </a:r>
            <a:r>
              <a:rPr sz="1600" spc="365" dirty="0">
                <a:solidFill>
                  <a:schemeClr val="bg1"/>
                </a:solidFill>
                <a:latin typeface="Calibri"/>
                <a:cs typeface="Calibri"/>
              </a:rPr>
              <a:t> </a:t>
            </a:r>
            <a:r>
              <a:rPr sz="1600" spc="-10" dirty="0">
                <a:solidFill>
                  <a:schemeClr val="bg1"/>
                </a:solidFill>
                <a:latin typeface="Calibri"/>
                <a:cs typeface="Calibri"/>
              </a:rPr>
              <a:t>Ley</a:t>
            </a:r>
            <a:r>
              <a:rPr sz="1600" spc="375" dirty="0">
                <a:solidFill>
                  <a:schemeClr val="bg1"/>
                </a:solidFill>
                <a:latin typeface="Calibri"/>
                <a:cs typeface="Calibri"/>
              </a:rPr>
              <a:t> </a:t>
            </a:r>
            <a:r>
              <a:rPr sz="1600" spc="-5" dirty="0">
                <a:solidFill>
                  <a:schemeClr val="bg1"/>
                </a:solidFill>
                <a:latin typeface="Calibri"/>
                <a:cs typeface="Calibri"/>
              </a:rPr>
              <a:t>2022</a:t>
            </a:r>
            <a:r>
              <a:rPr sz="1600" spc="370" dirty="0">
                <a:solidFill>
                  <a:schemeClr val="bg1"/>
                </a:solidFill>
                <a:latin typeface="Calibri"/>
                <a:cs typeface="Calibri"/>
              </a:rPr>
              <a:t> </a:t>
            </a:r>
            <a:r>
              <a:rPr sz="1600" spc="-5" dirty="0">
                <a:solidFill>
                  <a:schemeClr val="bg1"/>
                </a:solidFill>
                <a:latin typeface="Calibri"/>
                <a:cs typeface="Calibri"/>
              </a:rPr>
              <a:t>+</a:t>
            </a:r>
            <a:r>
              <a:rPr sz="1600" spc="385" dirty="0">
                <a:solidFill>
                  <a:schemeClr val="bg1"/>
                </a:solidFill>
                <a:latin typeface="Calibri"/>
                <a:cs typeface="Calibri"/>
              </a:rPr>
              <a:t> </a:t>
            </a:r>
            <a:r>
              <a:rPr sz="1600" spc="-5" dirty="0">
                <a:solidFill>
                  <a:schemeClr val="bg1"/>
                </a:solidFill>
                <a:latin typeface="Calibri"/>
                <a:cs typeface="Calibri"/>
              </a:rPr>
              <a:t>ajustes,</a:t>
            </a:r>
            <a:r>
              <a:rPr sz="1600" spc="360" dirty="0">
                <a:solidFill>
                  <a:schemeClr val="bg1"/>
                </a:solidFill>
                <a:latin typeface="Calibri"/>
                <a:cs typeface="Calibri"/>
              </a:rPr>
              <a:t> </a:t>
            </a:r>
            <a:r>
              <a:rPr sz="1600" spc="-10" dirty="0">
                <a:solidFill>
                  <a:schemeClr val="bg1"/>
                </a:solidFill>
                <a:latin typeface="Calibri"/>
                <a:cs typeface="Calibri"/>
              </a:rPr>
              <a:t>con</a:t>
            </a:r>
            <a:r>
              <a:rPr sz="1600" spc="360" dirty="0">
                <a:solidFill>
                  <a:schemeClr val="bg1"/>
                </a:solidFill>
                <a:latin typeface="Calibri"/>
                <a:cs typeface="Calibri"/>
              </a:rPr>
              <a:t> </a:t>
            </a:r>
            <a:r>
              <a:rPr sz="1600" spc="-5" dirty="0">
                <a:solidFill>
                  <a:schemeClr val="bg1"/>
                </a:solidFill>
                <a:latin typeface="Calibri"/>
                <a:cs typeface="Calibri"/>
              </a:rPr>
              <a:t>un</a:t>
            </a:r>
            <a:endParaRPr sz="1600" dirty="0">
              <a:solidFill>
                <a:schemeClr val="bg1"/>
              </a:solidFill>
              <a:latin typeface="Calibri"/>
              <a:cs typeface="Calibri"/>
            </a:endParaRPr>
          </a:p>
          <a:p>
            <a:pPr marL="43180">
              <a:lnSpc>
                <a:spcPct val="100000"/>
              </a:lnSpc>
              <a:spcBef>
                <a:spcPts val="5"/>
              </a:spcBef>
            </a:pPr>
            <a:r>
              <a:rPr sz="1600" spc="-10" dirty="0">
                <a:solidFill>
                  <a:schemeClr val="bg1"/>
                </a:solidFill>
                <a:latin typeface="Calibri"/>
                <a:cs typeface="Calibri"/>
              </a:rPr>
              <a:t>incremento</a:t>
            </a:r>
            <a:r>
              <a:rPr sz="1600" dirty="0">
                <a:solidFill>
                  <a:schemeClr val="bg1"/>
                </a:solidFill>
                <a:latin typeface="Calibri"/>
                <a:cs typeface="Calibri"/>
              </a:rPr>
              <a:t> </a:t>
            </a:r>
            <a:r>
              <a:rPr sz="1600" spc="-5" dirty="0">
                <a:solidFill>
                  <a:schemeClr val="bg1"/>
                </a:solidFill>
                <a:latin typeface="Calibri"/>
                <a:cs typeface="Calibri"/>
              </a:rPr>
              <a:t>de</a:t>
            </a:r>
            <a:r>
              <a:rPr sz="1600" spc="-10" dirty="0">
                <a:solidFill>
                  <a:schemeClr val="bg1"/>
                </a:solidFill>
                <a:latin typeface="Calibri"/>
                <a:cs typeface="Calibri"/>
              </a:rPr>
              <a:t> </a:t>
            </a:r>
            <a:r>
              <a:rPr sz="1600" spc="-5" dirty="0">
                <a:solidFill>
                  <a:schemeClr val="bg1"/>
                </a:solidFill>
                <a:latin typeface="Calibri"/>
                <a:cs typeface="Calibri"/>
              </a:rPr>
              <a:t>$</a:t>
            </a:r>
            <a:r>
              <a:rPr lang="es-CL" sz="1600" dirty="0">
                <a:solidFill>
                  <a:schemeClr val="bg1"/>
                </a:solidFill>
              </a:rPr>
              <a:t>28.492 mil</a:t>
            </a:r>
            <a:r>
              <a:rPr sz="1600" spc="25" dirty="0">
                <a:solidFill>
                  <a:schemeClr val="bg1"/>
                </a:solidFill>
                <a:latin typeface="Calibri"/>
                <a:cs typeface="Calibri"/>
              </a:rPr>
              <a:t> </a:t>
            </a:r>
            <a:r>
              <a:rPr sz="1600" spc="-5" dirty="0">
                <a:solidFill>
                  <a:schemeClr val="bg1"/>
                </a:solidFill>
                <a:latin typeface="Calibri"/>
                <a:cs typeface="Calibri"/>
              </a:rPr>
              <a:t>millones.</a:t>
            </a:r>
            <a:endParaRPr sz="1600" dirty="0">
              <a:solidFill>
                <a:schemeClr val="bg1"/>
              </a:solidFill>
              <a:latin typeface="Calibri"/>
              <a:cs typeface="Calibri"/>
            </a:endParaRPr>
          </a:p>
        </p:txBody>
      </p:sp>
      <p:pic>
        <p:nvPicPr>
          <p:cNvPr id="8" name="Imagen 7"/>
          <p:cNvPicPr>
            <a:picLocks noChangeAspect="1"/>
          </p:cNvPicPr>
          <p:nvPr/>
        </p:nvPicPr>
        <p:blipFill>
          <a:blip r:embed="rId2"/>
          <a:stretch>
            <a:fillRect/>
          </a:stretch>
        </p:blipFill>
        <p:spPr>
          <a:xfrm>
            <a:off x="1447800" y="2648197"/>
            <a:ext cx="8603184" cy="3447803"/>
          </a:xfrm>
          <a:prstGeom prst="rect">
            <a:avLst/>
          </a:prstGeom>
        </p:spPr>
      </p:pic>
    </p:spTree>
    <p:extLst>
      <p:ext uri="{BB962C8B-B14F-4D97-AF65-F5344CB8AC3E}">
        <p14:creationId xmlns:p14="http://schemas.microsoft.com/office/powerpoint/2010/main" val="2903014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5"/>
          <p:cNvSpPr txBox="1">
            <a:spLocks/>
          </p:cNvSpPr>
          <p:nvPr/>
        </p:nvSpPr>
        <p:spPr>
          <a:xfrm>
            <a:off x="675538" y="213105"/>
            <a:ext cx="8808085" cy="452120"/>
          </a:xfrm>
          <a:prstGeom prst="rect">
            <a:avLst/>
          </a:prstGeom>
        </p:spPr>
        <p:txBody>
          <a:bodyPr vert="horz" wrap="square" lIns="0" tIns="12065" rIns="0" bIns="0" rtlCol="0">
            <a:spAutoFit/>
          </a:bodyPr>
          <a:lstStyle>
            <a:lvl1pPr>
              <a:defRPr>
                <a:latin typeface="+mj-lt"/>
                <a:ea typeface="+mj-ea"/>
                <a:cs typeface="+mj-cs"/>
              </a:defRPr>
            </a:lvl1pPr>
          </a:lstStyle>
          <a:p>
            <a:pPr marL="12700">
              <a:spcBef>
                <a:spcPts val="95"/>
              </a:spcBef>
            </a:pPr>
            <a:r>
              <a:rPr lang="es-CL" sz="2800" b="1" kern="0" spc="-5" dirty="0">
                <a:solidFill>
                  <a:schemeClr val="bg1"/>
                </a:solidFill>
                <a:latin typeface="Verdana"/>
                <a:cs typeface="Verdana"/>
              </a:rPr>
              <a:t>Proyecto</a:t>
            </a:r>
            <a:r>
              <a:rPr lang="es-CL" sz="2800" b="1" kern="0" spc="20" dirty="0">
                <a:solidFill>
                  <a:schemeClr val="bg1"/>
                </a:solidFill>
                <a:latin typeface="Verdana"/>
                <a:cs typeface="Verdana"/>
              </a:rPr>
              <a:t> </a:t>
            </a:r>
            <a:r>
              <a:rPr lang="es-CL" sz="2800" b="1" kern="0" spc="-10" dirty="0">
                <a:solidFill>
                  <a:schemeClr val="bg1"/>
                </a:solidFill>
                <a:latin typeface="Verdana"/>
                <a:cs typeface="Verdana"/>
              </a:rPr>
              <a:t>de</a:t>
            </a:r>
            <a:r>
              <a:rPr lang="es-CL" sz="2800" b="1" kern="0" spc="10" dirty="0">
                <a:solidFill>
                  <a:schemeClr val="bg1"/>
                </a:solidFill>
                <a:latin typeface="Verdana"/>
                <a:cs typeface="Verdana"/>
              </a:rPr>
              <a:t> </a:t>
            </a:r>
            <a:r>
              <a:rPr lang="es-CL" sz="2800" b="1" kern="0" spc="-10" dirty="0">
                <a:solidFill>
                  <a:schemeClr val="bg1"/>
                </a:solidFill>
                <a:latin typeface="Verdana"/>
                <a:cs typeface="Verdana"/>
              </a:rPr>
              <a:t>Ley</a:t>
            </a:r>
            <a:r>
              <a:rPr lang="es-CL" sz="2800" b="1" kern="0" spc="5" dirty="0">
                <a:solidFill>
                  <a:schemeClr val="bg1"/>
                </a:solidFill>
                <a:latin typeface="Verdana"/>
                <a:cs typeface="Verdana"/>
              </a:rPr>
              <a:t> </a:t>
            </a:r>
            <a:r>
              <a:rPr lang="es-CL" sz="2800" b="1" kern="0" spc="-10" dirty="0">
                <a:solidFill>
                  <a:schemeClr val="bg1"/>
                </a:solidFill>
                <a:latin typeface="Verdana"/>
                <a:cs typeface="Verdana"/>
              </a:rPr>
              <a:t>de</a:t>
            </a:r>
            <a:r>
              <a:rPr lang="es-CL" sz="2800" b="1" kern="0" spc="10" dirty="0">
                <a:solidFill>
                  <a:schemeClr val="bg1"/>
                </a:solidFill>
                <a:latin typeface="Verdana"/>
                <a:cs typeface="Verdana"/>
              </a:rPr>
              <a:t> </a:t>
            </a:r>
            <a:r>
              <a:rPr lang="es-CL" sz="2800" b="1" kern="0" spc="-5" dirty="0">
                <a:solidFill>
                  <a:schemeClr val="bg1"/>
                </a:solidFill>
                <a:latin typeface="Verdana"/>
                <a:cs typeface="Verdana"/>
              </a:rPr>
              <a:t>Presupuestos</a:t>
            </a:r>
            <a:r>
              <a:rPr lang="es-CL" sz="2800" b="1" kern="0" spc="40" dirty="0">
                <a:solidFill>
                  <a:schemeClr val="bg1"/>
                </a:solidFill>
                <a:latin typeface="Verdana"/>
                <a:cs typeface="Verdana"/>
              </a:rPr>
              <a:t> </a:t>
            </a:r>
            <a:r>
              <a:rPr lang="es-CL" sz="2800" b="1" kern="0" spc="-5" dirty="0">
                <a:solidFill>
                  <a:schemeClr val="bg1"/>
                </a:solidFill>
                <a:latin typeface="Verdana"/>
                <a:cs typeface="Verdana"/>
              </a:rPr>
              <a:t>MOP</a:t>
            </a:r>
            <a:r>
              <a:rPr lang="es-CL" sz="2800" b="1" kern="0" dirty="0">
                <a:solidFill>
                  <a:schemeClr val="bg1"/>
                </a:solidFill>
                <a:latin typeface="Verdana"/>
                <a:cs typeface="Verdana"/>
              </a:rPr>
              <a:t> 2023</a:t>
            </a:r>
            <a:endParaRPr lang="es-CL" sz="2800" kern="0" dirty="0">
              <a:solidFill>
                <a:schemeClr val="bg1"/>
              </a:solidFill>
              <a:latin typeface="Verdana"/>
              <a:cs typeface="Verdana"/>
            </a:endParaRPr>
          </a:p>
        </p:txBody>
      </p:sp>
      <p:sp>
        <p:nvSpPr>
          <p:cNvPr id="2" name="CuadroTexto 1">
            <a:extLst>
              <a:ext uri="{FF2B5EF4-FFF2-40B4-BE49-F238E27FC236}">
                <a16:creationId xmlns:a16="http://schemas.microsoft.com/office/drawing/2014/main" id="{B49D2C0C-2501-8C89-2DA6-76F66B983DAC}"/>
              </a:ext>
            </a:extLst>
          </p:cNvPr>
          <p:cNvSpPr txBox="1"/>
          <p:nvPr/>
        </p:nvSpPr>
        <p:spPr>
          <a:xfrm>
            <a:off x="1371600" y="1066800"/>
            <a:ext cx="8915400" cy="369332"/>
          </a:xfrm>
          <a:prstGeom prst="rect">
            <a:avLst/>
          </a:prstGeom>
          <a:noFill/>
        </p:spPr>
        <p:txBody>
          <a:bodyPr wrap="square" rtlCol="0">
            <a:spAutoFit/>
          </a:bodyPr>
          <a:lstStyle/>
          <a:p>
            <a:r>
              <a:rPr lang="es-ES" dirty="0">
                <a:solidFill>
                  <a:schemeClr val="bg1"/>
                </a:solidFill>
              </a:rPr>
              <a:t>DESTACAMOS:</a:t>
            </a:r>
            <a:endParaRPr lang="es-CL" dirty="0">
              <a:solidFill>
                <a:schemeClr val="bg1"/>
              </a:solidFill>
            </a:endParaRPr>
          </a:p>
        </p:txBody>
      </p:sp>
      <p:sp>
        <p:nvSpPr>
          <p:cNvPr id="3" name="CuadroTexto 2">
            <a:extLst>
              <a:ext uri="{FF2B5EF4-FFF2-40B4-BE49-F238E27FC236}">
                <a16:creationId xmlns:a16="http://schemas.microsoft.com/office/drawing/2014/main" id="{0945ECB6-8468-5513-49AC-179125782E8A}"/>
              </a:ext>
            </a:extLst>
          </p:cNvPr>
          <p:cNvSpPr txBox="1"/>
          <p:nvPr/>
        </p:nvSpPr>
        <p:spPr>
          <a:xfrm>
            <a:off x="990600" y="1752600"/>
            <a:ext cx="9296400" cy="5078313"/>
          </a:xfrm>
          <a:prstGeom prst="rect">
            <a:avLst/>
          </a:prstGeom>
          <a:noFill/>
        </p:spPr>
        <p:txBody>
          <a:bodyPr wrap="square" rtlCol="0">
            <a:spAutoFit/>
          </a:bodyPr>
          <a:lstStyle/>
          <a:p>
            <a:pPr marL="285750" indent="-285750">
              <a:buFont typeface="Arial" panose="020B0604020202020204" pitchFamily="34" charset="0"/>
              <a:buChar char="•"/>
            </a:pPr>
            <a:r>
              <a:rPr lang="es-ES" dirty="0">
                <a:solidFill>
                  <a:schemeClr val="bg1"/>
                </a:solidFill>
              </a:rPr>
              <a:t>Mas de 15 mil millones en conservación de infraestructura de Riego y mas de 3 mil millones en obras de riego fiscales, donde hay proyectos que están insertos en el plan piloto nacional de Rehabilitaciones Tranques Pequeños, comenzando con las Comunas de Río Claro, Romeral y Retiro, además de Plan Nacional Rehabilitaciones Canales Privados, comenzando con Canal Matriz </a:t>
            </a:r>
            <a:r>
              <a:rPr lang="es-ES" dirty="0" err="1">
                <a:solidFill>
                  <a:schemeClr val="bg1"/>
                </a:solidFill>
              </a:rPr>
              <a:t>Remulcao</a:t>
            </a:r>
            <a:r>
              <a:rPr lang="es-ES" dirty="0">
                <a:solidFill>
                  <a:schemeClr val="bg1"/>
                </a:solidFill>
              </a:rPr>
              <a:t> Sur, comuna de Parral. </a:t>
            </a:r>
          </a:p>
          <a:p>
            <a:pPr marL="285750" indent="-285750">
              <a:buFont typeface="Arial" panose="020B0604020202020204" pitchFamily="34" charset="0"/>
              <a:buChar char="•"/>
            </a:pPr>
            <a:r>
              <a:rPr lang="es-ES" dirty="0">
                <a:solidFill>
                  <a:schemeClr val="bg1"/>
                </a:solidFill>
              </a:rPr>
              <a:t>Otros proyectos a destacar, son Las Iniciativas perforación y habilitación de pozos con descarga a canales, obras que permitan a la población mitigar, en parte, la necesidad de agua para consumo humano, consumo de subsistencia para la agricultura campesina de subsistencia y para riego. </a:t>
            </a:r>
          </a:p>
          <a:p>
            <a:pPr marL="285750" indent="-285750">
              <a:buFont typeface="Arial" panose="020B0604020202020204" pitchFamily="34" charset="0"/>
              <a:buChar char="•"/>
            </a:pPr>
            <a:r>
              <a:rPr lang="es-ES" dirty="0">
                <a:solidFill>
                  <a:schemeClr val="bg1"/>
                </a:solidFill>
              </a:rPr>
              <a:t>En vialidad </a:t>
            </a:r>
            <a:r>
              <a:rPr lang="es-ES" dirty="0" err="1">
                <a:solidFill>
                  <a:schemeClr val="bg1"/>
                </a:solidFill>
              </a:rPr>
              <a:t>contramos</a:t>
            </a:r>
            <a:r>
              <a:rPr lang="es-ES" dirty="0">
                <a:solidFill>
                  <a:schemeClr val="bg1"/>
                </a:solidFill>
              </a:rPr>
              <a:t> con 29 mil millones para caminos básicos, tanto de arrastre como nuevos, equivalente a 130 km de asfalto.  También destacamos los más de 26 mil millones en conservación de red vial, que se traducen en proyectos de recapados, conservaciones de puentes y alcantarillas y otros.</a:t>
            </a:r>
          </a:p>
          <a:p>
            <a:pPr marL="285750" indent="-285750">
              <a:buFont typeface="Arial" panose="020B0604020202020204" pitchFamily="34" charset="0"/>
              <a:buChar char="•"/>
            </a:pPr>
            <a:r>
              <a:rPr lang="es-ES" dirty="0">
                <a:solidFill>
                  <a:schemeClr val="bg1"/>
                </a:solidFill>
              </a:rPr>
              <a:t>Mas de 5 mil millones para proyectos de seguridad vial.</a:t>
            </a:r>
          </a:p>
          <a:p>
            <a:pPr marL="285750" indent="-285750">
              <a:buFont typeface="Arial" panose="020B0604020202020204" pitchFamily="34" charset="0"/>
              <a:buChar char="•"/>
            </a:pPr>
            <a:endParaRPr lang="es-ES" dirty="0">
              <a:solidFill>
                <a:schemeClr val="bg1"/>
              </a:solidFill>
            </a:endParaRPr>
          </a:p>
          <a:p>
            <a:pPr marL="285750" indent="-285750">
              <a:buFont typeface="Arial" panose="020B0604020202020204" pitchFamily="34" charset="0"/>
              <a:buChar char="•"/>
            </a:pPr>
            <a:endParaRPr lang="es-ES" dirty="0">
              <a:solidFill>
                <a:schemeClr val="bg1"/>
              </a:solidFill>
            </a:endParaRPr>
          </a:p>
          <a:p>
            <a:pPr marL="285750" indent="-285750">
              <a:buFont typeface="Arial" panose="020B0604020202020204" pitchFamily="34" charset="0"/>
              <a:buChar char="•"/>
            </a:pPr>
            <a:endParaRPr lang="es-ES" dirty="0">
              <a:solidFill>
                <a:schemeClr val="bg1"/>
              </a:solidFill>
            </a:endParaRPr>
          </a:p>
          <a:p>
            <a:endParaRPr lang="es-CL" dirty="0">
              <a:solidFill>
                <a:schemeClr val="bg1"/>
              </a:solidFill>
            </a:endParaRPr>
          </a:p>
        </p:txBody>
      </p:sp>
    </p:spTree>
    <p:extLst>
      <p:ext uri="{BB962C8B-B14F-4D97-AF65-F5344CB8AC3E}">
        <p14:creationId xmlns:p14="http://schemas.microsoft.com/office/powerpoint/2010/main" val="1238941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7999"/>
          </a:xfrm>
          <a:prstGeom prst="rect">
            <a:avLst/>
          </a:prstGeom>
        </p:spPr>
      </p:pic>
      <p:sp>
        <p:nvSpPr>
          <p:cNvPr id="3" name="object 3"/>
          <p:cNvSpPr txBox="1"/>
          <p:nvPr/>
        </p:nvSpPr>
        <p:spPr>
          <a:xfrm>
            <a:off x="678281" y="1107932"/>
            <a:ext cx="10491470" cy="4554220"/>
          </a:xfrm>
          <a:prstGeom prst="rect">
            <a:avLst/>
          </a:prstGeom>
        </p:spPr>
        <p:txBody>
          <a:bodyPr vert="horz" wrap="square" lIns="0" tIns="164465" rIns="0" bIns="0" rtlCol="0">
            <a:spAutoFit/>
          </a:bodyPr>
          <a:lstStyle/>
          <a:p>
            <a:pPr marL="355600" indent="-342900">
              <a:lnSpc>
                <a:spcPct val="100000"/>
              </a:lnSpc>
              <a:spcBef>
                <a:spcPts val="1295"/>
              </a:spcBef>
              <a:buSzPct val="58823"/>
              <a:buFont typeface="Symbol"/>
              <a:buChar char=""/>
              <a:tabLst>
                <a:tab pos="354965" algn="l"/>
                <a:tab pos="355600" algn="l"/>
              </a:tabLst>
            </a:pPr>
            <a:r>
              <a:rPr sz="1700" b="1" spc="-5" dirty="0">
                <a:solidFill>
                  <a:srgbClr val="FFFFFF"/>
                </a:solidFill>
                <a:latin typeface="Calibri"/>
                <a:cs typeface="Calibri"/>
              </a:rPr>
              <a:t>Coordinación</a:t>
            </a:r>
            <a:r>
              <a:rPr sz="1700" b="1" spc="-20" dirty="0">
                <a:solidFill>
                  <a:srgbClr val="FFFFFF"/>
                </a:solidFill>
                <a:latin typeface="Calibri"/>
                <a:cs typeface="Calibri"/>
              </a:rPr>
              <a:t> </a:t>
            </a:r>
            <a:r>
              <a:rPr sz="1700" b="1" spc="-5" dirty="0">
                <a:solidFill>
                  <a:srgbClr val="FFFFFF"/>
                </a:solidFill>
                <a:latin typeface="Calibri"/>
                <a:cs typeface="Calibri"/>
              </a:rPr>
              <a:t>público</a:t>
            </a:r>
            <a:r>
              <a:rPr sz="1700" b="1" spc="-20" dirty="0">
                <a:solidFill>
                  <a:srgbClr val="FFFFFF"/>
                </a:solidFill>
                <a:latin typeface="Calibri"/>
                <a:cs typeface="Calibri"/>
              </a:rPr>
              <a:t> </a:t>
            </a:r>
            <a:r>
              <a:rPr sz="1700" b="1" dirty="0">
                <a:solidFill>
                  <a:srgbClr val="FFFFFF"/>
                </a:solidFill>
                <a:latin typeface="Calibri"/>
                <a:cs typeface="Calibri"/>
              </a:rPr>
              <a:t>-</a:t>
            </a:r>
            <a:r>
              <a:rPr sz="1700" b="1" spc="-5" dirty="0">
                <a:solidFill>
                  <a:srgbClr val="FFFFFF"/>
                </a:solidFill>
                <a:latin typeface="Calibri"/>
                <a:cs typeface="Calibri"/>
              </a:rPr>
              <a:t> privada</a:t>
            </a:r>
            <a:endParaRPr sz="1700" dirty="0">
              <a:latin typeface="Calibri"/>
              <a:cs typeface="Calibri"/>
            </a:endParaRPr>
          </a:p>
          <a:p>
            <a:pPr marL="812800" lvl="1" indent="-343535">
              <a:lnSpc>
                <a:spcPct val="100000"/>
              </a:lnSpc>
              <a:spcBef>
                <a:spcPts val="1200"/>
              </a:spcBef>
              <a:buSzPct val="58823"/>
              <a:buChar char="—"/>
              <a:tabLst>
                <a:tab pos="812800" algn="l"/>
                <a:tab pos="813435" algn="l"/>
              </a:tabLst>
            </a:pPr>
            <a:r>
              <a:rPr sz="1700" dirty="0">
                <a:solidFill>
                  <a:srgbClr val="FFFFFF"/>
                </a:solidFill>
                <a:latin typeface="Calibri"/>
                <a:cs typeface="Calibri"/>
              </a:rPr>
              <a:t>Mesa</a:t>
            </a:r>
            <a:r>
              <a:rPr sz="1700" spc="-10" dirty="0">
                <a:solidFill>
                  <a:srgbClr val="FFFFFF"/>
                </a:solidFill>
                <a:latin typeface="Calibri"/>
                <a:cs typeface="Calibri"/>
              </a:rPr>
              <a:t> </a:t>
            </a:r>
            <a:r>
              <a:rPr sz="1700" dirty="0">
                <a:solidFill>
                  <a:srgbClr val="FFFFFF"/>
                </a:solidFill>
                <a:latin typeface="Calibri"/>
                <a:cs typeface="Calibri"/>
              </a:rPr>
              <a:t>de</a:t>
            </a:r>
            <a:r>
              <a:rPr sz="1700" spc="-5" dirty="0">
                <a:solidFill>
                  <a:srgbClr val="FFFFFF"/>
                </a:solidFill>
                <a:latin typeface="Calibri"/>
                <a:cs typeface="Calibri"/>
              </a:rPr>
              <a:t> trabajo</a:t>
            </a:r>
            <a:r>
              <a:rPr sz="1700" spc="-20" dirty="0">
                <a:solidFill>
                  <a:srgbClr val="FFFFFF"/>
                </a:solidFill>
                <a:latin typeface="Calibri"/>
                <a:cs typeface="Calibri"/>
              </a:rPr>
              <a:t> </a:t>
            </a:r>
            <a:r>
              <a:rPr sz="1700" spc="-5" dirty="0">
                <a:solidFill>
                  <a:srgbClr val="FFFFFF"/>
                </a:solidFill>
                <a:latin typeface="Calibri"/>
                <a:cs typeface="Calibri"/>
              </a:rPr>
              <a:t>Dirección</a:t>
            </a:r>
            <a:r>
              <a:rPr sz="1700" spc="-10" dirty="0">
                <a:solidFill>
                  <a:srgbClr val="FFFFFF"/>
                </a:solidFill>
                <a:latin typeface="Calibri"/>
                <a:cs typeface="Calibri"/>
              </a:rPr>
              <a:t> </a:t>
            </a:r>
            <a:r>
              <a:rPr sz="1700" spc="-5" dirty="0">
                <a:solidFill>
                  <a:srgbClr val="FFFFFF"/>
                </a:solidFill>
                <a:latin typeface="Calibri"/>
                <a:cs typeface="Calibri"/>
              </a:rPr>
              <a:t>General </a:t>
            </a:r>
            <a:r>
              <a:rPr sz="1700" dirty="0">
                <a:solidFill>
                  <a:srgbClr val="FFFFFF"/>
                </a:solidFill>
                <a:latin typeface="Calibri"/>
                <a:cs typeface="Calibri"/>
              </a:rPr>
              <a:t>de</a:t>
            </a:r>
            <a:r>
              <a:rPr sz="1700" spc="-5" dirty="0">
                <a:solidFill>
                  <a:srgbClr val="FFFFFF"/>
                </a:solidFill>
                <a:latin typeface="Calibri"/>
                <a:cs typeface="Calibri"/>
              </a:rPr>
              <a:t> </a:t>
            </a:r>
            <a:r>
              <a:rPr sz="1700" spc="-10" dirty="0">
                <a:solidFill>
                  <a:srgbClr val="FFFFFF"/>
                </a:solidFill>
                <a:latin typeface="Calibri"/>
                <a:cs typeface="Calibri"/>
              </a:rPr>
              <a:t>Obras</a:t>
            </a:r>
            <a:r>
              <a:rPr sz="1700" dirty="0">
                <a:solidFill>
                  <a:srgbClr val="FFFFFF"/>
                </a:solidFill>
                <a:latin typeface="Calibri"/>
                <a:cs typeface="Calibri"/>
              </a:rPr>
              <a:t> </a:t>
            </a:r>
            <a:r>
              <a:rPr sz="1700" spc="-5" dirty="0">
                <a:solidFill>
                  <a:srgbClr val="FFFFFF"/>
                </a:solidFill>
                <a:latin typeface="Calibri"/>
                <a:cs typeface="Calibri"/>
              </a:rPr>
              <a:t>Públicas</a:t>
            </a:r>
            <a:r>
              <a:rPr sz="1700" spc="5" dirty="0">
                <a:solidFill>
                  <a:srgbClr val="FFFFFF"/>
                </a:solidFill>
                <a:latin typeface="Calibri"/>
                <a:cs typeface="Calibri"/>
              </a:rPr>
              <a:t> </a:t>
            </a:r>
            <a:r>
              <a:rPr sz="1700" dirty="0">
                <a:solidFill>
                  <a:srgbClr val="FFFFFF"/>
                </a:solidFill>
                <a:latin typeface="Calibri"/>
                <a:cs typeface="Calibri"/>
              </a:rPr>
              <a:t>-</a:t>
            </a:r>
            <a:r>
              <a:rPr sz="1700" spc="-15" dirty="0">
                <a:solidFill>
                  <a:srgbClr val="FFFFFF"/>
                </a:solidFill>
                <a:latin typeface="Calibri"/>
                <a:cs typeface="Calibri"/>
              </a:rPr>
              <a:t> </a:t>
            </a:r>
            <a:r>
              <a:rPr sz="1700" spc="-10" dirty="0">
                <a:solidFill>
                  <a:srgbClr val="FFFFFF"/>
                </a:solidFill>
                <a:latin typeface="Calibri"/>
                <a:cs typeface="Calibri"/>
              </a:rPr>
              <a:t>Cámara </a:t>
            </a:r>
            <a:r>
              <a:rPr sz="1700" dirty="0">
                <a:solidFill>
                  <a:srgbClr val="FFFFFF"/>
                </a:solidFill>
                <a:latin typeface="Calibri"/>
                <a:cs typeface="Calibri"/>
              </a:rPr>
              <a:t>Chilena</a:t>
            </a:r>
            <a:r>
              <a:rPr sz="1700" spc="-30" dirty="0">
                <a:solidFill>
                  <a:srgbClr val="FFFFFF"/>
                </a:solidFill>
                <a:latin typeface="Calibri"/>
                <a:cs typeface="Calibri"/>
              </a:rPr>
              <a:t> </a:t>
            </a:r>
            <a:r>
              <a:rPr sz="1700" dirty="0">
                <a:solidFill>
                  <a:srgbClr val="FFFFFF"/>
                </a:solidFill>
                <a:latin typeface="Calibri"/>
                <a:cs typeface="Calibri"/>
              </a:rPr>
              <a:t>de</a:t>
            </a:r>
            <a:r>
              <a:rPr sz="1700" spc="-5" dirty="0">
                <a:solidFill>
                  <a:srgbClr val="FFFFFF"/>
                </a:solidFill>
                <a:latin typeface="Calibri"/>
                <a:cs typeface="Calibri"/>
              </a:rPr>
              <a:t> </a:t>
            </a:r>
            <a:r>
              <a:rPr sz="1700" dirty="0">
                <a:solidFill>
                  <a:srgbClr val="FFFFFF"/>
                </a:solidFill>
                <a:latin typeface="Calibri"/>
                <a:cs typeface="Calibri"/>
              </a:rPr>
              <a:t>la</a:t>
            </a:r>
            <a:r>
              <a:rPr sz="1700" spc="-5" dirty="0">
                <a:solidFill>
                  <a:srgbClr val="FFFFFF"/>
                </a:solidFill>
                <a:latin typeface="Calibri"/>
                <a:cs typeface="Calibri"/>
              </a:rPr>
              <a:t> Construcción</a:t>
            </a:r>
            <a:endParaRPr sz="1700" dirty="0">
              <a:latin typeface="Calibri"/>
              <a:cs typeface="Calibri"/>
            </a:endParaRPr>
          </a:p>
          <a:p>
            <a:pPr lvl="1">
              <a:lnSpc>
                <a:spcPct val="100000"/>
              </a:lnSpc>
              <a:spcBef>
                <a:spcPts val="20"/>
              </a:spcBef>
              <a:buClr>
                <a:srgbClr val="FFFFFF"/>
              </a:buClr>
              <a:buFont typeface="Calibri"/>
              <a:buChar char="—"/>
            </a:pPr>
            <a:endParaRPr sz="1950" dirty="0">
              <a:latin typeface="Calibri"/>
              <a:cs typeface="Calibri"/>
            </a:endParaRPr>
          </a:p>
          <a:p>
            <a:pPr marL="355600" indent="-342900">
              <a:lnSpc>
                <a:spcPct val="100000"/>
              </a:lnSpc>
              <a:buSzPct val="58823"/>
              <a:buFont typeface="Symbol"/>
              <a:buChar char=""/>
              <a:tabLst>
                <a:tab pos="354965" algn="l"/>
                <a:tab pos="355600" algn="l"/>
              </a:tabLst>
            </a:pPr>
            <a:r>
              <a:rPr sz="1700" b="1" spc="-5" dirty="0">
                <a:solidFill>
                  <a:srgbClr val="FFFFFF"/>
                </a:solidFill>
                <a:latin typeface="Calibri"/>
                <a:cs typeface="Calibri"/>
              </a:rPr>
              <a:t>Coordinación</a:t>
            </a:r>
            <a:r>
              <a:rPr sz="1700" b="1" spc="-35" dirty="0">
                <a:solidFill>
                  <a:srgbClr val="FFFFFF"/>
                </a:solidFill>
                <a:latin typeface="Calibri"/>
                <a:cs typeface="Calibri"/>
              </a:rPr>
              <a:t> </a:t>
            </a:r>
            <a:r>
              <a:rPr sz="1700" b="1" spc="-10" dirty="0">
                <a:solidFill>
                  <a:srgbClr val="FFFFFF"/>
                </a:solidFill>
                <a:latin typeface="Calibri"/>
                <a:cs typeface="Calibri"/>
              </a:rPr>
              <a:t>Interministerial</a:t>
            </a:r>
            <a:endParaRPr sz="1700" dirty="0">
              <a:latin typeface="Calibri"/>
              <a:cs typeface="Calibri"/>
            </a:endParaRPr>
          </a:p>
          <a:p>
            <a:pPr marL="812800" marR="5080" lvl="1" indent="-343535">
              <a:lnSpc>
                <a:spcPct val="100000"/>
              </a:lnSpc>
              <a:spcBef>
                <a:spcPts val="1200"/>
              </a:spcBef>
              <a:buSzPct val="58823"/>
              <a:buChar char="—"/>
              <a:tabLst>
                <a:tab pos="812800" algn="l"/>
                <a:tab pos="813435" algn="l"/>
              </a:tabLst>
            </a:pPr>
            <a:r>
              <a:rPr sz="1700" dirty="0">
                <a:solidFill>
                  <a:srgbClr val="FFFFFF"/>
                </a:solidFill>
                <a:latin typeface="Calibri"/>
                <a:cs typeface="Calibri"/>
              </a:rPr>
              <a:t>Mesa de </a:t>
            </a:r>
            <a:r>
              <a:rPr sz="1700" spc="-5" dirty="0">
                <a:solidFill>
                  <a:srgbClr val="FFFFFF"/>
                </a:solidFill>
                <a:latin typeface="Calibri"/>
                <a:cs typeface="Calibri"/>
              </a:rPr>
              <a:t>trabajo MIDESO </a:t>
            </a:r>
            <a:r>
              <a:rPr sz="1700" dirty="0">
                <a:solidFill>
                  <a:srgbClr val="FFFFFF"/>
                </a:solidFill>
                <a:latin typeface="Calibri"/>
                <a:cs typeface="Calibri"/>
              </a:rPr>
              <a:t>- </a:t>
            </a:r>
            <a:r>
              <a:rPr sz="1700" spc="-5" dirty="0">
                <a:solidFill>
                  <a:srgbClr val="FFFFFF"/>
                </a:solidFill>
                <a:latin typeface="Calibri"/>
                <a:cs typeface="Calibri"/>
              </a:rPr>
              <a:t>DIPRES </a:t>
            </a:r>
            <a:r>
              <a:rPr sz="1700" dirty="0">
                <a:solidFill>
                  <a:srgbClr val="FFFFFF"/>
                </a:solidFill>
                <a:latin typeface="Calibri"/>
                <a:cs typeface="Calibri"/>
              </a:rPr>
              <a:t>- </a:t>
            </a:r>
            <a:r>
              <a:rPr sz="1700" spc="-60" dirty="0">
                <a:solidFill>
                  <a:srgbClr val="FFFFFF"/>
                </a:solidFill>
                <a:latin typeface="Calibri"/>
                <a:cs typeface="Calibri"/>
              </a:rPr>
              <a:t>MOP, </a:t>
            </a:r>
            <a:r>
              <a:rPr sz="1700" spc="-10" dirty="0">
                <a:solidFill>
                  <a:srgbClr val="FFFFFF"/>
                </a:solidFill>
                <a:latin typeface="Calibri"/>
                <a:cs typeface="Calibri"/>
              </a:rPr>
              <a:t>para </a:t>
            </a:r>
            <a:r>
              <a:rPr sz="1700" spc="-5" dirty="0">
                <a:solidFill>
                  <a:srgbClr val="FFFFFF"/>
                </a:solidFill>
                <a:latin typeface="Calibri"/>
                <a:cs typeface="Calibri"/>
              </a:rPr>
              <a:t>revisión </a:t>
            </a:r>
            <a:r>
              <a:rPr sz="1700" dirty="0">
                <a:solidFill>
                  <a:srgbClr val="FFFFFF"/>
                </a:solidFill>
                <a:latin typeface="Calibri"/>
                <a:cs typeface="Calibri"/>
              </a:rPr>
              <a:t>de criterios </a:t>
            </a:r>
            <a:r>
              <a:rPr sz="1700" spc="-5" dirty="0">
                <a:solidFill>
                  <a:srgbClr val="FFFFFF"/>
                </a:solidFill>
                <a:latin typeface="Calibri"/>
                <a:cs typeface="Calibri"/>
              </a:rPr>
              <a:t>proceso </a:t>
            </a:r>
            <a:r>
              <a:rPr sz="1700" dirty="0">
                <a:solidFill>
                  <a:srgbClr val="FFFFFF"/>
                </a:solidFill>
                <a:latin typeface="Calibri"/>
                <a:cs typeface="Calibri"/>
              </a:rPr>
              <a:t>de </a:t>
            </a:r>
            <a:r>
              <a:rPr sz="1700" spc="-5" dirty="0">
                <a:solidFill>
                  <a:srgbClr val="FFFFFF"/>
                </a:solidFill>
                <a:latin typeface="Calibri"/>
                <a:cs typeface="Calibri"/>
              </a:rPr>
              <a:t>reevaluación </a:t>
            </a:r>
            <a:r>
              <a:rPr sz="1700" dirty="0">
                <a:solidFill>
                  <a:srgbClr val="FFFFFF"/>
                </a:solidFill>
                <a:latin typeface="Calibri"/>
                <a:cs typeface="Calibri"/>
              </a:rPr>
              <a:t>de </a:t>
            </a:r>
            <a:r>
              <a:rPr sz="1700" spc="-10" dirty="0">
                <a:solidFill>
                  <a:srgbClr val="FFFFFF"/>
                </a:solidFill>
                <a:latin typeface="Calibri"/>
                <a:cs typeface="Calibri"/>
              </a:rPr>
              <a:t>proyectos </a:t>
            </a:r>
            <a:r>
              <a:rPr sz="1700" spc="-5" dirty="0">
                <a:solidFill>
                  <a:srgbClr val="FFFFFF"/>
                </a:solidFill>
                <a:latin typeface="Calibri"/>
                <a:cs typeface="Calibri"/>
              </a:rPr>
              <a:t>(20% </a:t>
            </a:r>
            <a:r>
              <a:rPr sz="1700" spc="-370" dirty="0">
                <a:solidFill>
                  <a:srgbClr val="FFFFFF"/>
                </a:solidFill>
                <a:latin typeface="Calibri"/>
                <a:cs typeface="Calibri"/>
              </a:rPr>
              <a:t> </a:t>
            </a:r>
            <a:r>
              <a:rPr sz="1700" spc="-5" dirty="0">
                <a:solidFill>
                  <a:srgbClr val="FFFFFF"/>
                </a:solidFill>
                <a:latin typeface="Calibri"/>
                <a:cs typeface="Calibri"/>
              </a:rPr>
              <a:t>sobre</a:t>
            </a:r>
            <a:r>
              <a:rPr sz="1700" spc="-40" dirty="0">
                <a:solidFill>
                  <a:srgbClr val="FFFFFF"/>
                </a:solidFill>
                <a:latin typeface="Calibri"/>
                <a:cs typeface="Calibri"/>
              </a:rPr>
              <a:t> </a:t>
            </a:r>
            <a:r>
              <a:rPr sz="1700" spc="-10" dirty="0">
                <a:solidFill>
                  <a:srgbClr val="FFFFFF"/>
                </a:solidFill>
                <a:latin typeface="Calibri"/>
                <a:cs typeface="Calibri"/>
              </a:rPr>
              <a:t>costos);</a:t>
            </a:r>
            <a:endParaRPr sz="1700" dirty="0">
              <a:latin typeface="Calibri"/>
              <a:cs typeface="Calibri"/>
            </a:endParaRPr>
          </a:p>
          <a:p>
            <a:pPr marL="812800" lvl="1" indent="-343535">
              <a:lnSpc>
                <a:spcPct val="100000"/>
              </a:lnSpc>
              <a:spcBef>
                <a:spcPts val="1205"/>
              </a:spcBef>
              <a:buSzPct val="58823"/>
              <a:buChar char="—"/>
              <a:tabLst>
                <a:tab pos="812800" algn="l"/>
                <a:tab pos="813435" algn="l"/>
              </a:tabLst>
            </a:pPr>
            <a:r>
              <a:rPr sz="1700" dirty="0">
                <a:solidFill>
                  <a:srgbClr val="FFFFFF"/>
                </a:solidFill>
                <a:latin typeface="Calibri"/>
                <a:cs typeface="Calibri"/>
              </a:rPr>
              <a:t>Acciones</a:t>
            </a:r>
            <a:r>
              <a:rPr sz="1700" spc="-10" dirty="0">
                <a:solidFill>
                  <a:srgbClr val="FFFFFF"/>
                </a:solidFill>
                <a:latin typeface="Calibri"/>
                <a:cs typeface="Calibri"/>
              </a:rPr>
              <a:t> </a:t>
            </a:r>
            <a:r>
              <a:rPr sz="1700" spc="-5" dirty="0">
                <a:solidFill>
                  <a:srgbClr val="FFFFFF"/>
                </a:solidFill>
                <a:latin typeface="Calibri"/>
                <a:cs typeface="Calibri"/>
              </a:rPr>
              <a:t>entre</a:t>
            </a:r>
            <a:r>
              <a:rPr sz="1700" spc="-30" dirty="0">
                <a:solidFill>
                  <a:srgbClr val="FFFFFF"/>
                </a:solidFill>
                <a:latin typeface="Calibri"/>
                <a:cs typeface="Calibri"/>
              </a:rPr>
              <a:t> </a:t>
            </a:r>
            <a:r>
              <a:rPr sz="1700" spc="-5" dirty="0">
                <a:solidFill>
                  <a:srgbClr val="FFFFFF"/>
                </a:solidFill>
                <a:latin typeface="Calibri"/>
                <a:cs typeface="Calibri"/>
              </a:rPr>
              <a:t>Instituciones</a:t>
            </a:r>
            <a:r>
              <a:rPr sz="1700" spc="-35" dirty="0">
                <a:solidFill>
                  <a:srgbClr val="FFFFFF"/>
                </a:solidFill>
                <a:latin typeface="Calibri"/>
                <a:cs typeface="Calibri"/>
              </a:rPr>
              <a:t> </a:t>
            </a:r>
            <a:r>
              <a:rPr sz="1700" spc="-5" dirty="0">
                <a:solidFill>
                  <a:srgbClr val="FFFFFF"/>
                </a:solidFill>
                <a:latin typeface="Calibri"/>
                <a:cs typeface="Calibri"/>
              </a:rPr>
              <a:t>(Banco</a:t>
            </a:r>
            <a:r>
              <a:rPr sz="1700" spc="-10" dirty="0">
                <a:solidFill>
                  <a:srgbClr val="FFFFFF"/>
                </a:solidFill>
                <a:latin typeface="Calibri"/>
                <a:cs typeface="Calibri"/>
              </a:rPr>
              <a:t> Estado);</a:t>
            </a:r>
            <a:endParaRPr sz="1700" dirty="0">
              <a:latin typeface="Calibri"/>
              <a:cs typeface="Calibri"/>
            </a:endParaRPr>
          </a:p>
          <a:p>
            <a:pPr marL="812800" marR="612775" lvl="1" indent="-343535">
              <a:lnSpc>
                <a:spcPct val="100000"/>
              </a:lnSpc>
              <a:spcBef>
                <a:spcPts val="1200"/>
              </a:spcBef>
              <a:buSzPct val="58823"/>
              <a:buChar char="—"/>
              <a:tabLst>
                <a:tab pos="812800" algn="l"/>
                <a:tab pos="813435" algn="l"/>
              </a:tabLst>
            </a:pPr>
            <a:r>
              <a:rPr sz="1700" spc="-5" dirty="0">
                <a:solidFill>
                  <a:srgbClr val="FFFFFF"/>
                </a:solidFill>
                <a:latin typeface="Calibri"/>
                <a:cs typeface="Calibri"/>
              </a:rPr>
              <a:t>Coordinación permanente con instancias externas </a:t>
            </a:r>
            <a:r>
              <a:rPr sz="1700" spc="-10" dirty="0">
                <a:solidFill>
                  <a:srgbClr val="FFFFFF"/>
                </a:solidFill>
                <a:latin typeface="Calibri"/>
                <a:cs typeface="Calibri"/>
              </a:rPr>
              <a:t>para </a:t>
            </a:r>
            <a:r>
              <a:rPr sz="1700" spc="-5" dirty="0">
                <a:solidFill>
                  <a:srgbClr val="FFFFFF"/>
                </a:solidFill>
                <a:latin typeface="Calibri"/>
                <a:cs typeface="Calibri"/>
              </a:rPr>
              <a:t>resolución </a:t>
            </a:r>
            <a:r>
              <a:rPr sz="1700" dirty="0">
                <a:solidFill>
                  <a:srgbClr val="FFFFFF"/>
                </a:solidFill>
                <a:latin typeface="Calibri"/>
                <a:cs typeface="Calibri"/>
              </a:rPr>
              <a:t>de nudos y </a:t>
            </a:r>
            <a:r>
              <a:rPr sz="1700" spc="-5" dirty="0">
                <a:solidFill>
                  <a:srgbClr val="FFFFFF"/>
                </a:solidFill>
                <a:latin typeface="Calibri"/>
                <a:cs typeface="Calibri"/>
              </a:rPr>
              <a:t>conflictos intersectoriales </a:t>
            </a:r>
            <a:r>
              <a:rPr sz="1700" spc="-370" dirty="0">
                <a:solidFill>
                  <a:srgbClr val="FFFFFF"/>
                </a:solidFill>
                <a:latin typeface="Calibri"/>
                <a:cs typeface="Calibri"/>
              </a:rPr>
              <a:t> </a:t>
            </a:r>
            <a:r>
              <a:rPr sz="1700" spc="-10" dirty="0">
                <a:solidFill>
                  <a:srgbClr val="FFFFFF"/>
                </a:solidFill>
                <a:latin typeface="Calibri"/>
                <a:cs typeface="Calibri"/>
              </a:rPr>
              <a:t>(Contraloría,</a:t>
            </a:r>
            <a:r>
              <a:rPr sz="1700" spc="-35" dirty="0">
                <a:solidFill>
                  <a:srgbClr val="FFFFFF"/>
                </a:solidFill>
                <a:latin typeface="Calibri"/>
                <a:cs typeface="Calibri"/>
              </a:rPr>
              <a:t> </a:t>
            </a:r>
            <a:r>
              <a:rPr sz="1700" spc="-20" dirty="0">
                <a:solidFill>
                  <a:srgbClr val="FFFFFF"/>
                </a:solidFill>
                <a:latin typeface="Calibri"/>
                <a:cs typeface="Calibri"/>
              </a:rPr>
              <a:t>Tesorería,</a:t>
            </a:r>
            <a:r>
              <a:rPr sz="1700" spc="-30" dirty="0">
                <a:solidFill>
                  <a:srgbClr val="FFFFFF"/>
                </a:solidFill>
                <a:latin typeface="Calibri"/>
                <a:cs typeface="Calibri"/>
              </a:rPr>
              <a:t> </a:t>
            </a:r>
            <a:r>
              <a:rPr sz="1700" spc="-5" dirty="0">
                <a:solidFill>
                  <a:srgbClr val="FFFFFF"/>
                </a:solidFill>
                <a:latin typeface="Calibri"/>
                <a:cs typeface="Calibri"/>
              </a:rPr>
              <a:t>Monumentos</a:t>
            </a:r>
            <a:r>
              <a:rPr sz="1700" spc="-10" dirty="0">
                <a:solidFill>
                  <a:srgbClr val="FFFFFF"/>
                </a:solidFill>
                <a:latin typeface="Calibri"/>
                <a:cs typeface="Calibri"/>
              </a:rPr>
              <a:t> </a:t>
            </a:r>
            <a:r>
              <a:rPr sz="1700" spc="-5" dirty="0">
                <a:solidFill>
                  <a:srgbClr val="FFFFFF"/>
                </a:solidFill>
                <a:latin typeface="Calibri"/>
                <a:cs typeface="Calibri"/>
              </a:rPr>
              <a:t>Nacionales,</a:t>
            </a:r>
            <a:r>
              <a:rPr sz="1700" spc="-40" dirty="0">
                <a:solidFill>
                  <a:srgbClr val="FFFFFF"/>
                </a:solidFill>
                <a:latin typeface="Calibri"/>
                <a:cs typeface="Calibri"/>
              </a:rPr>
              <a:t> </a:t>
            </a:r>
            <a:r>
              <a:rPr sz="1700" dirty="0">
                <a:solidFill>
                  <a:srgbClr val="FFFFFF"/>
                </a:solidFill>
                <a:latin typeface="Calibri"/>
                <a:cs typeface="Calibri"/>
              </a:rPr>
              <a:t>Medio</a:t>
            </a:r>
            <a:r>
              <a:rPr sz="1700" spc="-15" dirty="0">
                <a:solidFill>
                  <a:srgbClr val="FFFFFF"/>
                </a:solidFill>
                <a:latin typeface="Calibri"/>
                <a:cs typeface="Calibri"/>
              </a:rPr>
              <a:t> </a:t>
            </a:r>
            <a:r>
              <a:rPr sz="1700" spc="-5" dirty="0">
                <a:solidFill>
                  <a:srgbClr val="FFFFFF"/>
                </a:solidFill>
                <a:latin typeface="Calibri"/>
                <a:cs typeface="Calibri"/>
              </a:rPr>
              <a:t>Ambiente,</a:t>
            </a:r>
            <a:r>
              <a:rPr sz="1700" spc="-20" dirty="0">
                <a:solidFill>
                  <a:srgbClr val="FFFFFF"/>
                </a:solidFill>
                <a:latin typeface="Calibri"/>
                <a:cs typeface="Calibri"/>
              </a:rPr>
              <a:t> </a:t>
            </a:r>
            <a:r>
              <a:rPr sz="1700" spc="-5" dirty="0">
                <a:solidFill>
                  <a:srgbClr val="FFFFFF"/>
                </a:solidFill>
                <a:latin typeface="Calibri"/>
                <a:cs typeface="Calibri"/>
              </a:rPr>
              <a:t>entre</a:t>
            </a:r>
            <a:r>
              <a:rPr sz="1700" spc="-15" dirty="0">
                <a:solidFill>
                  <a:srgbClr val="FFFFFF"/>
                </a:solidFill>
                <a:latin typeface="Calibri"/>
                <a:cs typeface="Calibri"/>
              </a:rPr>
              <a:t> </a:t>
            </a:r>
            <a:r>
              <a:rPr sz="1700" spc="-5" dirty="0">
                <a:solidFill>
                  <a:srgbClr val="FFFFFF"/>
                </a:solidFill>
                <a:latin typeface="Calibri"/>
                <a:cs typeface="Calibri"/>
              </a:rPr>
              <a:t>otros)</a:t>
            </a:r>
            <a:endParaRPr sz="1700" dirty="0">
              <a:latin typeface="Calibri"/>
              <a:cs typeface="Calibri"/>
            </a:endParaRPr>
          </a:p>
          <a:p>
            <a:pPr lvl="1">
              <a:lnSpc>
                <a:spcPct val="100000"/>
              </a:lnSpc>
              <a:spcBef>
                <a:spcPts val="15"/>
              </a:spcBef>
              <a:buClr>
                <a:srgbClr val="FFFFFF"/>
              </a:buClr>
              <a:buFont typeface="Calibri"/>
              <a:buChar char="—"/>
            </a:pPr>
            <a:endParaRPr sz="1950" dirty="0">
              <a:latin typeface="Calibri"/>
              <a:cs typeface="Calibri"/>
            </a:endParaRPr>
          </a:p>
          <a:p>
            <a:pPr marL="355600" indent="-342900">
              <a:lnSpc>
                <a:spcPct val="100000"/>
              </a:lnSpc>
              <a:spcBef>
                <a:spcPts val="5"/>
              </a:spcBef>
              <a:buSzPct val="58823"/>
              <a:buFont typeface="Symbol"/>
              <a:buChar char=""/>
              <a:tabLst>
                <a:tab pos="354965" algn="l"/>
                <a:tab pos="355600" algn="l"/>
              </a:tabLst>
            </a:pPr>
            <a:r>
              <a:rPr sz="1700" b="1" spc="-5" dirty="0">
                <a:solidFill>
                  <a:srgbClr val="FFFFFF"/>
                </a:solidFill>
                <a:latin typeface="Calibri"/>
                <a:cs typeface="Calibri"/>
              </a:rPr>
              <a:t>Coordinación</a:t>
            </a:r>
            <a:r>
              <a:rPr sz="1700" b="1" spc="-10" dirty="0">
                <a:solidFill>
                  <a:srgbClr val="FFFFFF"/>
                </a:solidFill>
                <a:latin typeface="Calibri"/>
                <a:cs typeface="Calibri"/>
              </a:rPr>
              <a:t> </a:t>
            </a:r>
            <a:r>
              <a:rPr sz="1700" b="1" spc="-5" dirty="0">
                <a:solidFill>
                  <a:srgbClr val="FFFFFF"/>
                </a:solidFill>
                <a:latin typeface="Calibri"/>
                <a:cs typeface="Calibri"/>
              </a:rPr>
              <a:t>nivel</a:t>
            </a:r>
            <a:r>
              <a:rPr sz="1700" b="1" spc="-25" dirty="0">
                <a:solidFill>
                  <a:srgbClr val="FFFFFF"/>
                </a:solidFill>
                <a:latin typeface="Calibri"/>
                <a:cs typeface="Calibri"/>
              </a:rPr>
              <a:t> </a:t>
            </a:r>
            <a:r>
              <a:rPr sz="1700" b="1" spc="-5" dirty="0">
                <a:solidFill>
                  <a:srgbClr val="FFFFFF"/>
                </a:solidFill>
                <a:latin typeface="Calibri"/>
                <a:cs typeface="Calibri"/>
              </a:rPr>
              <a:t>nacional</a:t>
            </a:r>
            <a:r>
              <a:rPr sz="1700" b="1" spc="-15" dirty="0">
                <a:solidFill>
                  <a:srgbClr val="FFFFFF"/>
                </a:solidFill>
                <a:latin typeface="Calibri"/>
                <a:cs typeface="Calibri"/>
              </a:rPr>
              <a:t> </a:t>
            </a:r>
            <a:r>
              <a:rPr sz="1700" b="1" dirty="0">
                <a:solidFill>
                  <a:srgbClr val="FFFFFF"/>
                </a:solidFill>
                <a:latin typeface="Calibri"/>
                <a:cs typeface="Calibri"/>
              </a:rPr>
              <a:t>y</a:t>
            </a:r>
            <a:r>
              <a:rPr sz="1700" b="1" spc="-5" dirty="0">
                <a:solidFill>
                  <a:srgbClr val="FFFFFF"/>
                </a:solidFill>
                <a:latin typeface="Calibri"/>
                <a:cs typeface="Calibri"/>
              </a:rPr>
              <a:t> </a:t>
            </a:r>
            <a:r>
              <a:rPr sz="1700" b="1" spc="-10" dirty="0">
                <a:solidFill>
                  <a:srgbClr val="FFFFFF"/>
                </a:solidFill>
                <a:latin typeface="Calibri"/>
                <a:cs typeface="Calibri"/>
              </a:rPr>
              <a:t>regional</a:t>
            </a:r>
            <a:r>
              <a:rPr sz="1700" b="1" spc="-15" dirty="0">
                <a:solidFill>
                  <a:srgbClr val="FFFFFF"/>
                </a:solidFill>
                <a:latin typeface="Calibri"/>
                <a:cs typeface="Calibri"/>
              </a:rPr>
              <a:t> </a:t>
            </a:r>
            <a:r>
              <a:rPr sz="1700" b="1" dirty="0">
                <a:solidFill>
                  <a:srgbClr val="FFFFFF"/>
                </a:solidFill>
                <a:latin typeface="Calibri"/>
                <a:cs typeface="Calibri"/>
              </a:rPr>
              <a:t>MOP</a:t>
            </a:r>
            <a:endParaRPr sz="1700" dirty="0">
              <a:latin typeface="Calibri"/>
              <a:cs typeface="Calibri"/>
            </a:endParaRPr>
          </a:p>
          <a:p>
            <a:pPr marL="812800" lvl="1" indent="-343535">
              <a:lnSpc>
                <a:spcPct val="100000"/>
              </a:lnSpc>
              <a:spcBef>
                <a:spcPts val="1200"/>
              </a:spcBef>
              <a:buSzPct val="58823"/>
              <a:buChar char="—"/>
              <a:tabLst>
                <a:tab pos="812800" algn="l"/>
                <a:tab pos="813435" algn="l"/>
              </a:tabLst>
            </a:pPr>
            <a:r>
              <a:rPr sz="1700" dirty="0">
                <a:solidFill>
                  <a:srgbClr val="FFFFFF"/>
                </a:solidFill>
                <a:latin typeface="Calibri"/>
                <a:cs typeface="Calibri"/>
              </a:rPr>
              <a:t>Gestión</a:t>
            </a:r>
            <a:r>
              <a:rPr sz="1700" spc="-25" dirty="0">
                <a:solidFill>
                  <a:srgbClr val="FFFFFF"/>
                </a:solidFill>
                <a:latin typeface="Calibri"/>
                <a:cs typeface="Calibri"/>
              </a:rPr>
              <a:t> </a:t>
            </a:r>
            <a:r>
              <a:rPr sz="1700" spc="-5" dirty="0">
                <a:solidFill>
                  <a:srgbClr val="FFFFFF"/>
                </a:solidFill>
                <a:latin typeface="Calibri"/>
                <a:cs typeface="Calibri"/>
              </a:rPr>
              <a:t>permanente</a:t>
            </a:r>
            <a:r>
              <a:rPr sz="1700" spc="-30" dirty="0">
                <a:solidFill>
                  <a:srgbClr val="FFFFFF"/>
                </a:solidFill>
                <a:latin typeface="Calibri"/>
                <a:cs typeface="Calibri"/>
              </a:rPr>
              <a:t> </a:t>
            </a:r>
            <a:r>
              <a:rPr sz="1700" dirty="0">
                <a:solidFill>
                  <a:srgbClr val="FFFFFF"/>
                </a:solidFill>
                <a:latin typeface="Calibri"/>
                <a:cs typeface="Calibri"/>
              </a:rPr>
              <a:t>en</a:t>
            </a:r>
            <a:r>
              <a:rPr sz="1700" spc="15" dirty="0">
                <a:solidFill>
                  <a:srgbClr val="FFFFFF"/>
                </a:solidFill>
                <a:latin typeface="Calibri"/>
                <a:cs typeface="Calibri"/>
              </a:rPr>
              <a:t> </a:t>
            </a:r>
            <a:r>
              <a:rPr sz="1700" dirty="0">
                <a:solidFill>
                  <a:srgbClr val="FFFFFF"/>
                </a:solidFill>
                <a:latin typeface="Calibri"/>
                <a:cs typeface="Calibri"/>
              </a:rPr>
              <a:t>mesa</a:t>
            </a:r>
            <a:r>
              <a:rPr sz="1700" spc="-5" dirty="0">
                <a:solidFill>
                  <a:srgbClr val="FFFFFF"/>
                </a:solidFill>
                <a:latin typeface="Calibri"/>
                <a:cs typeface="Calibri"/>
              </a:rPr>
              <a:t> Directiva</a:t>
            </a:r>
            <a:r>
              <a:rPr sz="1700" spc="-20" dirty="0">
                <a:solidFill>
                  <a:srgbClr val="FFFFFF"/>
                </a:solidFill>
                <a:latin typeface="Calibri"/>
                <a:cs typeface="Calibri"/>
              </a:rPr>
              <a:t> </a:t>
            </a:r>
            <a:r>
              <a:rPr sz="1700" dirty="0">
                <a:solidFill>
                  <a:srgbClr val="FFFFFF"/>
                </a:solidFill>
                <a:latin typeface="Calibri"/>
                <a:cs typeface="Calibri"/>
              </a:rPr>
              <a:t>y</a:t>
            </a:r>
            <a:r>
              <a:rPr sz="1700" spc="15" dirty="0">
                <a:solidFill>
                  <a:srgbClr val="FFFFFF"/>
                </a:solidFill>
                <a:latin typeface="Calibri"/>
                <a:cs typeface="Calibri"/>
              </a:rPr>
              <a:t> </a:t>
            </a:r>
            <a:r>
              <a:rPr sz="1700" spc="-5" dirty="0">
                <a:solidFill>
                  <a:srgbClr val="FFFFFF"/>
                </a:solidFill>
                <a:latin typeface="Calibri"/>
                <a:cs typeface="Calibri"/>
              </a:rPr>
              <a:t>Seremis</a:t>
            </a:r>
            <a:r>
              <a:rPr sz="1700" spc="-25" dirty="0">
                <a:solidFill>
                  <a:srgbClr val="FFFFFF"/>
                </a:solidFill>
                <a:latin typeface="Calibri"/>
                <a:cs typeface="Calibri"/>
              </a:rPr>
              <a:t> </a:t>
            </a:r>
            <a:r>
              <a:rPr sz="1700" spc="-60" dirty="0">
                <a:solidFill>
                  <a:srgbClr val="FFFFFF"/>
                </a:solidFill>
                <a:latin typeface="Calibri"/>
                <a:cs typeface="Calibri"/>
              </a:rPr>
              <a:t>MOP,</a:t>
            </a:r>
            <a:r>
              <a:rPr sz="1700" spc="10" dirty="0">
                <a:solidFill>
                  <a:srgbClr val="FFFFFF"/>
                </a:solidFill>
                <a:latin typeface="Calibri"/>
                <a:cs typeface="Calibri"/>
              </a:rPr>
              <a:t> </a:t>
            </a:r>
            <a:r>
              <a:rPr sz="1700" dirty="0">
                <a:solidFill>
                  <a:srgbClr val="FFFFFF"/>
                </a:solidFill>
                <a:latin typeface="Calibri"/>
                <a:cs typeface="Calibri"/>
              </a:rPr>
              <a:t>por</a:t>
            </a:r>
            <a:r>
              <a:rPr sz="1700" spc="-15" dirty="0">
                <a:solidFill>
                  <a:srgbClr val="FFFFFF"/>
                </a:solidFill>
                <a:latin typeface="Calibri"/>
                <a:cs typeface="Calibri"/>
              </a:rPr>
              <a:t> </a:t>
            </a:r>
            <a:r>
              <a:rPr sz="1700" spc="-5" dirty="0">
                <a:solidFill>
                  <a:srgbClr val="FFFFFF"/>
                </a:solidFill>
                <a:latin typeface="Calibri"/>
                <a:cs typeface="Calibri"/>
              </a:rPr>
              <a:t>autoridades</a:t>
            </a:r>
            <a:r>
              <a:rPr sz="1700" spc="5" dirty="0">
                <a:solidFill>
                  <a:srgbClr val="FFFFFF"/>
                </a:solidFill>
                <a:latin typeface="Calibri"/>
                <a:cs typeface="Calibri"/>
              </a:rPr>
              <a:t> </a:t>
            </a:r>
            <a:r>
              <a:rPr sz="1700" spc="-15" dirty="0">
                <a:solidFill>
                  <a:srgbClr val="FFFFFF"/>
                </a:solidFill>
                <a:latin typeface="Calibri"/>
                <a:cs typeface="Calibri"/>
              </a:rPr>
              <a:t>para</a:t>
            </a:r>
            <a:r>
              <a:rPr sz="1700" spc="-30" dirty="0">
                <a:solidFill>
                  <a:srgbClr val="FFFFFF"/>
                </a:solidFill>
                <a:latin typeface="Calibri"/>
                <a:cs typeface="Calibri"/>
              </a:rPr>
              <a:t> </a:t>
            </a:r>
            <a:r>
              <a:rPr sz="1700" spc="-5" dirty="0">
                <a:solidFill>
                  <a:srgbClr val="FFFFFF"/>
                </a:solidFill>
                <a:latin typeface="Calibri"/>
                <a:cs typeface="Calibri"/>
              </a:rPr>
              <a:t>seguimiento</a:t>
            </a:r>
            <a:r>
              <a:rPr sz="1700" spc="-35" dirty="0">
                <a:solidFill>
                  <a:srgbClr val="FFFFFF"/>
                </a:solidFill>
                <a:latin typeface="Calibri"/>
                <a:cs typeface="Calibri"/>
              </a:rPr>
              <a:t> </a:t>
            </a:r>
            <a:r>
              <a:rPr sz="1700" dirty="0">
                <a:solidFill>
                  <a:srgbClr val="FFFFFF"/>
                </a:solidFill>
                <a:latin typeface="Calibri"/>
                <a:cs typeface="Calibri"/>
              </a:rPr>
              <a:t>de</a:t>
            </a:r>
            <a:r>
              <a:rPr sz="1700" spc="45" dirty="0">
                <a:solidFill>
                  <a:srgbClr val="FFFFFF"/>
                </a:solidFill>
                <a:latin typeface="Calibri"/>
                <a:cs typeface="Calibri"/>
              </a:rPr>
              <a:t> </a:t>
            </a:r>
            <a:r>
              <a:rPr sz="1700" spc="-10" dirty="0">
                <a:solidFill>
                  <a:srgbClr val="FFFFFF"/>
                </a:solidFill>
                <a:latin typeface="Calibri"/>
                <a:cs typeface="Calibri"/>
              </a:rPr>
              <a:t>inversiones</a:t>
            </a:r>
            <a:endParaRPr sz="1700" dirty="0">
              <a:latin typeface="Calibri"/>
              <a:cs typeface="Calibri"/>
            </a:endParaRPr>
          </a:p>
          <a:p>
            <a:pPr marL="812800" lvl="1" indent="-343535">
              <a:lnSpc>
                <a:spcPct val="100000"/>
              </a:lnSpc>
              <a:spcBef>
                <a:spcPts val="1210"/>
              </a:spcBef>
              <a:buSzPct val="58823"/>
              <a:buChar char="—"/>
              <a:tabLst>
                <a:tab pos="812800" algn="l"/>
                <a:tab pos="813435" algn="l"/>
              </a:tabLst>
            </a:pPr>
            <a:r>
              <a:rPr sz="1700" dirty="0">
                <a:solidFill>
                  <a:srgbClr val="FFFFFF"/>
                </a:solidFill>
                <a:latin typeface="Calibri"/>
                <a:cs typeface="Calibri"/>
              </a:rPr>
              <a:t>Mesa</a:t>
            </a:r>
            <a:r>
              <a:rPr sz="1700" spc="-5" dirty="0">
                <a:solidFill>
                  <a:srgbClr val="FFFFFF"/>
                </a:solidFill>
                <a:latin typeface="Calibri"/>
                <a:cs typeface="Calibri"/>
              </a:rPr>
              <a:t> </a:t>
            </a:r>
            <a:r>
              <a:rPr sz="1700" dirty="0">
                <a:solidFill>
                  <a:srgbClr val="FFFFFF"/>
                </a:solidFill>
                <a:latin typeface="Calibri"/>
                <a:cs typeface="Calibri"/>
              </a:rPr>
              <a:t>de </a:t>
            </a:r>
            <a:r>
              <a:rPr sz="1700" spc="-5" dirty="0">
                <a:solidFill>
                  <a:srgbClr val="FFFFFF"/>
                </a:solidFill>
                <a:latin typeface="Calibri"/>
                <a:cs typeface="Calibri"/>
              </a:rPr>
              <a:t>Procesos</a:t>
            </a:r>
            <a:r>
              <a:rPr sz="1700" spc="-10" dirty="0">
                <a:solidFill>
                  <a:srgbClr val="FFFFFF"/>
                </a:solidFill>
                <a:latin typeface="Calibri"/>
                <a:cs typeface="Calibri"/>
              </a:rPr>
              <a:t> </a:t>
            </a:r>
            <a:r>
              <a:rPr sz="1700" spc="-60" dirty="0">
                <a:solidFill>
                  <a:srgbClr val="FFFFFF"/>
                </a:solidFill>
                <a:latin typeface="Calibri"/>
                <a:cs typeface="Calibri"/>
              </a:rPr>
              <a:t>MOP.</a:t>
            </a:r>
            <a:r>
              <a:rPr sz="1700" spc="-5" dirty="0">
                <a:solidFill>
                  <a:srgbClr val="FFFFFF"/>
                </a:solidFill>
                <a:latin typeface="Calibri"/>
                <a:cs typeface="Calibri"/>
              </a:rPr>
              <a:t> </a:t>
            </a:r>
            <a:r>
              <a:rPr sz="1700" spc="-20" dirty="0">
                <a:solidFill>
                  <a:srgbClr val="FFFFFF"/>
                </a:solidFill>
                <a:latin typeface="Calibri"/>
                <a:cs typeface="Calibri"/>
              </a:rPr>
              <a:t>Para </a:t>
            </a:r>
            <a:r>
              <a:rPr sz="1700" spc="-5" dirty="0">
                <a:solidFill>
                  <a:srgbClr val="FFFFFF"/>
                </a:solidFill>
                <a:latin typeface="Calibri"/>
                <a:cs typeface="Calibri"/>
              </a:rPr>
              <a:t>identificar</a:t>
            </a:r>
            <a:r>
              <a:rPr sz="1700" spc="-35" dirty="0">
                <a:solidFill>
                  <a:srgbClr val="FFFFFF"/>
                </a:solidFill>
                <a:latin typeface="Calibri"/>
                <a:cs typeface="Calibri"/>
              </a:rPr>
              <a:t> </a:t>
            </a:r>
            <a:r>
              <a:rPr sz="1700" dirty="0">
                <a:solidFill>
                  <a:srgbClr val="FFFFFF"/>
                </a:solidFill>
                <a:latin typeface="Calibri"/>
                <a:cs typeface="Calibri"/>
              </a:rPr>
              <a:t>nudos</a:t>
            </a:r>
            <a:r>
              <a:rPr sz="1700" spc="-25" dirty="0">
                <a:solidFill>
                  <a:srgbClr val="FFFFFF"/>
                </a:solidFill>
                <a:latin typeface="Calibri"/>
                <a:cs typeface="Calibri"/>
              </a:rPr>
              <a:t> </a:t>
            </a:r>
            <a:r>
              <a:rPr sz="1700" dirty="0">
                <a:solidFill>
                  <a:srgbClr val="FFFFFF"/>
                </a:solidFill>
                <a:latin typeface="Calibri"/>
                <a:cs typeface="Calibri"/>
              </a:rPr>
              <a:t>y</a:t>
            </a:r>
            <a:r>
              <a:rPr sz="1700" spc="15" dirty="0">
                <a:solidFill>
                  <a:srgbClr val="FFFFFF"/>
                </a:solidFill>
                <a:latin typeface="Calibri"/>
                <a:cs typeface="Calibri"/>
              </a:rPr>
              <a:t> </a:t>
            </a:r>
            <a:r>
              <a:rPr sz="1700" spc="-5" dirty="0">
                <a:solidFill>
                  <a:srgbClr val="FFFFFF"/>
                </a:solidFill>
                <a:latin typeface="Calibri"/>
                <a:cs typeface="Calibri"/>
              </a:rPr>
              <a:t>simplificar </a:t>
            </a:r>
            <a:r>
              <a:rPr sz="1700" spc="-10" dirty="0">
                <a:solidFill>
                  <a:srgbClr val="FFFFFF"/>
                </a:solidFill>
                <a:latin typeface="Calibri"/>
                <a:cs typeface="Calibri"/>
              </a:rPr>
              <a:t>procesos</a:t>
            </a:r>
            <a:r>
              <a:rPr sz="1700" dirty="0">
                <a:solidFill>
                  <a:srgbClr val="FFFFFF"/>
                </a:solidFill>
                <a:latin typeface="Calibri"/>
                <a:cs typeface="Calibri"/>
              </a:rPr>
              <a:t> </a:t>
            </a:r>
            <a:r>
              <a:rPr sz="1700" spc="-5" dirty="0">
                <a:solidFill>
                  <a:srgbClr val="FFFFFF"/>
                </a:solidFill>
                <a:latin typeface="Calibri"/>
                <a:cs typeface="Calibri"/>
              </a:rPr>
              <a:t>internos</a:t>
            </a:r>
            <a:endParaRPr sz="1700" dirty="0">
              <a:latin typeface="Calibri"/>
              <a:cs typeface="Calibri"/>
            </a:endParaRPr>
          </a:p>
        </p:txBody>
      </p:sp>
      <p:sp>
        <p:nvSpPr>
          <p:cNvPr id="4" name="object 4"/>
          <p:cNvSpPr txBox="1">
            <a:spLocks noGrp="1"/>
          </p:cNvSpPr>
          <p:nvPr>
            <p:ph type="title"/>
          </p:nvPr>
        </p:nvSpPr>
        <p:spPr>
          <a:xfrm>
            <a:off x="666699" y="300355"/>
            <a:ext cx="9343390" cy="513715"/>
          </a:xfrm>
          <a:prstGeom prst="rect">
            <a:avLst/>
          </a:prstGeom>
        </p:spPr>
        <p:txBody>
          <a:bodyPr vert="horz" wrap="square" lIns="0" tIns="12700" rIns="0" bIns="0" rtlCol="0">
            <a:spAutoFit/>
          </a:bodyPr>
          <a:lstStyle/>
          <a:p>
            <a:pPr marL="12700">
              <a:lnSpc>
                <a:spcPct val="100000"/>
              </a:lnSpc>
              <a:spcBef>
                <a:spcPts val="100"/>
              </a:spcBef>
            </a:pPr>
            <a:r>
              <a:rPr sz="3200" b="1" dirty="0">
                <a:latin typeface="Verdana"/>
                <a:cs typeface="Verdana"/>
              </a:rPr>
              <a:t>Medidas</a:t>
            </a:r>
            <a:r>
              <a:rPr sz="3200" b="1" spc="-5" dirty="0">
                <a:latin typeface="Verdana"/>
                <a:cs typeface="Verdana"/>
              </a:rPr>
              <a:t> para asegurar</a:t>
            </a:r>
            <a:r>
              <a:rPr sz="3200" b="1" spc="-20" dirty="0">
                <a:latin typeface="Verdana"/>
                <a:cs typeface="Verdana"/>
              </a:rPr>
              <a:t> </a:t>
            </a:r>
            <a:r>
              <a:rPr sz="3200" b="1" dirty="0">
                <a:latin typeface="Verdana"/>
                <a:cs typeface="Verdana"/>
              </a:rPr>
              <a:t>la</a:t>
            </a:r>
            <a:r>
              <a:rPr sz="3200" b="1" spc="-5" dirty="0">
                <a:latin typeface="Verdana"/>
                <a:cs typeface="Verdana"/>
              </a:rPr>
              <a:t> </a:t>
            </a:r>
            <a:r>
              <a:rPr sz="3200" b="1" dirty="0">
                <a:latin typeface="Verdana"/>
                <a:cs typeface="Verdana"/>
              </a:rPr>
              <a:t>inversión</a:t>
            </a:r>
            <a:r>
              <a:rPr sz="3200" b="1" spc="-10" dirty="0">
                <a:latin typeface="Verdana"/>
                <a:cs typeface="Verdana"/>
              </a:rPr>
              <a:t> </a:t>
            </a:r>
            <a:r>
              <a:rPr sz="3200" b="1" dirty="0">
                <a:latin typeface="Verdana"/>
                <a:cs typeface="Verdana"/>
              </a:rPr>
              <a:t>2023</a:t>
            </a:r>
            <a:endParaRPr sz="3200">
              <a:latin typeface="Verdana"/>
              <a:cs typeface="Verdana"/>
            </a:endParaRPr>
          </a:p>
        </p:txBody>
      </p:sp>
      <p:sp>
        <p:nvSpPr>
          <p:cNvPr id="5" name="object 5"/>
          <p:cNvSpPr/>
          <p:nvPr/>
        </p:nvSpPr>
        <p:spPr>
          <a:xfrm>
            <a:off x="0" y="1104900"/>
            <a:ext cx="6907530" cy="0"/>
          </a:xfrm>
          <a:custGeom>
            <a:avLst/>
            <a:gdLst/>
            <a:ahLst/>
            <a:cxnLst/>
            <a:rect l="l" t="t" r="r" b="b"/>
            <a:pathLst>
              <a:path w="6907530">
                <a:moveTo>
                  <a:pt x="0" y="0"/>
                </a:moveTo>
                <a:lnTo>
                  <a:pt x="6907403" y="0"/>
                </a:lnTo>
              </a:path>
            </a:pathLst>
          </a:custGeom>
          <a:ln w="6096">
            <a:solidFill>
              <a:srgbClr val="FFFFFF"/>
            </a:solidFill>
          </a:ln>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7999"/>
          </a:xfrm>
          <a:prstGeom prst="rect">
            <a:avLst/>
          </a:prstGeom>
        </p:spPr>
      </p:pic>
      <p:sp>
        <p:nvSpPr>
          <p:cNvPr id="4" name="object 4"/>
          <p:cNvSpPr txBox="1">
            <a:spLocks noGrp="1"/>
          </p:cNvSpPr>
          <p:nvPr>
            <p:ph type="title"/>
          </p:nvPr>
        </p:nvSpPr>
        <p:spPr>
          <a:xfrm>
            <a:off x="666699" y="300355"/>
            <a:ext cx="9343390" cy="513715"/>
          </a:xfrm>
          <a:prstGeom prst="rect">
            <a:avLst/>
          </a:prstGeom>
        </p:spPr>
        <p:txBody>
          <a:bodyPr vert="horz" wrap="square" lIns="0" tIns="12700" rIns="0" bIns="0" rtlCol="0">
            <a:spAutoFit/>
          </a:bodyPr>
          <a:lstStyle/>
          <a:p>
            <a:pPr marL="12700">
              <a:lnSpc>
                <a:spcPct val="100000"/>
              </a:lnSpc>
              <a:spcBef>
                <a:spcPts val="100"/>
              </a:spcBef>
            </a:pPr>
            <a:r>
              <a:rPr lang="es-CL" sz="3200" b="1" dirty="0">
                <a:latin typeface="Verdana"/>
                <a:cs typeface="Verdana"/>
              </a:rPr>
              <a:t>Gobierno regional del Maule</a:t>
            </a:r>
            <a:endParaRPr sz="3200" dirty="0">
              <a:latin typeface="Verdana"/>
              <a:cs typeface="Verdana"/>
            </a:endParaRPr>
          </a:p>
        </p:txBody>
      </p:sp>
      <p:sp>
        <p:nvSpPr>
          <p:cNvPr id="5" name="object 5"/>
          <p:cNvSpPr/>
          <p:nvPr/>
        </p:nvSpPr>
        <p:spPr>
          <a:xfrm>
            <a:off x="0" y="1104900"/>
            <a:ext cx="6907530" cy="0"/>
          </a:xfrm>
          <a:custGeom>
            <a:avLst/>
            <a:gdLst/>
            <a:ahLst/>
            <a:cxnLst/>
            <a:rect l="l" t="t" r="r" b="b"/>
            <a:pathLst>
              <a:path w="6907530">
                <a:moveTo>
                  <a:pt x="0" y="0"/>
                </a:moveTo>
                <a:lnTo>
                  <a:pt x="6907403" y="0"/>
                </a:lnTo>
              </a:path>
            </a:pathLst>
          </a:custGeom>
          <a:ln w="6096">
            <a:solidFill>
              <a:srgbClr val="FFFFFF"/>
            </a:solidFill>
          </a:ln>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19</a:t>
            </a:fld>
            <a:endParaRPr dirty="0"/>
          </a:p>
        </p:txBody>
      </p:sp>
      <p:sp>
        <p:nvSpPr>
          <p:cNvPr id="7" name="Rectángulo 6"/>
          <p:cNvSpPr/>
          <p:nvPr/>
        </p:nvSpPr>
        <p:spPr>
          <a:xfrm>
            <a:off x="304800" y="1395731"/>
            <a:ext cx="11430000" cy="1754326"/>
          </a:xfrm>
          <a:prstGeom prst="rect">
            <a:avLst/>
          </a:prstGeom>
        </p:spPr>
        <p:txBody>
          <a:bodyPr wrap="square">
            <a:spAutoFit/>
          </a:bodyPr>
          <a:lstStyle/>
          <a:p>
            <a:pPr algn="just"/>
            <a:r>
              <a:rPr lang="es-CL" dirty="0">
                <a:solidFill>
                  <a:schemeClr val="bg1"/>
                </a:solidFill>
              </a:rPr>
              <a:t>Hemos logrado generar canales de comunicación abiertos con nuestro principal socio estratégico, el Gobierno Regional; para ello hemos retomado y avanzado convenios de programación que tenían ciertas dificultades y muy poco avance. </a:t>
            </a:r>
          </a:p>
          <a:p>
            <a:pPr algn="just"/>
            <a:r>
              <a:rPr lang="es-CL" dirty="0">
                <a:solidFill>
                  <a:schemeClr val="bg1"/>
                </a:solidFill>
              </a:rPr>
              <a:t>Podemos destacar la, que durante estos meses se han podido aprobar recursos del Gore, para financiar caminos básicos, (Aunque convenio no ha sido ratificado por hacienda, existe el compromiso de seguir con las iniciativas) con una inversión superior a los 31 mil millones de pesos, que corresponden  a más de 174 km de asfalto para territorios rurales y de desarrollo productivo de la región. Gracias al compromiso de Gobernadora Regional y Consejeros regionales.</a:t>
            </a:r>
          </a:p>
        </p:txBody>
      </p:sp>
      <p:sp>
        <p:nvSpPr>
          <p:cNvPr id="8" name="CuadroTexto 7"/>
          <p:cNvSpPr txBox="1"/>
          <p:nvPr/>
        </p:nvSpPr>
        <p:spPr>
          <a:xfrm>
            <a:off x="309113" y="3150057"/>
            <a:ext cx="4648200" cy="381000"/>
          </a:xfrm>
          <a:prstGeom prst="rect">
            <a:avLst/>
          </a:prstGeom>
          <a:noFill/>
        </p:spPr>
        <p:txBody>
          <a:bodyPr wrap="square" rtlCol="0">
            <a:spAutoFit/>
          </a:bodyPr>
          <a:lstStyle/>
          <a:p>
            <a:r>
              <a:rPr lang="es-CL" dirty="0">
                <a:solidFill>
                  <a:schemeClr val="bg1"/>
                </a:solidFill>
              </a:rPr>
              <a:t>Proyectos Aprobados por Core</a:t>
            </a:r>
          </a:p>
        </p:txBody>
      </p:sp>
      <p:pic>
        <p:nvPicPr>
          <p:cNvPr id="10" name="Imagen 9"/>
          <p:cNvPicPr>
            <a:picLocks noChangeAspect="1"/>
          </p:cNvPicPr>
          <p:nvPr/>
        </p:nvPicPr>
        <p:blipFill>
          <a:blip r:embed="rId3"/>
          <a:stretch>
            <a:fillRect/>
          </a:stretch>
        </p:blipFill>
        <p:spPr>
          <a:xfrm>
            <a:off x="2514600" y="3657600"/>
            <a:ext cx="6175782" cy="2999700"/>
          </a:xfrm>
          <a:prstGeom prst="rect">
            <a:avLst/>
          </a:prstGeom>
        </p:spPr>
      </p:pic>
    </p:spTree>
    <p:extLst>
      <p:ext uri="{BB962C8B-B14F-4D97-AF65-F5344CB8AC3E}">
        <p14:creationId xmlns:p14="http://schemas.microsoft.com/office/powerpoint/2010/main" val="3088463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a:spLocks/>
          </p:cNvSpPr>
          <p:nvPr/>
        </p:nvSpPr>
        <p:spPr>
          <a:xfrm>
            <a:off x="675538" y="408559"/>
            <a:ext cx="8808085" cy="452120"/>
          </a:xfrm>
          <a:prstGeom prst="rect">
            <a:avLst/>
          </a:prstGeom>
        </p:spPr>
        <p:txBody>
          <a:bodyPr vert="horz" wrap="square" lIns="0" tIns="12065" rIns="0" bIns="0" rtlCol="0">
            <a:spAutoFit/>
          </a:bodyPr>
          <a:lstStyle>
            <a:lvl1pPr>
              <a:defRPr>
                <a:latin typeface="+mj-lt"/>
                <a:ea typeface="+mj-ea"/>
                <a:cs typeface="+mj-cs"/>
              </a:defRPr>
            </a:lvl1pPr>
          </a:lstStyle>
          <a:p>
            <a:pPr marL="12700">
              <a:spcBef>
                <a:spcPts val="95"/>
              </a:spcBef>
            </a:pPr>
            <a:r>
              <a:rPr lang="es-CL" sz="2800" b="1" kern="0" spc="-5" dirty="0">
                <a:solidFill>
                  <a:schemeClr val="bg1"/>
                </a:solidFill>
                <a:latin typeface="Verdana"/>
                <a:cs typeface="Verdana"/>
              </a:rPr>
              <a:t>BALANCE ANUAL</a:t>
            </a:r>
            <a:endParaRPr lang="es-CL" sz="2800" kern="0" dirty="0">
              <a:solidFill>
                <a:schemeClr val="bg1"/>
              </a:solidFill>
              <a:latin typeface="Verdana"/>
              <a:cs typeface="Verdana"/>
            </a:endParaRPr>
          </a:p>
        </p:txBody>
      </p:sp>
      <p:sp>
        <p:nvSpPr>
          <p:cNvPr id="3" name="Rectángulo 2"/>
          <p:cNvSpPr/>
          <p:nvPr/>
        </p:nvSpPr>
        <p:spPr>
          <a:xfrm>
            <a:off x="642470" y="990600"/>
            <a:ext cx="11075077" cy="1200329"/>
          </a:xfrm>
          <a:prstGeom prst="rect">
            <a:avLst/>
          </a:prstGeom>
        </p:spPr>
        <p:txBody>
          <a:bodyPr wrap="square">
            <a:spAutoFit/>
          </a:bodyPr>
          <a:lstStyle/>
          <a:p>
            <a:pPr algn="just"/>
            <a:r>
              <a:rPr lang="es-CL" dirty="0">
                <a:solidFill>
                  <a:schemeClr val="bg1"/>
                </a:solidFill>
                <a:latin typeface="Calibri" panose="020F0502020204030204" pitchFamily="34" charset="0"/>
                <a:ea typeface="Calibri" panose="020F0502020204030204" pitchFamily="34" charset="0"/>
                <a:cs typeface="Times New Roman" panose="02020603050405020304" pitchFamily="18" charset="0"/>
              </a:rPr>
              <a:t>Como Ministerio, en nuestra administración, queremos establecer un sello y tal como nos ha sido </a:t>
            </a:r>
            <a:r>
              <a:rPr lang="es-CL"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mandantado</a:t>
            </a:r>
            <a:r>
              <a:rPr lang="es-CL" dirty="0">
                <a:solidFill>
                  <a:schemeClr val="bg1"/>
                </a:solidFill>
                <a:latin typeface="Calibri" panose="020F0502020204030204" pitchFamily="34" charset="0"/>
                <a:ea typeface="Calibri" panose="020F0502020204030204" pitchFamily="34" charset="0"/>
                <a:cs typeface="Times New Roman" panose="02020603050405020304" pitchFamily="18" charset="0"/>
              </a:rPr>
              <a:t> por nuestro presidente Gabriel </a:t>
            </a:r>
            <a:r>
              <a:rPr lang="es-CL"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Boric</a:t>
            </a:r>
            <a:r>
              <a:rPr lang="es-CL" dirty="0">
                <a:solidFill>
                  <a:schemeClr val="bg1"/>
                </a:solidFill>
                <a:latin typeface="Calibri" panose="020F0502020204030204" pitchFamily="34" charset="0"/>
                <a:ea typeface="Calibri" panose="020F0502020204030204" pitchFamily="34" charset="0"/>
                <a:cs typeface="Times New Roman" panose="02020603050405020304" pitchFamily="18" charset="0"/>
              </a:rPr>
              <a:t>, nos hemos concentrado, hoy día, en una infraestructura que sea un “buen vecino” para los ciudadanos y esto significa estar en terreno, escuchar a la gente y sus territorios, para llevarles soluciones concretas que aporten en mejorar su calidad de vida</a:t>
            </a:r>
            <a:endParaRPr lang="es-CL" dirty="0">
              <a:solidFill>
                <a:schemeClr val="bg1"/>
              </a:solidFill>
            </a:endParaRPr>
          </a:p>
        </p:txBody>
      </p:sp>
      <p:sp>
        <p:nvSpPr>
          <p:cNvPr id="7" name="CuadroTexto 6">
            <a:extLst>
              <a:ext uri="{FF2B5EF4-FFF2-40B4-BE49-F238E27FC236}">
                <a16:creationId xmlns:a16="http://schemas.microsoft.com/office/drawing/2014/main" id="{A059219B-E562-E3F8-3421-1DFC688F9247}"/>
              </a:ext>
            </a:extLst>
          </p:cNvPr>
          <p:cNvSpPr txBox="1"/>
          <p:nvPr/>
        </p:nvSpPr>
        <p:spPr>
          <a:xfrm>
            <a:off x="642470" y="2286000"/>
            <a:ext cx="11075076" cy="968278"/>
          </a:xfrm>
          <a:prstGeom prst="rect">
            <a:avLst/>
          </a:prstGeom>
          <a:noFill/>
        </p:spPr>
        <p:txBody>
          <a:bodyPr wrap="square">
            <a:spAutoFit/>
          </a:bodyPr>
          <a:lstStyle/>
          <a:p>
            <a:pPr algn="just">
              <a:lnSpc>
                <a:spcPct val="107000"/>
              </a:lnSpc>
              <a:spcAft>
                <a:spcPts val="800"/>
              </a:spcAft>
            </a:pP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El 2022, fue un año complejo, con las dificultades tras los efectos de la pandemia y crisis global donde se recibió una cartera una cartera en crisis y que paulatinamente comienza a recuperar terreno en materia de licitaciones e inversión.</a:t>
            </a:r>
          </a:p>
        </p:txBody>
      </p:sp>
      <p:sp>
        <p:nvSpPr>
          <p:cNvPr id="9" name="CuadroTexto 8">
            <a:extLst>
              <a:ext uri="{FF2B5EF4-FFF2-40B4-BE49-F238E27FC236}">
                <a16:creationId xmlns:a16="http://schemas.microsoft.com/office/drawing/2014/main" id="{61A0F595-71C9-F52A-1E90-234774EAAC80}"/>
              </a:ext>
            </a:extLst>
          </p:cNvPr>
          <p:cNvSpPr txBox="1"/>
          <p:nvPr/>
        </p:nvSpPr>
        <p:spPr>
          <a:xfrm>
            <a:off x="642470" y="3429000"/>
            <a:ext cx="11075076" cy="1477328"/>
          </a:xfrm>
          <a:prstGeom prst="rect">
            <a:avLst/>
          </a:prstGeom>
          <a:noFill/>
        </p:spPr>
        <p:txBody>
          <a:bodyPr wrap="square">
            <a:spAutoFit/>
          </a:bodyPr>
          <a:lstStyle/>
          <a:p>
            <a:pPr algn="just"/>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Es sabido que este año tuvimos muchos procesos de termino anticipado de contratos, en especial en los contratos de conservación de caminos, donde, de los 18 contratos totales que hay en la región, tuvimos 10 contratos menos, además de varios contratos específicos de caminos básicos y otros, que también se vieron afectados con estos términos anticipados, y no solo fue la dirección de vialidad, sino también otras carteras, como DOH, APR, arquitectura y DOP</a:t>
            </a:r>
            <a:endParaRPr lang="es-CL" dirty="0">
              <a:solidFill>
                <a:schemeClr val="bg1"/>
              </a:solidFill>
            </a:endParaRPr>
          </a:p>
        </p:txBody>
      </p:sp>
      <p:sp>
        <p:nvSpPr>
          <p:cNvPr id="11" name="CuadroTexto 10">
            <a:extLst>
              <a:ext uri="{FF2B5EF4-FFF2-40B4-BE49-F238E27FC236}">
                <a16:creationId xmlns:a16="http://schemas.microsoft.com/office/drawing/2014/main" id="{CC6A60D6-E993-A193-E2A8-67010E06B492}"/>
              </a:ext>
            </a:extLst>
          </p:cNvPr>
          <p:cNvSpPr txBox="1"/>
          <p:nvPr/>
        </p:nvSpPr>
        <p:spPr>
          <a:xfrm>
            <a:off x="675538" y="5334000"/>
            <a:ext cx="11042008" cy="375552"/>
          </a:xfrm>
          <a:prstGeom prst="rect">
            <a:avLst/>
          </a:prstGeom>
          <a:noFill/>
        </p:spPr>
        <p:txBody>
          <a:bodyPr wrap="square">
            <a:spAutoFit/>
          </a:bodyPr>
          <a:lstStyle/>
          <a:p>
            <a:pPr>
              <a:lnSpc>
                <a:spcPct val="107000"/>
              </a:lnSpc>
              <a:spcAft>
                <a:spcPts val="800"/>
              </a:spcAft>
            </a:pP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 total estamos hablando de más de 20 contratos que se vieron afectados.</a:t>
            </a:r>
          </a:p>
        </p:txBody>
      </p:sp>
    </p:spTree>
    <p:extLst>
      <p:ext uri="{BB962C8B-B14F-4D97-AF65-F5344CB8AC3E}">
        <p14:creationId xmlns:p14="http://schemas.microsoft.com/office/powerpoint/2010/main" val="357169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texto 2"/>
          <p:cNvSpPr>
            <a:spLocks noGrp="1"/>
          </p:cNvSpPr>
          <p:nvPr>
            <p:ph type="body" idx="1"/>
          </p:nvPr>
        </p:nvSpPr>
        <p:spPr/>
        <p:txBody>
          <a:bodyPr/>
          <a:lstStyle/>
          <a:p>
            <a:endParaRPr lang="es-CL"/>
          </a:p>
        </p:txBody>
      </p:sp>
      <p:pic>
        <p:nvPicPr>
          <p:cNvPr id="4" name="object 2"/>
          <p:cNvPicPr/>
          <p:nvPr/>
        </p:nvPicPr>
        <p:blipFill>
          <a:blip r:embed="rId2" cstate="print"/>
          <a:stretch>
            <a:fillRect/>
          </a:stretch>
        </p:blipFill>
        <p:spPr>
          <a:xfrm>
            <a:off x="0" y="0"/>
            <a:ext cx="12192000" cy="6857999"/>
          </a:xfrm>
          <a:prstGeom prst="rect">
            <a:avLst/>
          </a:prstGeom>
        </p:spPr>
      </p:pic>
      <p:sp>
        <p:nvSpPr>
          <p:cNvPr id="5" name="CuadroTexto 4"/>
          <p:cNvSpPr txBox="1"/>
          <p:nvPr/>
        </p:nvSpPr>
        <p:spPr>
          <a:xfrm>
            <a:off x="362019" y="533400"/>
            <a:ext cx="4648200" cy="381000"/>
          </a:xfrm>
          <a:prstGeom prst="rect">
            <a:avLst/>
          </a:prstGeom>
          <a:noFill/>
        </p:spPr>
        <p:txBody>
          <a:bodyPr wrap="square" rtlCol="0">
            <a:spAutoFit/>
          </a:bodyPr>
          <a:lstStyle/>
          <a:p>
            <a:r>
              <a:rPr lang="es-CL" dirty="0">
                <a:solidFill>
                  <a:schemeClr val="bg1"/>
                </a:solidFill>
              </a:rPr>
              <a:t>Proyectos en revisión por Gore:</a:t>
            </a:r>
          </a:p>
        </p:txBody>
      </p:sp>
      <p:pic>
        <p:nvPicPr>
          <p:cNvPr id="7" name="Imagen 6"/>
          <p:cNvPicPr>
            <a:picLocks noChangeAspect="1"/>
          </p:cNvPicPr>
          <p:nvPr/>
        </p:nvPicPr>
        <p:blipFill>
          <a:blip r:embed="rId3"/>
          <a:stretch>
            <a:fillRect/>
          </a:stretch>
        </p:blipFill>
        <p:spPr>
          <a:xfrm>
            <a:off x="2209800" y="1219200"/>
            <a:ext cx="4594782" cy="2049300"/>
          </a:xfrm>
          <a:prstGeom prst="rect">
            <a:avLst/>
          </a:prstGeom>
        </p:spPr>
      </p:pic>
      <p:sp>
        <p:nvSpPr>
          <p:cNvPr id="8" name="CuadroTexto 7"/>
          <p:cNvSpPr txBox="1"/>
          <p:nvPr/>
        </p:nvSpPr>
        <p:spPr>
          <a:xfrm>
            <a:off x="533400" y="3810000"/>
            <a:ext cx="11049000" cy="646331"/>
          </a:xfrm>
          <a:prstGeom prst="rect">
            <a:avLst/>
          </a:prstGeom>
          <a:noFill/>
        </p:spPr>
        <p:txBody>
          <a:bodyPr wrap="square" rtlCol="0">
            <a:spAutoFit/>
          </a:bodyPr>
          <a:lstStyle/>
          <a:p>
            <a:r>
              <a:rPr lang="es-CL" dirty="0">
                <a:solidFill>
                  <a:schemeClr val="bg1"/>
                </a:solidFill>
              </a:rPr>
              <a:t>A esto podemos sumar proyectos que están en proceso de diseño y que ingresaremos a revisión al Gore durante el primer semestre del 2023, lo cual beneficiara a las localidades mas rurales de región.</a:t>
            </a:r>
          </a:p>
        </p:txBody>
      </p:sp>
    </p:spTree>
    <p:extLst>
      <p:ext uri="{BB962C8B-B14F-4D97-AF65-F5344CB8AC3E}">
        <p14:creationId xmlns:p14="http://schemas.microsoft.com/office/powerpoint/2010/main" val="288132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186428"/>
            <a:ext cx="6907530" cy="0"/>
          </a:xfrm>
          <a:custGeom>
            <a:avLst/>
            <a:gdLst/>
            <a:ahLst/>
            <a:cxnLst/>
            <a:rect l="l" t="t" r="r" b="b"/>
            <a:pathLst>
              <a:path w="6907530">
                <a:moveTo>
                  <a:pt x="0" y="0"/>
                </a:moveTo>
                <a:lnTo>
                  <a:pt x="6907403" y="0"/>
                </a:lnTo>
              </a:path>
            </a:pathLst>
          </a:custGeom>
          <a:ln w="6096">
            <a:solidFill>
              <a:srgbClr val="FFFFFF"/>
            </a:solidFill>
          </a:ln>
        </p:spPr>
        <p:txBody>
          <a:bodyPr wrap="square" lIns="0" tIns="0" rIns="0" bIns="0" rtlCol="0"/>
          <a:lstStyle/>
          <a:p>
            <a:endParaRPr/>
          </a:p>
        </p:txBody>
      </p:sp>
      <p:sp>
        <p:nvSpPr>
          <p:cNvPr id="3" name="object 3"/>
          <p:cNvSpPr txBox="1">
            <a:spLocks noGrp="1"/>
          </p:cNvSpPr>
          <p:nvPr>
            <p:ph type="title"/>
          </p:nvPr>
        </p:nvSpPr>
        <p:spPr>
          <a:xfrm>
            <a:off x="800201" y="3418713"/>
            <a:ext cx="9343390" cy="513715"/>
          </a:xfrm>
          <a:prstGeom prst="rect">
            <a:avLst/>
          </a:prstGeom>
        </p:spPr>
        <p:txBody>
          <a:bodyPr vert="horz" wrap="square" lIns="0" tIns="13335" rIns="0" bIns="0" rtlCol="0">
            <a:spAutoFit/>
          </a:bodyPr>
          <a:lstStyle/>
          <a:p>
            <a:pPr marL="12700">
              <a:lnSpc>
                <a:spcPct val="100000"/>
              </a:lnSpc>
              <a:spcBef>
                <a:spcPts val="105"/>
              </a:spcBef>
            </a:pPr>
            <a:r>
              <a:rPr sz="3200" b="1" spc="-10" dirty="0" err="1">
                <a:latin typeface="Calibri"/>
                <a:cs typeface="Calibri"/>
              </a:rPr>
              <a:t>Ministerio</a:t>
            </a:r>
            <a:r>
              <a:rPr sz="3200" b="1" spc="-25" dirty="0">
                <a:latin typeface="Calibri"/>
                <a:cs typeface="Calibri"/>
              </a:rPr>
              <a:t> </a:t>
            </a:r>
            <a:r>
              <a:rPr sz="3200" b="1" dirty="0">
                <a:latin typeface="Calibri"/>
                <a:cs typeface="Calibri"/>
              </a:rPr>
              <a:t>de</a:t>
            </a:r>
            <a:r>
              <a:rPr sz="3200" b="1" spc="-10" dirty="0">
                <a:latin typeface="Calibri"/>
                <a:cs typeface="Calibri"/>
              </a:rPr>
              <a:t> </a:t>
            </a:r>
            <a:r>
              <a:rPr sz="3200" b="1" spc="-15" dirty="0">
                <a:latin typeface="Calibri"/>
                <a:cs typeface="Calibri"/>
              </a:rPr>
              <a:t>Obras</a:t>
            </a:r>
            <a:r>
              <a:rPr sz="3200" b="1" spc="-25" dirty="0">
                <a:latin typeface="Calibri"/>
                <a:cs typeface="Calibri"/>
              </a:rPr>
              <a:t> </a:t>
            </a:r>
            <a:r>
              <a:rPr sz="3200" b="1" spc="-5" dirty="0">
                <a:latin typeface="Calibri"/>
                <a:cs typeface="Calibri"/>
              </a:rPr>
              <a:t>Públicas</a:t>
            </a:r>
            <a:endParaRPr sz="3200" dirty="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21</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E54911B-DB4A-D1B8-8F80-3FE216220E98}"/>
              </a:ext>
            </a:extLst>
          </p:cNvPr>
          <p:cNvSpPr txBox="1"/>
          <p:nvPr/>
        </p:nvSpPr>
        <p:spPr>
          <a:xfrm>
            <a:off x="685800" y="1219200"/>
            <a:ext cx="10972800" cy="1264642"/>
          </a:xfrm>
          <a:prstGeom prst="rect">
            <a:avLst/>
          </a:prstGeom>
          <a:noFill/>
        </p:spPr>
        <p:txBody>
          <a:bodyPr wrap="square">
            <a:spAutoFit/>
          </a:bodyPr>
          <a:lstStyle/>
          <a:p>
            <a:pPr algn="just">
              <a:lnSpc>
                <a:spcPct val="107000"/>
              </a:lnSpc>
              <a:spcAft>
                <a:spcPts val="800"/>
              </a:spcAft>
            </a:pP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Hoy anunciamos una buenas noticias, después de gestiones varias, tanto regional como nacionalmente, hemos podido salir adelante y podemos dar el vamos a un plan muy ambicioso de adelanto de procesos de licitaciones que ya están publicadas en los distintos portales, como mercado público, diario oficial y portales electrónicos, como el mostrador.</a:t>
            </a:r>
          </a:p>
        </p:txBody>
      </p:sp>
      <p:sp>
        <p:nvSpPr>
          <p:cNvPr id="5" name="CuadroTexto 4">
            <a:extLst>
              <a:ext uri="{FF2B5EF4-FFF2-40B4-BE49-F238E27FC236}">
                <a16:creationId xmlns:a16="http://schemas.microsoft.com/office/drawing/2014/main" id="{C82A9958-1A39-5A0D-71AF-7518F5DA77C6}"/>
              </a:ext>
            </a:extLst>
          </p:cNvPr>
          <p:cNvSpPr txBox="1"/>
          <p:nvPr/>
        </p:nvSpPr>
        <p:spPr>
          <a:xfrm>
            <a:off x="609600" y="3352800"/>
            <a:ext cx="10972800" cy="1561005"/>
          </a:xfrm>
          <a:prstGeom prst="rect">
            <a:avLst/>
          </a:prstGeom>
          <a:noFill/>
        </p:spPr>
        <p:txBody>
          <a:bodyPr wrap="square">
            <a:spAutoFit/>
          </a:bodyPr>
          <a:lstStyle/>
          <a:p>
            <a:pPr algn="just">
              <a:lnSpc>
                <a:spcPct val="107000"/>
              </a:lnSpc>
              <a:spcAft>
                <a:spcPts val="800"/>
              </a:spcAft>
            </a:pP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 total son 92 Publicaciones que representan un monto de más de </a:t>
            </a:r>
            <a:r>
              <a:rPr lang="es-CL"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125 mil millones </a:t>
            </a: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para los próximos años, con una inversión estimada para el 2023, de más de </a:t>
            </a:r>
            <a:r>
              <a:rPr lang="es-CL"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30 mil millones </a:t>
            </a: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donde tenemos caminos básicos, proyectos específicos, proyectos de globales mixtas, seguridad vial, recapados asfalticos, </a:t>
            </a:r>
            <a:r>
              <a:rPr lang="es-C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etc</a:t>
            </a:r>
            <a:r>
              <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en APR: proyectos de mejoramiento y ampliación, sondajes, estudios hidrogeológicos, diseños, además de mejoramientos y ampliación y de construcción de nuevos APR.</a:t>
            </a:r>
          </a:p>
        </p:txBody>
      </p:sp>
    </p:spTree>
    <p:extLst>
      <p:ext uri="{BB962C8B-B14F-4D97-AF65-F5344CB8AC3E}">
        <p14:creationId xmlns:p14="http://schemas.microsoft.com/office/powerpoint/2010/main" val="328338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8AD2B3FD-54BD-5CAA-3F42-41AEEAAA16DF}"/>
              </a:ext>
            </a:extLst>
          </p:cNvPr>
          <p:cNvSpPr txBox="1"/>
          <p:nvPr/>
        </p:nvSpPr>
        <p:spPr>
          <a:xfrm>
            <a:off x="844519" y="685800"/>
            <a:ext cx="4032281" cy="369332"/>
          </a:xfrm>
          <a:prstGeom prst="rect">
            <a:avLst/>
          </a:prstGeom>
          <a:noFill/>
        </p:spPr>
        <p:txBody>
          <a:bodyPr wrap="square" rtlCol="0">
            <a:spAutoFit/>
          </a:bodyPr>
          <a:lstStyle/>
          <a:p>
            <a:r>
              <a:rPr lang="es-CL" dirty="0">
                <a:solidFill>
                  <a:schemeClr val="bg1"/>
                </a:solidFill>
              </a:rPr>
              <a:t>CUADRO RESUMEN:</a:t>
            </a:r>
          </a:p>
        </p:txBody>
      </p:sp>
      <p:pic>
        <p:nvPicPr>
          <p:cNvPr id="5" name="Imagen 4"/>
          <p:cNvPicPr>
            <a:picLocks noChangeAspect="1"/>
          </p:cNvPicPr>
          <p:nvPr/>
        </p:nvPicPr>
        <p:blipFill>
          <a:blip r:embed="rId2"/>
          <a:stretch>
            <a:fillRect/>
          </a:stretch>
        </p:blipFill>
        <p:spPr>
          <a:xfrm>
            <a:off x="1143040" y="1407923"/>
            <a:ext cx="9677360" cy="4764277"/>
          </a:xfrm>
          <a:prstGeom prst="rect">
            <a:avLst/>
          </a:prstGeom>
        </p:spPr>
      </p:pic>
    </p:spTree>
    <p:extLst>
      <p:ext uri="{BB962C8B-B14F-4D97-AF65-F5344CB8AC3E}">
        <p14:creationId xmlns:p14="http://schemas.microsoft.com/office/powerpoint/2010/main" val="311611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a:extLst>
              <a:ext uri="{FF2B5EF4-FFF2-40B4-BE49-F238E27FC236}">
                <a16:creationId xmlns:a16="http://schemas.microsoft.com/office/drawing/2014/main" id="{9A342313-5F47-5171-F665-B869BF07D0BD}"/>
              </a:ext>
            </a:extLst>
          </p:cNvPr>
          <p:cNvSpPr txBox="1">
            <a:spLocks/>
          </p:cNvSpPr>
          <p:nvPr/>
        </p:nvSpPr>
        <p:spPr>
          <a:xfrm>
            <a:off x="675538" y="408559"/>
            <a:ext cx="8808085" cy="452120"/>
          </a:xfrm>
          <a:prstGeom prst="rect">
            <a:avLst/>
          </a:prstGeom>
        </p:spPr>
        <p:txBody>
          <a:bodyPr vert="horz" wrap="square" lIns="0" tIns="12065" rIns="0" bIns="0" rtlCol="0">
            <a:spAutoFit/>
          </a:bodyPr>
          <a:lstStyle>
            <a:lvl1pPr>
              <a:defRPr>
                <a:latin typeface="+mj-lt"/>
                <a:ea typeface="+mj-ea"/>
                <a:cs typeface="+mj-cs"/>
              </a:defRPr>
            </a:lvl1pPr>
          </a:lstStyle>
          <a:p>
            <a:pPr marL="12700">
              <a:spcBef>
                <a:spcPts val="95"/>
              </a:spcBef>
            </a:pPr>
            <a:r>
              <a:rPr lang="es-CL" sz="2800" b="1" kern="0" spc="-5" dirty="0">
                <a:solidFill>
                  <a:schemeClr val="bg1"/>
                </a:solidFill>
                <a:latin typeface="Verdana"/>
                <a:cs typeface="Verdana"/>
              </a:rPr>
              <a:t>Presentación Cartera</a:t>
            </a:r>
            <a:endParaRPr lang="es-CL" sz="2800" kern="0" dirty="0">
              <a:solidFill>
                <a:schemeClr val="bg1"/>
              </a:solidFill>
              <a:latin typeface="Verdana"/>
              <a:cs typeface="Verdana"/>
            </a:endParaRPr>
          </a:p>
        </p:txBody>
      </p:sp>
      <p:sp>
        <p:nvSpPr>
          <p:cNvPr id="5" name="CuadroTexto 4">
            <a:extLst>
              <a:ext uri="{FF2B5EF4-FFF2-40B4-BE49-F238E27FC236}">
                <a16:creationId xmlns:a16="http://schemas.microsoft.com/office/drawing/2014/main" id="{D0FDF8D8-DD70-01E9-48AD-D395C0962C60}"/>
              </a:ext>
            </a:extLst>
          </p:cNvPr>
          <p:cNvSpPr txBox="1"/>
          <p:nvPr/>
        </p:nvSpPr>
        <p:spPr>
          <a:xfrm>
            <a:off x="675538" y="898779"/>
            <a:ext cx="4572000" cy="369332"/>
          </a:xfrm>
          <a:prstGeom prst="rect">
            <a:avLst/>
          </a:prstGeom>
          <a:noFill/>
        </p:spPr>
        <p:txBody>
          <a:bodyPr wrap="square" rtlCol="0">
            <a:spAutoFit/>
          </a:bodyPr>
          <a:lstStyle/>
          <a:p>
            <a:r>
              <a:rPr lang="es-CL" dirty="0">
                <a:solidFill>
                  <a:schemeClr val="bg1"/>
                </a:solidFill>
              </a:rPr>
              <a:t>Dirección de Vialidad:</a:t>
            </a:r>
          </a:p>
        </p:txBody>
      </p:sp>
      <p:sp>
        <p:nvSpPr>
          <p:cNvPr id="8" name="CuadroTexto 7">
            <a:extLst>
              <a:ext uri="{FF2B5EF4-FFF2-40B4-BE49-F238E27FC236}">
                <a16:creationId xmlns:a16="http://schemas.microsoft.com/office/drawing/2014/main" id="{DA1CA15C-AB79-DE34-5303-151ABE5FA39F}"/>
              </a:ext>
            </a:extLst>
          </p:cNvPr>
          <p:cNvSpPr txBox="1"/>
          <p:nvPr/>
        </p:nvSpPr>
        <p:spPr>
          <a:xfrm>
            <a:off x="675538" y="1278922"/>
            <a:ext cx="3886200" cy="369332"/>
          </a:xfrm>
          <a:prstGeom prst="rect">
            <a:avLst/>
          </a:prstGeom>
          <a:noFill/>
        </p:spPr>
        <p:txBody>
          <a:bodyPr wrap="square" rtlCol="0">
            <a:spAutoFit/>
          </a:bodyPr>
          <a:lstStyle/>
          <a:p>
            <a:r>
              <a:rPr lang="es-CL" dirty="0">
                <a:solidFill>
                  <a:schemeClr val="bg1"/>
                </a:solidFill>
              </a:rPr>
              <a:t>Conservación Global Mixta</a:t>
            </a:r>
          </a:p>
        </p:txBody>
      </p:sp>
      <p:pic>
        <p:nvPicPr>
          <p:cNvPr id="10" name="Imagen 9">
            <a:extLst>
              <a:ext uri="{FF2B5EF4-FFF2-40B4-BE49-F238E27FC236}">
                <a16:creationId xmlns:a16="http://schemas.microsoft.com/office/drawing/2014/main" id="{1AD525BD-33D5-414F-3C12-50D283182EBF}"/>
              </a:ext>
            </a:extLst>
          </p:cNvPr>
          <p:cNvPicPr>
            <a:picLocks noChangeAspect="1"/>
          </p:cNvPicPr>
          <p:nvPr/>
        </p:nvPicPr>
        <p:blipFill>
          <a:blip r:embed="rId2"/>
          <a:stretch>
            <a:fillRect/>
          </a:stretch>
        </p:blipFill>
        <p:spPr>
          <a:xfrm>
            <a:off x="304800" y="1904999"/>
            <a:ext cx="11565938" cy="4054221"/>
          </a:xfrm>
          <a:prstGeom prst="rect">
            <a:avLst/>
          </a:prstGeom>
        </p:spPr>
      </p:pic>
    </p:spTree>
    <p:extLst>
      <p:ext uri="{BB962C8B-B14F-4D97-AF65-F5344CB8AC3E}">
        <p14:creationId xmlns:p14="http://schemas.microsoft.com/office/powerpoint/2010/main" val="112329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3EA49A71-0606-1748-2C5C-4113EE6433C2}"/>
              </a:ext>
            </a:extLst>
          </p:cNvPr>
          <p:cNvPicPr>
            <a:picLocks noChangeAspect="1"/>
          </p:cNvPicPr>
          <p:nvPr/>
        </p:nvPicPr>
        <p:blipFill>
          <a:blip r:embed="rId2"/>
          <a:stretch>
            <a:fillRect/>
          </a:stretch>
        </p:blipFill>
        <p:spPr>
          <a:xfrm>
            <a:off x="228600" y="533400"/>
            <a:ext cx="11538134" cy="4800600"/>
          </a:xfrm>
          <a:prstGeom prst="rect">
            <a:avLst/>
          </a:prstGeom>
        </p:spPr>
      </p:pic>
      <p:pic>
        <p:nvPicPr>
          <p:cNvPr id="13" name="Imagen 12">
            <a:extLst>
              <a:ext uri="{FF2B5EF4-FFF2-40B4-BE49-F238E27FC236}">
                <a16:creationId xmlns:a16="http://schemas.microsoft.com/office/drawing/2014/main" id="{36A71108-52ED-2E47-4324-424A11C5B37F}"/>
              </a:ext>
            </a:extLst>
          </p:cNvPr>
          <p:cNvPicPr>
            <a:picLocks noChangeAspect="1"/>
          </p:cNvPicPr>
          <p:nvPr/>
        </p:nvPicPr>
        <p:blipFill>
          <a:blip r:embed="rId3"/>
          <a:stretch>
            <a:fillRect/>
          </a:stretch>
        </p:blipFill>
        <p:spPr>
          <a:xfrm>
            <a:off x="3429000" y="6122670"/>
            <a:ext cx="5678516" cy="403860"/>
          </a:xfrm>
          <a:prstGeom prst="rect">
            <a:avLst/>
          </a:prstGeom>
        </p:spPr>
      </p:pic>
    </p:spTree>
    <p:extLst>
      <p:ext uri="{BB962C8B-B14F-4D97-AF65-F5344CB8AC3E}">
        <p14:creationId xmlns:p14="http://schemas.microsoft.com/office/powerpoint/2010/main" val="74269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E1A23C5-AF78-79FB-A491-91200DF25ED7}"/>
              </a:ext>
            </a:extLst>
          </p:cNvPr>
          <p:cNvSpPr txBox="1"/>
          <p:nvPr/>
        </p:nvSpPr>
        <p:spPr>
          <a:xfrm>
            <a:off x="457200" y="149828"/>
            <a:ext cx="4572000" cy="369332"/>
          </a:xfrm>
          <a:prstGeom prst="rect">
            <a:avLst/>
          </a:prstGeom>
          <a:noFill/>
        </p:spPr>
        <p:txBody>
          <a:bodyPr wrap="square" rtlCol="0">
            <a:spAutoFit/>
          </a:bodyPr>
          <a:lstStyle/>
          <a:p>
            <a:r>
              <a:rPr lang="es-CL" dirty="0">
                <a:solidFill>
                  <a:schemeClr val="bg1"/>
                </a:solidFill>
              </a:rPr>
              <a:t>Dirección de Vialidad:</a:t>
            </a:r>
          </a:p>
        </p:txBody>
      </p:sp>
      <p:sp>
        <p:nvSpPr>
          <p:cNvPr id="3" name="CuadroTexto 2">
            <a:extLst>
              <a:ext uri="{FF2B5EF4-FFF2-40B4-BE49-F238E27FC236}">
                <a16:creationId xmlns:a16="http://schemas.microsoft.com/office/drawing/2014/main" id="{3AFDDD27-4B16-2FCC-5B60-B08177BC5383}"/>
              </a:ext>
            </a:extLst>
          </p:cNvPr>
          <p:cNvSpPr txBox="1"/>
          <p:nvPr/>
        </p:nvSpPr>
        <p:spPr>
          <a:xfrm>
            <a:off x="457200" y="529971"/>
            <a:ext cx="3886200" cy="369332"/>
          </a:xfrm>
          <a:prstGeom prst="rect">
            <a:avLst/>
          </a:prstGeom>
          <a:noFill/>
        </p:spPr>
        <p:txBody>
          <a:bodyPr wrap="square" rtlCol="0">
            <a:spAutoFit/>
          </a:bodyPr>
          <a:lstStyle/>
          <a:p>
            <a:r>
              <a:rPr lang="es-CL" dirty="0">
                <a:solidFill>
                  <a:schemeClr val="bg1"/>
                </a:solidFill>
              </a:rPr>
              <a:t>Red Vial:</a:t>
            </a:r>
          </a:p>
        </p:txBody>
      </p:sp>
      <p:pic>
        <p:nvPicPr>
          <p:cNvPr id="7" name="Imagen 6">
            <a:extLst>
              <a:ext uri="{FF2B5EF4-FFF2-40B4-BE49-F238E27FC236}">
                <a16:creationId xmlns:a16="http://schemas.microsoft.com/office/drawing/2014/main" id="{DBAAC877-315F-3C7C-230E-CD47BC581C11}"/>
              </a:ext>
            </a:extLst>
          </p:cNvPr>
          <p:cNvPicPr>
            <a:picLocks noChangeAspect="1"/>
          </p:cNvPicPr>
          <p:nvPr/>
        </p:nvPicPr>
        <p:blipFill>
          <a:blip r:embed="rId2"/>
          <a:stretch>
            <a:fillRect/>
          </a:stretch>
        </p:blipFill>
        <p:spPr>
          <a:xfrm>
            <a:off x="1676400" y="899303"/>
            <a:ext cx="9372600" cy="5837444"/>
          </a:xfrm>
          <a:prstGeom prst="rect">
            <a:avLst/>
          </a:prstGeom>
        </p:spPr>
      </p:pic>
    </p:spTree>
    <p:extLst>
      <p:ext uri="{BB962C8B-B14F-4D97-AF65-F5344CB8AC3E}">
        <p14:creationId xmlns:p14="http://schemas.microsoft.com/office/powerpoint/2010/main" val="1282744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C9B45A2-6BDA-6992-BC8D-38CB424FF600}"/>
              </a:ext>
            </a:extLst>
          </p:cNvPr>
          <p:cNvSpPr txBox="1"/>
          <p:nvPr/>
        </p:nvSpPr>
        <p:spPr>
          <a:xfrm>
            <a:off x="457200" y="149828"/>
            <a:ext cx="4572000" cy="369332"/>
          </a:xfrm>
          <a:prstGeom prst="rect">
            <a:avLst/>
          </a:prstGeom>
          <a:noFill/>
        </p:spPr>
        <p:txBody>
          <a:bodyPr wrap="square" rtlCol="0">
            <a:spAutoFit/>
          </a:bodyPr>
          <a:lstStyle/>
          <a:p>
            <a:r>
              <a:rPr lang="es-CL" dirty="0">
                <a:solidFill>
                  <a:schemeClr val="bg1"/>
                </a:solidFill>
              </a:rPr>
              <a:t>Dirección de Vialidad:</a:t>
            </a:r>
          </a:p>
        </p:txBody>
      </p:sp>
      <p:sp>
        <p:nvSpPr>
          <p:cNvPr id="3" name="CuadroTexto 2">
            <a:extLst>
              <a:ext uri="{FF2B5EF4-FFF2-40B4-BE49-F238E27FC236}">
                <a16:creationId xmlns:a16="http://schemas.microsoft.com/office/drawing/2014/main" id="{77BC8045-5ADD-3DF1-8905-CFA789C11A9B}"/>
              </a:ext>
            </a:extLst>
          </p:cNvPr>
          <p:cNvSpPr txBox="1"/>
          <p:nvPr/>
        </p:nvSpPr>
        <p:spPr>
          <a:xfrm>
            <a:off x="457200" y="529971"/>
            <a:ext cx="3886200" cy="369332"/>
          </a:xfrm>
          <a:prstGeom prst="rect">
            <a:avLst/>
          </a:prstGeom>
          <a:noFill/>
        </p:spPr>
        <p:txBody>
          <a:bodyPr wrap="square" rtlCol="0">
            <a:spAutoFit/>
          </a:bodyPr>
          <a:lstStyle/>
          <a:p>
            <a:r>
              <a:rPr lang="es-CL" dirty="0">
                <a:solidFill>
                  <a:schemeClr val="bg1"/>
                </a:solidFill>
              </a:rPr>
              <a:t>Caminos Básicos:</a:t>
            </a:r>
          </a:p>
        </p:txBody>
      </p:sp>
      <p:pic>
        <p:nvPicPr>
          <p:cNvPr id="5" name="Imagen 4">
            <a:extLst>
              <a:ext uri="{FF2B5EF4-FFF2-40B4-BE49-F238E27FC236}">
                <a16:creationId xmlns:a16="http://schemas.microsoft.com/office/drawing/2014/main" id="{F9D995CB-D8C2-2DDB-9F2C-F1D8F2DA5296}"/>
              </a:ext>
            </a:extLst>
          </p:cNvPr>
          <p:cNvPicPr>
            <a:picLocks noChangeAspect="1"/>
          </p:cNvPicPr>
          <p:nvPr/>
        </p:nvPicPr>
        <p:blipFill>
          <a:blip r:embed="rId2"/>
          <a:stretch>
            <a:fillRect/>
          </a:stretch>
        </p:blipFill>
        <p:spPr>
          <a:xfrm>
            <a:off x="804523" y="1230630"/>
            <a:ext cx="10266933" cy="5322570"/>
          </a:xfrm>
          <a:prstGeom prst="rect">
            <a:avLst/>
          </a:prstGeom>
        </p:spPr>
      </p:pic>
    </p:spTree>
    <p:extLst>
      <p:ext uri="{BB962C8B-B14F-4D97-AF65-F5344CB8AC3E}">
        <p14:creationId xmlns:p14="http://schemas.microsoft.com/office/powerpoint/2010/main" val="160433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76D47A2-4888-FDC5-EFB8-A6B80DD6C982}"/>
              </a:ext>
            </a:extLst>
          </p:cNvPr>
          <p:cNvSpPr txBox="1"/>
          <p:nvPr/>
        </p:nvSpPr>
        <p:spPr>
          <a:xfrm>
            <a:off x="457200" y="149828"/>
            <a:ext cx="4572000" cy="369332"/>
          </a:xfrm>
          <a:prstGeom prst="rect">
            <a:avLst/>
          </a:prstGeom>
          <a:noFill/>
        </p:spPr>
        <p:txBody>
          <a:bodyPr wrap="square" rtlCol="0">
            <a:spAutoFit/>
          </a:bodyPr>
          <a:lstStyle/>
          <a:p>
            <a:r>
              <a:rPr lang="es-CL" dirty="0">
                <a:solidFill>
                  <a:schemeClr val="bg1"/>
                </a:solidFill>
              </a:rPr>
              <a:t>Dirección de Vialidad:</a:t>
            </a:r>
          </a:p>
        </p:txBody>
      </p:sp>
      <p:sp>
        <p:nvSpPr>
          <p:cNvPr id="3" name="CuadroTexto 2">
            <a:extLst>
              <a:ext uri="{FF2B5EF4-FFF2-40B4-BE49-F238E27FC236}">
                <a16:creationId xmlns:a16="http://schemas.microsoft.com/office/drawing/2014/main" id="{32E0E525-C642-7599-CA9D-D81DB3E6E7F2}"/>
              </a:ext>
            </a:extLst>
          </p:cNvPr>
          <p:cNvSpPr txBox="1"/>
          <p:nvPr/>
        </p:nvSpPr>
        <p:spPr>
          <a:xfrm>
            <a:off x="457200" y="529971"/>
            <a:ext cx="3886200" cy="369332"/>
          </a:xfrm>
          <a:prstGeom prst="rect">
            <a:avLst/>
          </a:prstGeom>
          <a:noFill/>
        </p:spPr>
        <p:txBody>
          <a:bodyPr wrap="square" rtlCol="0">
            <a:spAutoFit/>
          </a:bodyPr>
          <a:lstStyle/>
          <a:p>
            <a:r>
              <a:rPr lang="es-CL" dirty="0">
                <a:solidFill>
                  <a:schemeClr val="bg1"/>
                </a:solidFill>
              </a:rPr>
              <a:t>Seguridad Vial:</a:t>
            </a:r>
          </a:p>
        </p:txBody>
      </p:sp>
      <p:pic>
        <p:nvPicPr>
          <p:cNvPr id="5" name="Imagen 4">
            <a:extLst>
              <a:ext uri="{FF2B5EF4-FFF2-40B4-BE49-F238E27FC236}">
                <a16:creationId xmlns:a16="http://schemas.microsoft.com/office/drawing/2014/main" id="{1F657A2F-BA68-5FC7-EF3C-9048BE021A6D}"/>
              </a:ext>
            </a:extLst>
          </p:cNvPr>
          <p:cNvPicPr>
            <a:picLocks noChangeAspect="1"/>
          </p:cNvPicPr>
          <p:nvPr/>
        </p:nvPicPr>
        <p:blipFill>
          <a:blip r:embed="rId2"/>
          <a:stretch>
            <a:fillRect/>
          </a:stretch>
        </p:blipFill>
        <p:spPr>
          <a:xfrm>
            <a:off x="2286000" y="870728"/>
            <a:ext cx="8991600" cy="5787390"/>
          </a:xfrm>
          <a:prstGeom prst="rect">
            <a:avLst/>
          </a:prstGeom>
        </p:spPr>
      </p:pic>
    </p:spTree>
    <p:extLst>
      <p:ext uri="{BB962C8B-B14F-4D97-AF65-F5344CB8AC3E}">
        <p14:creationId xmlns:p14="http://schemas.microsoft.com/office/powerpoint/2010/main" val="2053744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1608</TotalTime>
  <Words>1262</Words>
  <Application>Microsoft Office PowerPoint</Application>
  <PresentationFormat>Panorámica</PresentationFormat>
  <Paragraphs>66</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Calibri</vt:lpstr>
      <vt:lpstr>Symbol</vt:lpstr>
      <vt:lpstr>Verdana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Medidas para asegurar la inversión 2023</vt:lpstr>
      <vt:lpstr>Gobierno regional del Maule</vt:lpstr>
      <vt:lpstr>Presentación de PowerPoint</vt:lpstr>
      <vt:lpstr>Ministerio de Obras Públicas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Pia Rossetti Gallardo (Dirplan)</dc:creator>
  <cp:lastModifiedBy>Marin Gonzalez Maria Ines</cp:lastModifiedBy>
  <cp:revision>32</cp:revision>
  <dcterms:created xsi:type="dcterms:W3CDTF">2022-10-23T13:57:04Z</dcterms:created>
  <dcterms:modified xsi:type="dcterms:W3CDTF">2022-12-29T20:42:56Z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2022-10-19T00:00:00Z</vt:filetime>
  </property>
  <property fmtid="{D5CDD505-2E9C-101B-9397-08002B2CF9AE}" pid="3" name="Creator">
    <vt:lpwstr>Microsoft® PowerPoint® 2013</vt:lpwstr>
  </property>
  <property fmtid="{D5CDD505-2E9C-101B-9397-08002B2CF9AE}" pid="4" name="LastSaved">
    <vt:filetime>2022-10-23T00:00:00Z</vt:filetime>
  </property>
</Properties>
</file>