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0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2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3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.xml" ContentType="application/vnd.openxmlformats-officedocument.drawingml.chartshape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8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1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2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2.xml" ContentType="application/vnd.openxmlformats-officedocument.drawingml.chartshape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36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717" r:id="rId2"/>
    <p:sldId id="1565" r:id="rId3"/>
    <p:sldId id="1642" r:id="rId4"/>
    <p:sldId id="27550" r:id="rId5"/>
    <p:sldId id="1618" r:id="rId6"/>
    <p:sldId id="1619" r:id="rId7"/>
    <p:sldId id="27569" r:id="rId8"/>
    <p:sldId id="1644" r:id="rId9"/>
    <p:sldId id="1622" r:id="rId10"/>
    <p:sldId id="27572" r:id="rId11"/>
    <p:sldId id="27567" r:id="rId12"/>
    <p:sldId id="1627" r:id="rId13"/>
    <p:sldId id="1629" r:id="rId14"/>
    <p:sldId id="27549" r:id="rId15"/>
    <p:sldId id="27552" r:id="rId16"/>
    <p:sldId id="27547" r:id="rId17"/>
    <p:sldId id="1632" r:id="rId18"/>
    <p:sldId id="1638" r:id="rId19"/>
    <p:sldId id="1640" r:id="rId20"/>
    <p:sldId id="1633" r:id="rId21"/>
    <p:sldId id="27573" r:id="rId22"/>
    <p:sldId id="27555" r:id="rId23"/>
    <p:sldId id="1641" r:id="rId24"/>
    <p:sldId id="1628" r:id="rId25"/>
    <p:sldId id="1041" r:id="rId26"/>
    <p:sldId id="27566" r:id="rId27"/>
    <p:sldId id="27559" r:id="rId28"/>
    <p:sldId id="27560" r:id="rId29"/>
    <p:sldId id="27576" r:id="rId30"/>
    <p:sldId id="27574" r:id="rId31"/>
    <p:sldId id="27575" r:id="rId32"/>
    <p:sldId id="27558" r:id="rId33"/>
    <p:sldId id="1057" r:id="rId34"/>
    <p:sldId id="1066" r:id="rId35"/>
    <p:sldId id="27570" r:id="rId36"/>
    <p:sldId id="27564" r:id="rId37"/>
    <p:sldId id="27562" r:id="rId38"/>
  </p:sldIdLst>
  <p:sldSz cx="12192000" cy="6858000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1" orient="horz" pos="3657" userDrawn="1">
          <p15:clr>
            <a:srgbClr val="A4A3A4"/>
          </p15:clr>
        </p15:guide>
        <p15:guide id="28" orient="horz" pos="2183" userDrawn="1">
          <p15:clr>
            <a:srgbClr val="A4A3A4"/>
          </p15:clr>
        </p15:guide>
        <p15:guide id="29" pos="1844" userDrawn="1">
          <p15:clr>
            <a:srgbClr val="A4A3A4"/>
          </p15:clr>
        </p15:guide>
        <p15:guide id="30" pos="3840" userDrawn="1">
          <p15:clr>
            <a:srgbClr val="A4A3A4"/>
          </p15:clr>
        </p15:guide>
        <p15:guide id="32" pos="4566" userDrawn="1">
          <p15:clr>
            <a:srgbClr val="A4A3A4"/>
          </p15:clr>
        </p15:guide>
        <p15:guide id="33" orient="horz" pos="2795" userDrawn="1">
          <p15:clr>
            <a:srgbClr val="A4A3A4"/>
          </p15:clr>
        </p15:guide>
        <p15:guide id="34" orient="horz" pos="1071" userDrawn="1">
          <p15:clr>
            <a:srgbClr val="A4A3A4"/>
          </p15:clr>
        </p15:guide>
        <p15:guide id="35" orient="horz" pos="37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milo Torres" initials="CT" lastIdx="1" clrIdx="0">
    <p:extLst>
      <p:ext uri="{19B8F6BF-5375-455C-9EA6-DF929625EA0E}">
        <p15:presenceInfo xmlns:p15="http://schemas.microsoft.com/office/powerpoint/2012/main" userId="S-1-5-21-1935655697-57989841-839522115-10645" providerId="AD"/>
      </p:ext>
    </p:extLst>
  </p:cmAuthor>
  <p:cmAuthor id="2" name="Byron Idrovo Aguirre" initials="BIA" lastIdx="3" clrIdx="1">
    <p:extLst>
      <p:ext uri="{19B8F6BF-5375-455C-9EA6-DF929625EA0E}">
        <p15:presenceInfo xmlns:p15="http://schemas.microsoft.com/office/powerpoint/2012/main" userId="S::bidrovo@cchc.cl::3a2bb6b3-93d5-4951-b8ba-47a7f2a672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70A9"/>
    <a:srgbClr val="7D7D7D"/>
    <a:srgbClr val="3333FF"/>
    <a:srgbClr val="3E2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68040" autoAdjust="0"/>
  </p:normalViewPr>
  <p:slideViewPr>
    <p:cSldViewPr snapToGrid="0">
      <p:cViewPr varScale="1">
        <p:scale>
          <a:sx n="49" d="100"/>
          <a:sy n="49" d="100"/>
        </p:scale>
        <p:origin x="691" y="62"/>
      </p:cViewPr>
      <p:guideLst>
        <p:guide orient="horz" pos="3657"/>
        <p:guide orient="horz" pos="2183"/>
        <p:guide pos="1844"/>
        <p:guide pos="3840"/>
        <p:guide pos="4566"/>
        <p:guide orient="horz" pos="2795"/>
        <p:guide orient="horz" pos="1071"/>
        <p:guide orient="horz" pos="377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1017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vildosola\Downloads\Pedido_Gabriel_Vild&#243;sol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vildosola\Downloads\Pedido_Gabriel_Vild&#243;sol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vildosola\Downloads\evolutivo%20variaciones%20ppto%20MOP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vildosola\Downloads\Pedido_Gabriel_Vild&#243;sol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vildosola\Downloads\presupuesto%20minvu%20evolucion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vildosola\Downloads\Pedido_Gabriel_Vild&#243;sol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vildosola\Downloads\Pedido_Gabriel_Vild&#243;sol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vildosola\Downloads\Pedido_Gabriel_Vild&#243;sol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vildosola\Downloads\Pedido_Gabriel_Vild&#243;sol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valdes\Desktop\Coordinaci&#243;n%20vivienda%202020\Gr&#225;fico%20editable%20paralizaci&#243;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122703412073491E-2"/>
          <c:y val="5.0925925925925923E-2"/>
          <c:w val="0.85258005249343838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Diapo_10!$C$3</c:f>
              <c:strCache>
                <c:ptCount val="1"/>
                <c:pt idx="0">
                  <c:v>Nacional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1AE-4261-8BA9-1A05E6CCEB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Diapo_10!$B$4:$B$7</c:f>
              <c:strCache>
                <c:ptCount val="4"/>
                <c:pt idx="0">
                  <c:v>Abr</c:v>
                </c:pt>
                <c:pt idx="1">
                  <c:v>May</c:v>
                </c:pt>
                <c:pt idx="2">
                  <c:v>Jun</c:v>
                </c:pt>
                <c:pt idx="3">
                  <c:v>Jul</c:v>
                </c:pt>
              </c:strCache>
            </c:strRef>
          </c:cat>
          <c:val>
            <c:numRef>
              <c:f>Diapo_10!$C$4:$C$7</c:f>
              <c:numCache>
                <c:formatCode>0%</c:formatCode>
                <c:ptCount val="4"/>
                <c:pt idx="0">
                  <c:v>0.2</c:v>
                </c:pt>
                <c:pt idx="1">
                  <c:v>0.36</c:v>
                </c:pt>
                <c:pt idx="2">
                  <c:v>0.46</c:v>
                </c:pt>
                <c:pt idx="3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AE-4261-8BA9-1A05E6CCEB88}"/>
            </c:ext>
          </c:extLst>
        </c:ser>
        <c:ser>
          <c:idx val="1"/>
          <c:order val="1"/>
          <c:tx>
            <c:strRef>
              <c:f>Diapo_10!$D$3</c:f>
              <c:strCache>
                <c:ptCount val="1"/>
                <c:pt idx="0">
                  <c:v>Región Metropolitana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AE-4261-8BA9-1A05E6CCEB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Diapo_10!$B$4:$B$7</c:f>
              <c:strCache>
                <c:ptCount val="4"/>
                <c:pt idx="0">
                  <c:v>Abr</c:v>
                </c:pt>
                <c:pt idx="1">
                  <c:v>May</c:v>
                </c:pt>
                <c:pt idx="2">
                  <c:v>Jun</c:v>
                </c:pt>
                <c:pt idx="3">
                  <c:v>Jul</c:v>
                </c:pt>
              </c:strCache>
            </c:strRef>
          </c:cat>
          <c:val>
            <c:numRef>
              <c:f>Diapo_10!$D$4:$D$7</c:f>
              <c:numCache>
                <c:formatCode>General</c:formatCode>
                <c:ptCount val="4"/>
                <c:pt idx="3" formatCode="0%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AE-4261-8BA9-1A05E6CCE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091090991"/>
        <c:axId val="427303039"/>
      </c:barChart>
      <c:catAx>
        <c:axId val="2091090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427303039"/>
        <c:crosses val="autoZero"/>
        <c:auto val="1"/>
        <c:lblAlgn val="ctr"/>
        <c:lblOffset val="100"/>
        <c:noMultiLvlLbl val="0"/>
      </c:catAx>
      <c:valAx>
        <c:axId val="42730303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2091090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129254517944654"/>
          <c:y val="0"/>
          <c:w val="0.39693532330437947"/>
          <c:h val="5.86843616704656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26606299445428"/>
          <c:y val="8.1630654832977434E-2"/>
          <c:w val="0.75317563082083705"/>
          <c:h val="0.81103604626215986"/>
        </c:manualLayout>
      </c:layout>
      <c:lineChart>
        <c:grouping val="standard"/>
        <c:varyColors val="0"/>
        <c:ser>
          <c:idx val="0"/>
          <c:order val="0"/>
          <c:tx>
            <c:strRef>
              <c:f>Diapo_17!$Y$3</c:f>
              <c:strCache>
                <c:ptCount val="1"/>
                <c:pt idx="0">
                  <c:v>Departamentos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Diapo_17!$Q$16:$Q$145</c:f>
              <c:numCache>
                <c:formatCode>General</c:formatCode>
                <c:ptCount val="130"/>
                <c:pt idx="0">
                  <c:v>10</c:v>
                </c:pt>
                <c:pt idx="12">
                  <c:v>11</c:v>
                </c:pt>
                <c:pt idx="24">
                  <c:v>12</c:v>
                </c:pt>
                <c:pt idx="36">
                  <c:v>13</c:v>
                </c:pt>
                <c:pt idx="48">
                  <c:v>14</c:v>
                </c:pt>
                <c:pt idx="60">
                  <c:v>15</c:v>
                </c:pt>
                <c:pt idx="72">
                  <c:v>16</c:v>
                </c:pt>
                <c:pt idx="84">
                  <c:v>17</c:v>
                </c:pt>
                <c:pt idx="96">
                  <c:v>18</c:v>
                </c:pt>
                <c:pt idx="108">
                  <c:v>19</c:v>
                </c:pt>
                <c:pt idx="120">
                  <c:v>20</c:v>
                </c:pt>
              </c:numCache>
            </c:numRef>
          </c:cat>
          <c:val>
            <c:numRef>
              <c:f>Diapo_17!$Y$16:$Y$145</c:f>
              <c:numCache>
                <c:formatCode>General</c:formatCode>
                <c:ptCount val="130"/>
                <c:pt idx="0">
                  <c:v>1234</c:v>
                </c:pt>
                <c:pt idx="1">
                  <c:v>972</c:v>
                </c:pt>
                <c:pt idx="2">
                  <c:v>888</c:v>
                </c:pt>
                <c:pt idx="3">
                  <c:v>1129</c:v>
                </c:pt>
                <c:pt idx="4">
                  <c:v>962</c:v>
                </c:pt>
                <c:pt idx="5">
                  <c:v>1375</c:v>
                </c:pt>
                <c:pt idx="6">
                  <c:v>1278</c:v>
                </c:pt>
                <c:pt idx="7">
                  <c:v>1796</c:v>
                </c:pt>
                <c:pt idx="8">
                  <c:v>1741</c:v>
                </c:pt>
                <c:pt idx="9">
                  <c:v>1956</c:v>
                </c:pt>
                <c:pt idx="10">
                  <c:v>1502</c:v>
                </c:pt>
                <c:pt idx="11">
                  <c:v>1430</c:v>
                </c:pt>
                <c:pt idx="12">
                  <c:v>1143</c:v>
                </c:pt>
                <c:pt idx="13">
                  <c:v>1397</c:v>
                </c:pt>
                <c:pt idx="14">
                  <c:v>1446</c:v>
                </c:pt>
                <c:pt idx="15">
                  <c:v>1529</c:v>
                </c:pt>
                <c:pt idx="16">
                  <c:v>1867</c:v>
                </c:pt>
                <c:pt idx="17">
                  <c:v>1570</c:v>
                </c:pt>
                <c:pt idx="18">
                  <c:v>1494</c:v>
                </c:pt>
                <c:pt idx="19">
                  <c:v>1635</c:v>
                </c:pt>
                <c:pt idx="20">
                  <c:v>1687</c:v>
                </c:pt>
                <c:pt idx="21">
                  <c:v>1922</c:v>
                </c:pt>
                <c:pt idx="22">
                  <c:v>1927</c:v>
                </c:pt>
                <c:pt idx="23">
                  <c:v>1664</c:v>
                </c:pt>
                <c:pt idx="24">
                  <c:v>1459</c:v>
                </c:pt>
                <c:pt idx="25">
                  <c:v>1599</c:v>
                </c:pt>
                <c:pt idx="26">
                  <c:v>1596</c:v>
                </c:pt>
                <c:pt idx="27">
                  <c:v>1957</c:v>
                </c:pt>
                <c:pt idx="28">
                  <c:v>2308</c:v>
                </c:pt>
                <c:pt idx="29">
                  <c:v>2481</c:v>
                </c:pt>
                <c:pt idx="30">
                  <c:v>2584</c:v>
                </c:pt>
                <c:pt idx="31">
                  <c:v>2485</c:v>
                </c:pt>
                <c:pt idx="32">
                  <c:v>2062</c:v>
                </c:pt>
                <c:pt idx="33">
                  <c:v>1868</c:v>
                </c:pt>
                <c:pt idx="34">
                  <c:v>1958</c:v>
                </c:pt>
                <c:pt idx="35">
                  <c:v>1732</c:v>
                </c:pt>
                <c:pt idx="36">
                  <c:v>1552</c:v>
                </c:pt>
                <c:pt idx="37">
                  <c:v>1668</c:v>
                </c:pt>
                <c:pt idx="38">
                  <c:v>1900</c:v>
                </c:pt>
                <c:pt idx="39">
                  <c:v>2199</c:v>
                </c:pt>
                <c:pt idx="40">
                  <c:v>2383</c:v>
                </c:pt>
                <c:pt idx="41">
                  <c:v>2377</c:v>
                </c:pt>
                <c:pt idx="42">
                  <c:v>2410</c:v>
                </c:pt>
                <c:pt idx="43">
                  <c:v>2426</c:v>
                </c:pt>
                <c:pt idx="44">
                  <c:v>2048</c:v>
                </c:pt>
                <c:pt idx="45">
                  <c:v>2521</c:v>
                </c:pt>
                <c:pt idx="46">
                  <c:v>2579</c:v>
                </c:pt>
                <c:pt idx="47">
                  <c:v>2380</c:v>
                </c:pt>
                <c:pt idx="48">
                  <c:v>2056</c:v>
                </c:pt>
                <c:pt idx="49">
                  <c:v>1958</c:v>
                </c:pt>
                <c:pt idx="50">
                  <c:v>2015</c:v>
                </c:pt>
                <c:pt idx="51">
                  <c:v>2105</c:v>
                </c:pt>
                <c:pt idx="52">
                  <c:v>2227</c:v>
                </c:pt>
                <c:pt idx="53">
                  <c:v>2436</c:v>
                </c:pt>
                <c:pt idx="54">
                  <c:v>2191</c:v>
                </c:pt>
                <c:pt idx="55">
                  <c:v>2196</c:v>
                </c:pt>
                <c:pt idx="56">
                  <c:v>1600</c:v>
                </c:pt>
                <c:pt idx="57">
                  <c:v>2368</c:v>
                </c:pt>
                <c:pt idx="58">
                  <c:v>1978</c:v>
                </c:pt>
                <c:pt idx="59">
                  <c:v>2019</c:v>
                </c:pt>
                <c:pt idx="60">
                  <c:v>1854</c:v>
                </c:pt>
                <c:pt idx="61">
                  <c:v>2105</c:v>
                </c:pt>
                <c:pt idx="62">
                  <c:v>2498</c:v>
                </c:pt>
                <c:pt idx="63">
                  <c:v>2689</c:v>
                </c:pt>
                <c:pt idx="64">
                  <c:v>2627</c:v>
                </c:pt>
                <c:pt idx="65">
                  <c:v>2954</c:v>
                </c:pt>
                <c:pt idx="66">
                  <c:v>3064</c:v>
                </c:pt>
                <c:pt idx="67">
                  <c:v>3764</c:v>
                </c:pt>
                <c:pt idx="68">
                  <c:v>3040</c:v>
                </c:pt>
                <c:pt idx="69">
                  <c:v>3317</c:v>
                </c:pt>
                <c:pt idx="70">
                  <c:v>3037</c:v>
                </c:pt>
                <c:pt idx="71">
                  <c:v>3676</c:v>
                </c:pt>
                <c:pt idx="72">
                  <c:v>1144</c:v>
                </c:pt>
                <c:pt idx="73">
                  <c:v>1010</c:v>
                </c:pt>
                <c:pt idx="74">
                  <c:v>1431</c:v>
                </c:pt>
                <c:pt idx="75">
                  <c:v>1616</c:v>
                </c:pt>
                <c:pt idx="76">
                  <c:v>1472</c:v>
                </c:pt>
                <c:pt idx="77">
                  <c:v>1719</c:v>
                </c:pt>
                <c:pt idx="78">
                  <c:v>1632</c:v>
                </c:pt>
                <c:pt idx="79">
                  <c:v>2339</c:v>
                </c:pt>
                <c:pt idx="80">
                  <c:v>1948</c:v>
                </c:pt>
                <c:pt idx="81">
                  <c:v>2027</c:v>
                </c:pt>
                <c:pt idx="82">
                  <c:v>2155</c:v>
                </c:pt>
                <c:pt idx="83">
                  <c:v>2552</c:v>
                </c:pt>
                <c:pt idx="84">
                  <c:v>1807</c:v>
                </c:pt>
                <c:pt idx="85">
                  <c:v>1699</c:v>
                </c:pt>
                <c:pt idx="86">
                  <c:v>2366</c:v>
                </c:pt>
                <c:pt idx="87">
                  <c:v>1860</c:v>
                </c:pt>
                <c:pt idx="88">
                  <c:v>2255</c:v>
                </c:pt>
                <c:pt idx="89">
                  <c:v>2334</c:v>
                </c:pt>
                <c:pt idx="90">
                  <c:v>2277</c:v>
                </c:pt>
                <c:pt idx="91">
                  <c:v>2203</c:v>
                </c:pt>
                <c:pt idx="92">
                  <c:v>1998</c:v>
                </c:pt>
                <c:pt idx="93">
                  <c:v>2610</c:v>
                </c:pt>
                <c:pt idx="94">
                  <c:v>2245</c:v>
                </c:pt>
                <c:pt idx="95">
                  <c:v>1915</c:v>
                </c:pt>
                <c:pt idx="96">
                  <c:v>1802</c:v>
                </c:pt>
                <c:pt idx="97">
                  <c:v>1783</c:v>
                </c:pt>
                <c:pt idx="98">
                  <c:v>2493</c:v>
                </c:pt>
                <c:pt idx="99">
                  <c:v>2376</c:v>
                </c:pt>
                <c:pt idx="100">
                  <c:v>2542</c:v>
                </c:pt>
                <c:pt idx="101">
                  <c:v>2591</c:v>
                </c:pt>
                <c:pt idx="102">
                  <c:v>2482</c:v>
                </c:pt>
                <c:pt idx="103">
                  <c:v>2986</c:v>
                </c:pt>
                <c:pt idx="104">
                  <c:v>2047</c:v>
                </c:pt>
                <c:pt idx="105">
                  <c:v>2522</c:v>
                </c:pt>
                <c:pt idx="106">
                  <c:v>2193</c:v>
                </c:pt>
                <c:pt idx="107">
                  <c:v>2125</c:v>
                </c:pt>
                <c:pt idx="108">
                  <c:v>2037</c:v>
                </c:pt>
                <c:pt idx="109">
                  <c:v>1849</c:v>
                </c:pt>
                <c:pt idx="110">
                  <c:v>2550</c:v>
                </c:pt>
                <c:pt idx="111">
                  <c:v>2263</c:v>
                </c:pt>
                <c:pt idx="112">
                  <c:v>2128</c:v>
                </c:pt>
                <c:pt idx="113">
                  <c:v>2548</c:v>
                </c:pt>
                <c:pt idx="114">
                  <c:v>2170</c:v>
                </c:pt>
                <c:pt idx="115">
                  <c:v>2248</c:v>
                </c:pt>
                <c:pt idx="116">
                  <c:v>2084</c:v>
                </c:pt>
                <c:pt idx="117">
                  <c:v>1958</c:v>
                </c:pt>
                <c:pt idx="118">
                  <c:v>1354</c:v>
                </c:pt>
                <c:pt idx="119" formatCode="0">
                  <c:v>1328</c:v>
                </c:pt>
                <c:pt idx="120" formatCode="0">
                  <c:v>1014</c:v>
                </c:pt>
                <c:pt idx="121" formatCode="0">
                  <c:v>1004</c:v>
                </c:pt>
                <c:pt idx="122" formatCode="0">
                  <c:v>834</c:v>
                </c:pt>
                <c:pt idx="123" formatCode="0">
                  <c:v>606</c:v>
                </c:pt>
                <c:pt idx="124" formatCode="0">
                  <c:v>505</c:v>
                </c:pt>
                <c:pt idx="125" formatCode="0">
                  <c:v>930</c:v>
                </c:pt>
                <c:pt idx="126">
                  <c:v>1264</c:v>
                </c:pt>
                <c:pt idx="127">
                  <c:v>1739</c:v>
                </c:pt>
                <c:pt idx="128" formatCode="0">
                  <c:v>1884</c:v>
                </c:pt>
                <c:pt idx="129" formatCode="0">
                  <c:v>2469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C4-4A39-980F-9272CBCBD792}"/>
            </c:ext>
          </c:extLst>
        </c:ser>
        <c:ser>
          <c:idx val="1"/>
          <c:order val="1"/>
          <c:tx>
            <c:strRef>
              <c:f>Diapo_17!$AA$3</c:f>
              <c:strCache>
                <c:ptCount val="1"/>
                <c:pt idx="0">
                  <c:v>Viviendas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Diapo_17!$Q$16:$Q$145</c:f>
              <c:numCache>
                <c:formatCode>General</c:formatCode>
                <c:ptCount val="130"/>
                <c:pt idx="0">
                  <c:v>10</c:v>
                </c:pt>
                <c:pt idx="12">
                  <c:v>11</c:v>
                </c:pt>
                <c:pt idx="24">
                  <c:v>12</c:v>
                </c:pt>
                <c:pt idx="36">
                  <c:v>13</c:v>
                </c:pt>
                <c:pt idx="48">
                  <c:v>14</c:v>
                </c:pt>
                <c:pt idx="60">
                  <c:v>15</c:v>
                </c:pt>
                <c:pt idx="72">
                  <c:v>16</c:v>
                </c:pt>
                <c:pt idx="84">
                  <c:v>17</c:v>
                </c:pt>
                <c:pt idx="96">
                  <c:v>18</c:v>
                </c:pt>
                <c:pt idx="108">
                  <c:v>19</c:v>
                </c:pt>
                <c:pt idx="120">
                  <c:v>20</c:v>
                </c:pt>
              </c:numCache>
            </c:numRef>
          </c:cat>
          <c:val>
            <c:numRef>
              <c:f>Diapo_17!$AA$16:$AA$145</c:f>
              <c:numCache>
                <c:formatCode>General</c:formatCode>
                <c:ptCount val="130"/>
                <c:pt idx="0">
                  <c:v>1837</c:v>
                </c:pt>
                <c:pt idx="1">
                  <c:v>1495</c:v>
                </c:pt>
                <c:pt idx="2">
                  <c:v>1446</c:v>
                </c:pt>
                <c:pt idx="3">
                  <c:v>1672</c:v>
                </c:pt>
                <c:pt idx="4">
                  <c:v>1506</c:v>
                </c:pt>
                <c:pt idx="5">
                  <c:v>1920</c:v>
                </c:pt>
                <c:pt idx="6">
                  <c:v>1912</c:v>
                </c:pt>
                <c:pt idx="7">
                  <c:v>2474</c:v>
                </c:pt>
                <c:pt idx="8">
                  <c:v>2338</c:v>
                </c:pt>
                <c:pt idx="9">
                  <c:v>2627</c:v>
                </c:pt>
                <c:pt idx="10">
                  <c:v>2181</c:v>
                </c:pt>
                <c:pt idx="11">
                  <c:v>2190</c:v>
                </c:pt>
                <c:pt idx="12">
                  <c:v>1607</c:v>
                </c:pt>
                <c:pt idx="13">
                  <c:v>2033</c:v>
                </c:pt>
                <c:pt idx="14">
                  <c:v>2186</c:v>
                </c:pt>
                <c:pt idx="15">
                  <c:v>2371</c:v>
                </c:pt>
                <c:pt idx="16">
                  <c:v>2726</c:v>
                </c:pt>
                <c:pt idx="17">
                  <c:v>2628</c:v>
                </c:pt>
                <c:pt idx="18">
                  <c:v>2491</c:v>
                </c:pt>
                <c:pt idx="19">
                  <c:v>2643</c:v>
                </c:pt>
                <c:pt idx="20">
                  <c:v>2896</c:v>
                </c:pt>
                <c:pt idx="21">
                  <c:v>3085</c:v>
                </c:pt>
                <c:pt idx="22">
                  <c:v>2980</c:v>
                </c:pt>
                <c:pt idx="23">
                  <c:v>2527</c:v>
                </c:pt>
                <c:pt idx="24">
                  <c:v>2286</c:v>
                </c:pt>
                <c:pt idx="25">
                  <c:v>2343</c:v>
                </c:pt>
                <c:pt idx="26">
                  <c:v>2625</c:v>
                </c:pt>
                <c:pt idx="27">
                  <c:v>3052</c:v>
                </c:pt>
                <c:pt idx="28">
                  <c:v>3748</c:v>
                </c:pt>
                <c:pt idx="29">
                  <c:v>3609</c:v>
                </c:pt>
                <c:pt idx="30">
                  <c:v>3619</c:v>
                </c:pt>
                <c:pt idx="31">
                  <c:v>3835</c:v>
                </c:pt>
                <c:pt idx="32">
                  <c:v>3336</c:v>
                </c:pt>
                <c:pt idx="33">
                  <c:v>2992</c:v>
                </c:pt>
                <c:pt idx="34">
                  <c:v>2869</c:v>
                </c:pt>
                <c:pt idx="35">
                  <c:v>2792</c:v>
                </c:pt>
                <c:pt idx="36">
                  <c:v>2509</c:v>
                </c:pt>
                <c:pt idx="37">
                  <c:v>2382</c:v>
                </c:pt>
                <c:pt idx="38">
                  <c:v>2750</c:v>
                </c:pt>
                <c:pt idx="39">
                  <c:v>3108</c:v>
                </c:pt>
                <c:pt idx="40">
                  <c:v>3524</c:v>
                </c:pt>
                <c:pt idx="41">
                  <c:v>3324</c:v>
                </c:pt>
                <c:pt idx="42">
                  <c:v>3334</c:v>
                </c:pt>
                <c:pt idx="43">
                  <c:v>3584</c:v>
                </c:pt>
                <c:pt idx="44">
                  <c:v>2866</c:v>
                </c:pt>
                <c:pt idx="45">
                  <c:v>3386</c:v>
                </c:pt>
                <c:pt idx="46">
                  <c:v>3356</c:v>
                </c:pt>
                <c:pt idx="47">
                  <c:v>3069</c:v>
                </c:pt>
                <c:pt idx="48">
                  <c:v>2767</c:v>
                </c:pt>
                <c:pt idx="49">
                  <c:v>2506</c:v>
                </c:pt>
                <c:pt idx="50">
                  <c:v>2873</c:v>
                </c:pt>
                <c:pt idx="51">
                  <c:v>2932</c:v>
                </c:pt>
                <c:pt idx="52">
                  <c:v>3068</c:v>
                </c:pt>
                <c:pt idx="53">
                  <c:v>3381</c:v>
                </c:pt>
                <c:pt idx="54">
                  <c:v>3042</c:v>
                </c:pt>
                <c:pt idx="55">
                  <c:v>3006</c:v>
                </c:pt>
                <c:pt idx="56">
                  <c:v>2369</c:v>
                </c:pt>
                <c:pt idx="57">
                  <c:v>3313</c:v>
                </c:pt>
                <c:pt idx="58">
                  <c:v>2727</c:v>
                </c:pt>
                <c:pt idx="59">
                  <c:v>2705</c:v>
                </c:pt>
                <c:pt idx="60">
                  <c:v>2529</c:v>
                </c:pt>
                <c:pt idx="61">
                  <c:v>2742</c:v>
                </c:pt>
                <c:pt idx="62">
                  <c:v>3290</c:v>
                </c:pt>
                <c:pt idx="63">
                  <c:v>3549</c:v>
                </c:pt>
                <c:pt idx="64">
                  <c:v>3540</c:v>
                </c:pt>
                <c:pt idx="65">
                  <c:v>3816</c:v>
                </c:pt>
                <c:pt idx="66">
                  <c:v>3876</c:v>
                </c:pt>
                <c:pt idx="67">
                  <c:v>4681</c:v>
                </c:pt>
                <c:pt idx="68">
                  <c:v>3698</c:v>
                </c:pt>
                <c:pt idx="69">
                  <c:v>3996</c:v>
                </c:pt>
                <c:pt idx="70">
                  <c:v>3756</c:v>
                </c:pt>
                <c:pt idx="71">
                  <c:v>4521</c:v>
                </c:pt>
                <c:pt idx="72">
                  <c:v>1528</c:v>
                </c:pt>
                <c:pt idx="73">
                  <c:v>1424</c:v>
                </c:pt>
                <c:pt idx="74">
                  <c:v>2063</c:v>
                </c:pt>
                <c:pt idx="75">
                  <c:v>2269</c:v>
                </c:pt>
                <c:pt idx="76">
                  <c:v>2053</c:v>
                </c:pt>
                <c:pt idx="77">
                  <c:v>2306</c:v>
                </c:pt>
                <c:pt idx="78">
                  <c:v>2138</c:v>
                </c:pt>
                <c:pt idx="79">
                  <c:v>2928</c:v>
                </c:pt>
                <c:pt idx="80">
                  <c:v>2553</c:v>
                </c:pt>
                <c:pt idx="81">
                  <c:v>2538</c:v>
                </c:pt>
                <c:pt idx="82">
                  <c:v>2669</c:v>
                </c:pt>
                <c:pt idx="83">
                  <c:v>2946</c:v>
                </c:pt>
                <c:pt idx="84">
                  <c:v>2256</c:v>
                </c:pt>
                <c:pt idx="85">
                  <c:v>2118</c:v>
                </c:pt>
                <c:pt idx="86">
                  <c:v>2950</c:v>
                </c:pt>
                <c:pt idx="87">
                  <c:v>2379</c:v>
                </c:pt>
                <c:pt idx="88">
                  <c:v>2746</c:v>
                </c:pt>
                <c:pt idx="89">
                  <c:v>2850</c:v>
                </c:pt>
                <c:pt idx="90">
                  <c:v>2889</c:v>
                </c:pt>
                <c:pt idx="91">
                  <c:v>2833</c:v>
                </c:pt>
                <c:pt idx="92">
                  <c:v>2525</c:v>
                </c:pt>
                <c:pt idx="93">
                  <c:v>3181</c:v>
                </c:pt>
                <c:pt idx="94">
                  <c:v>2810</c:v>
                </c:pt>
                <c:pt idx="95">
                  <c:v>2397</c:v>
                </c:pt>
                <c:pt idx="96">
                  <c:v>2154</c:v>
                </c:pt>
                <c:pt idx="97">
                  <c:v>2209</c:v>
                </c:pt>
                <c:pt idx="98">
                  <c:v>2861</c:v>
                </c:pt>
                <c:pt idx="99">
                  <c:v>2839</c:v>
                </c:pt>
                <c:pt idx="100">
                  <c:v>3096</c:v>
                </c:pt>
                <c:pt idx="101">
                  <c:v>3044</c:v>
                </c:pt>
                <c:pt idx="102">
                  <c:v>3122</c:v>
                </c:pt>
                <c:pt idx="103">
                  <c:v>3627</c:v>
                </c:pt>
                <c:pt idx="104">
                  <c:v>2646</c:v>
                </c:pt>
                <c:pt idx="105">
                  <c:v>3058</c:v>
                </c:pt>
                <c:pt idx="106">
                  <c:v>2636</c:v>
                </c:pt>
                <c:pt idx="107">
                  <c:v>2658</c:v>
                </c:pt>
                <c:pt idx="108">
                  <c:v>2464</c:v>
                </c:pt>
                <c:pt idx="109">
                  <c:v>2403</c:v>
                </c:pt>
                <c:pt idx="110">
                  <c:v>3320</c:v>
                </c:pt>
                <c:pt idx="111">
                  <c:v>2864</c:v>
                </c:pt>
                <c:pt idx="112">
                  <c:v>2678</c:v>
                </c:pt>
                <c:pt idx="113">
                  <c:v>3046</c:v>
                </c:pt>
                <c:pt idx="114">
                  <c:v>2665</c:v>
                </c:pt>
                <c:pt idx="115">
                  <c:v>3016</c:v>
                </c:pt>
                <c:pt idx="116">
                  <c:v>2712</c:v>
                </c:pt>
                <c:pt idx="117">
                  <c:v>2844</c:v>
                </c:pt>
                <c:pt idx="118">
                  <c:v>1884</c:v>
                </c:pt>
                <c:pt idx="119" formatCode="0">
                  <c:v>1701</c:v>
                </c:pt>
                <c:pt idx="120" formatCode="0">
                  <c:v>1240</c:v>
                </c:pt>
                <c:pt idx="121" formatCode="0">
                  <c:v>1632</c:v>
                </c:pt>
                <c:pt idx="122" formatCode="0">
                  <c:v>1489</c:v>
                </c:pt>
                <c:pt idx="123" formatCode="0">
                  <c:v>963</c:v>
                </c:pt>
                <c:pt idx="124" formatCode="0">
                  <c:v>825</c:v>
                </c:pt>
                <c:pt idx="125" formatCode="0">
                  <c:v>1277</c:v>
                </c:pt>
                <c:pt idx="126">
                  <c:v>1741</c:v>
                </c:pt>
                <c:pt idx="127">
                  <c:v>2242</c:v>
                </c:pt>
                <c:pt idx="128" formatCode="0">
                  <c:v>2510</c:v>
                </c:pt>
                <c:pt idx="129" formatCode="0">
                  <c:v>3285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C4-4A39-980F-9272CBCBD7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9680464"/>
        <c:axId val="1200432720"/>
      </c:lineChart>
      <c:lineChart>
        <c:grouping val="standard"/>
        <c:varyColors val="0"/>
        <c:ser>
          <c:idx val="4"/>
          <c:order val="2"/>
          <c:tx>
            <c:strRef>
              <c:f>Diapo_17!$Z$3</c:f>
              <c:strCache>
                <c:ptCount val="1"/>
                <c:pt idx="0">
                  <c:v>Casas</c:v>
                </c:pt>
              </c:strCache>
            </c:strRef>
          </c:tx>
          <c:spPr>
            <a:ln w="38100" cap="rnd">
              <a:solidFill>
                <a:schemeClr val="accent4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val>
            <c:numRef>
              <c:f>Diapo_17!$Z$16:$Z$145</c:f>
              <c:numCache>
                <c:formatCode>General</c:formatCode>
                <c:ptCount val="130"/>
                <c:pt idx="0">
                  <c:v>603</c:v>
                </c:pt>
                <c:pt idx="1">
                  <c:v>523</c:v>
                </c:pt>
                <c:pt idx="2">
                  <c:v>558</c:v>
                </c:pt>
                <c:pt idx="3">
                  <c:v>543</c:v>
                </c:pt>
                <c:pt idx="4">
                  <c:v>544</c:v>
                </c:pt>
                <c:pt idx="5">
                  <c:v>545</c:v>
                </c:pt>
                <c:pt idx="6">
                  <c:v>634</c:v>
                </c:pt>
                <c:pt idx="7">
                  <c:v>678</c:v>
                </c:pt>
                <c:pt idx="8">
                  <c:v>597</c:v>
                </c:pt>
                <c:pt idx="9">
                  <c:v>671</c:v>
                </c:pt>
                <c:pt idx="10">
                  <c:v>679</c:v>
                </c:pt>
                <c:pt idx="11">
                  <c:v>760</c:v>
                </c:pt>
                <c:pt idx="12">
                  <c:v>464</c:v>
                </c:pt>
                <c:pt idx="13">
                  <c:v>636</c:v>
                </c:pt>
                <c:pt idx="14">
                  <c:v>740</c:v>
                </c:pt>
                <c:pt idx="15">
                  <c:v>842</c:v>
                </c:pt>
                <c:pt idx="16">
                  <c:v>859</c:v>
                </c:pt>
                <c:pt idx="17">
                  <c:v>1058</c:v>
                </c:pt>
                <c:pt idx="18">
                  <c:v>997</c:v>
                </c:pt>
                <c:pt idx="19">
                  <c:v>1008</c:v>
                </c:pt>
                <c:pt idx="20">
                  <c:v>1209</c:v>
                </c:pt>
                <c:pt idx="21">
                  <c:v>1163</c:v>
                </c:pt>
                <c:pt idx="22">
                  <c:v>1053</c:v>
                </c:pt>
                <c:pt idx="23">
                  <c:v>863</c:v>
                </c:pt>
                <c:pt idx="24">
                  <c:v>827</c:v>
                </c:pt>
                <c:pt idx="25">
                  <c:v>744</c:v>
                </c:pt>
                <c:pt idx="26">
                  <c:v>1029</c:v>
                </c:pt>
                <c:pt idx="27">
                  <c:v>1095</c:v>
                </c:pt>
                <c:pt idx="28">
                  <c:v>1440</c:v>
                </c:pt>
                <c:pt idx="29">
                  <c:v>1128</c:v>
                </c:pt>
                <c:pt idx="30">
                  <c:v>1035</c:v>
                </c:pt>
                <c:pt idx="31">
                  <c:v>1350</c:v>
                </c:pt>
                <c:pt idx="32">
                  <c:v>1274</c:v>
                </c:pt>
                <c:pt idx="33">
                  <c:v>1124</c:v>
                </c:pt>
                <c:pt idx="34">
                  <c:v>911</c:v>
                </c:pt>
                <c:pt idx="35">
                  <c:v>1060</c:v>
                </c:pt>
                <c:pt idx="36">
                  <c:v>957</c:v>
                </c:pt>
                <c:pt idx="37">
                  <c:v>714</c:v>
                </c:pt>
                <c:pt idx="38">
                  <c:v>850</c:v>
                </c:pt>
                <c:pt idx="39">
                  <c:v>909</c:v>
                </c:pt>
                <c:pt idx="40">
                  <c:v>1141</c:v>
                </c:pt>
                <c:pt idx="41">
                  <c:v>947</c:v>
                </c:pt>
                <c:pt idx="42">
                  <c:v>924</c:v>
                </c:pt>
                <c:pt idx="43">
                  <c:v>1158</c:v>
                </c:pt>
                <c:pt idx="44">
                  <c:v>818</c:v>
                </c:pt>
                <c:pt idx="45">
                  <c:v>865</c:v>
                </c:pt>
                <c:pt idx="46">
                  <c:v>777</c:v>
                </c:pt>
                <c:pt idx="47">
                  <c:v>689</c:v>
                </c:pt>
                <c:pt idx="48">
                  <c:v>711</c:v>
                </c:pt>
                <c:pt idx="49">
                  <c:v>548</c:v>
                </c:pt>
                <c:pt idx="50">
                  <c:v>858</c:v>
                </c:pt>
                <c:pt idx="51">
                  <c:v>827</c:v>
                </c:pt>
                <c:pt idx="52">
                  <c:v>841</c:v>
                </c:pt>
                <c:pt idx="53">
                  <c:v>945</c:v>
                </c:pt>
                <c:pt idx="54">
                  <c:v>851</c:v>
                </c:pt>
                <c:pt idx="55">
                  <c:v>810</c:v>
                </c:pt>
                <c:pt idx="56">
                  <c:v>769</c:v>
                </c:pt>
                <c:pt idx="57">
                  <c:v>945</c:v>
                </c:pt>
                <c:pt idx="58">
                  <c:v>749</c:v>
                </c:pt>
                <c:pt idx="59">
                  <c:v>686</c:v>
                </c:pt>
                <c:pt idx="60">
                  <c:v>675</c:v>
                </c:pt>
                <c:pt idx="61">
                  <c:v>637</c:v>
                </c:pt>
                <c:pt idx="62">
                  <c:v>792</c:v>
                </c:pt>
                <c:pt idx="63">
                  <c:v>860</c:v>
                </c:pt>
                <c:pt idx="64">
                  <c:v>913</c:v>
                </c:pt>
                <c:pt idx="65">
                  <c:v>862</c:v>
                </c:pt>
                <c:pt idx="66">
                  <c:v>812</c:v>
                </c:pt>
                <c:pt idx="67">
                  <c:v>917</c:v>
                </c:pt>
                <c:pt idx="68">
                  <c:v>658</c:v>
                </c:pt>
                <c:pt idx="69">
                  <c:v>679</c:v>
                </c:pt>
                <c:pt idx="70">
                  <c:v>719</c:v>
                </c:pt>
                <c:pt idx="71">
                  <c:v>845</c:v>
                </c:pt>
                <c:pt idx="72">
                  <c:v>384</c:v>
                </c:pt>
                <c:pt idx="73">
                  <c:v>414</c:v>
                </c:pt>
                <c:pt idx="74">
                  <c:v>632</c:v>
                </c:pt>
                <c:pt idx="75">
                  <c:v>653</c:v>
                </c:pt>
                <c:pt idx="76">
                  <c:v>581</c:v>
                </c:pt>
                <c:pt idx="77">
                  <c:v>587</c:v>
                </c:pt>
                <c:pt idx="78">
                  <c:v>506</c:v>
                </c:pt>
                <c:pt idx="79">
                  <c:v>589</c:v>
                </c:pt>
                <c:pt idx="80">
                  <c:v>605</c:v>
                </c:pt>
                <c:pt idx="81">
                  <c:v>511</c:v>
                </c:pt>
                <c:pt idx="82">
                  <c:v>514</c:v>
                </c:pt>
                <c:pt idx="83">
                  <c:v>394</c:v>
                </c:pt>
                <c:pt idx="84">
                  <c:v>449</c:v>
                </c:pt>
                <c:pt idx="85">
                  <c:v>419</c:v>
                </c:pt>
                <c:pt idx="86">
                  <c:v>584</c:v>
                </c:pt>
                <c:pt idx="87">
                  <c:v>519</c:v>
                </c:pt>
                <c:pt idx="88">
                  <c:v>491</c:v>
                </c:pt>
                <c:pt idx="89">
                  <c:v>516</c:v>
                </c:pt>
                <c:pt idx="90">
                  <c:v>612</c:v>
                </c:pt>
                <c:pt idx="91">
                  <c:v>630</c:v>
                </c:pt>
                <c:pt idx="92">
                  <c:v>527</c:v>
                </c:pt>
                <c:pt idx="93">
                  <c:v>571</c:v>
                </c:pt>
                <c:pt idx="94">
                  <c:v>565</c:v>
                </c:pt>
                <c:pt idx="95">
                  <c:v>482</c:v>
                </c:pt>
                <c:pt idx="96">
                  <c:v>352</c:v>
                </c:pt>
                <c:pt idx="97">
                  <c:v>426</c:v>
                </c:pt>
                <c:pt idx="98">
                  <c:v>368</c:v>
                </c:pt>
                <c:pt idx="99">
                  <c:v>463</c:v>
                </c:pt>
                <c:pt idx="100">
                  <c:v>554</c:v>
                </c:pt>
                <c:pt idx="101">
                  <c:v>453</c:v>
                </c:pt>
                <c:pt idx="102">
                  <c:v>640</c:v>
                </c:pt>
                <c:pt idx="103">
                  <c:v>641</c:v>
                </c:pt>
                <c:pt idx="104">
                  <c:v>599</c:v>
                </c:pt>
                <c:pt idx="105">
                  <c:v>536</c:v>
                </c:pt>
                <c:pt idx="106">
                  <c:v>443</c:v>
                </c:pt>
                <c:pt idx="107">
                  <c:v>533</c:v>
                </c:pt>
                <c:pt idx="108">
                  <c:v>427</c:v>
                </c:pt>
                <c:pt idx="109">
                  <c:v>554</c:v>
                </c:pt>
                <c:pt idx="110">
                  <c:v>770</c:v>
                </c:pt>
                <c:pt idx="111">
                  <c:v>601</c:v>
                </c:pt>
                <c:pt idx="112">
                  <c:v>550</c:v>
                </c:pt>
                <c:pt idx="113">
                  <c:v>498</c:v>
                </c:pt>
                <c:pt idx="114">
                  <c:v>495</c:v>
                </c:pt>
                <c:pt idx="115">
                  <c:v>768</c:v>
                </c:pt>
                <c:pt idx="116">
                  <c:v>628</c:v>
                </c:pt>
                <c:pt idx="117">
                  <c:v>886</c:v>
                </c:pt>
                <c:pt idx="118">
                  <c:v>530</c:v>
                </c:pt>
                <c:pt idx="119" formatCode="0">
                  <c:v>373</c:v>
                </c:pt>
                <c:pt idx="120" formatCode="0">
                  <c:v>226</c:v>
                </c:pt>
                <c:pt idx="121" formatCode="0">
                  <c:v>628</c:v>
                </c:pt>
                <c:pt idx="122" formatCode="0">
                  <c:v>655</c:v>
                </c:pt>
                <c:pt idx="123" formatCode="0">
                  <c:v>357</c:v>
                </c:pt>
                <c:pt idx="124" formatCode="0">
                  <c:v>320</c:v>
                </c:pt>
                <c:pt idx="125" formatCode="0">
                  <c:v>347</c:v>
                </c:pt>
                <c:pt idx="126">
                  <c:v>477</c:v>
                </c:pt>
                <c:pt idx="127">
                  <c:v>503</c:v>
                </c:pt>
                <c:pt idx="128" formatCode="0">
                  <c:v>626</c:v>
                </c:pt>
                <c:pt idx="129" formatCode="0">
                  <c:v>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C4-4A39-980F-9272CBCBD7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8792512"/>
        <c:axId val="1200431056"/>
      </c:lineChart>
      <c:catAx>
        <c:axId val="779680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200432720"/>
        <c:crosses val="autoZero"/>
        <c:auto val="1"/>
        <c:lblAlgn val="ctr"/>
        <c:lblOffset val="100"/>
        <c:noMultiLvlLbl val="0"/>
      </c:catAx>
      <c:valAx>
        <c:axId val="1200432720"/>
        <c:scaling>
          <c:orientation val="minMax"/>
          <c:max val="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779680464"/>
        <c:crosses val="autoZero"/>
        <c:crossBetween val="between"/>
        <c:majorUnit val="1000"/>
        <c:dispUnits>
          <c:builtInUnit val="thousands"/>
          <c:dispUnitsLbl>
            <c:layout>
              <c:manualLayout>
                <c:xMode val="edge"/>
                <c:yMode val="edge"/>
                <c:x val="3.4410588795776909E-2"/>
                <c:y val="0.40748287008295209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97" b="0" i="0" u="none" strike="noStrike" kern="1200" cap="none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r>
                    <a:rPr lang="es-CL" cap="none" dirty="0"/>
                    <a:t>Miles 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L"/>
              </a:p>
            </c:txPr>
          </c:dispUnitsLbl>
        </c:dispUnits>
      </c:valAx>
      <c:valAx>
        <c:axId val="1200431056"/>
        <c:scaling>
          <c:orientation val="minMax"/>
          <c:max val="500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348792512"/>
        <c:crosses val="max"/>
        <c:crossBetween val="between"/>
        <c:majorUnit val="1000"/>
        <c:dispUnits>
          <c:builtInUnit val="thousands"/>
        </c:dispUnits>
      </c:valAx>
      <c:catAx>
        <c:axId val="1348792512"/>
        <c:scaling>
          <c:orientation val="minMax"/>
        </c:scaling>
        <c:delete val="1"/>
        <c:axPos val="b"/>
        <c:majorTickMark val="out"/>
        <c:minorTickMark val="none"/>
        <c:tickLblPos val="nextTo"/>
        <c:crossAx val="12004310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936375661375662E-2"/>
          <c:y val="0.15130365333844936"/>
          <c:w val="0.89158478835978838"/>
          <c:h val="0.59750807142955553"/>
        </c:manualLayout>
      </c:layout>
      <c:barChart>
        <c:barDir val="col"/>
        <c:grouping val="clustered"/>
        <c:varyColors val="0"/>
        <c:ser>
          <c:idx val="0"/>
          <c:order val="0"/>
          <c:tx>
            <c:v>Viviendas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Diapo_19!$A$110:$B$191</c:f>
              <c:multiLvlStrCache>
                <c:ptCount val="82"/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  <c:pt idx="9">
                    <c:v> </c:v>
                  </c:pt>
                  <c:pt idx="10">
                    <c:v> </c:v>
                  </c:pt>
                  <c:pt idx="11">
                    <c:v> </c:v>
                  </c:pt>
                  <c:pt idx="12">
                    <c:v> </c:v>
                  </c:pt>
                  <c:pt idx="13">
                    <c:v> </c:v>
                  </c:pt>
                  <c:pt idx="14">
                    <c:v> </c:v>
                  </c:pt>
                  <c:pt idx="15">
                    <c:v> </c:v>
                  </c:pt>
                  <c:pt idx="16">
                    <c:v> </c:v>
                  </c:pt>
                  <c:pt idx="17">
                    <c:v> </c:v>
                  </c:pt>
                  <c:pt idx="18">
                    <c:v> </c:v>
                  </c:pt>
                  <c:pt idx="19">
                    <c:v> </c:v>
                  </c:pt>
                  <c:pt idx="20">
                    <c:v> </c:v>
                  </c:pt>
                  <c:pt idx="21">
                    <c:v> </c:v>
                  </c:pt>
                  <c:pt idx="22">
                    <c:v> </c:v>
                  </c:pt>
                  <c:pt idx="23">
                    <c:v> </c:v>
                  </c:pt>
                  <c:pt idx="24">
                    <c:v> </c:v>
                  </c:pt>
                  <c:pt idx="25">
                    <c:v> </c:v>
                  </c:pt>
                  <c:pt idx="26">
                    <c:v> </c:v>
                  </c:pt>
                  <c:pt idx="27">
                    <c:v> </c:v>
                  </c:pt>
                  <c:pt idx="28">
                    <c:v> </c:v>
                  </c:pt>
                  <c:pt idx="29">
                    <c:v> </c:v>
                  </c:pt>
                  <c:pt idx="30">
                    <c:v> </c:v>
                  </c:pt>
                  <c:pt idx="31">
                    <c:v> </c:v>
                  </c:pt>
                  <c:pt idx="32">
                    <c:v> </c:v>
                  </c:pt>
                  <c:pt idx="33">
                    <c:v> </c:v>
                  </c:pt>
                  <c:pt idx="34">
                    <c:v> </c:v>
                  </c:pt>
                  <c:pt idx="35">
                    <c:v> </c:v>
                  </c:pt>
                  <c:pt idx="36">
                    <c:v> </c:v>
                  </c:pt>
                  <c:pt idx="37">
                    <c:v> </c:v>
                  </c:pt>
                  <c:pt idx="38">
                    <c:v> </c:v>
                  </c:pt>
                  <c:pt idx="39">
                    <c:v> </c:v>
                  </c:pt>
                  <c:pt idx="40">
                    <c:v> </c:v>
                  </c:pt>
                  <c:pt idx="41">
                    <c:v> </c:v>
                  </c:pt>
                  <c:pt idx="42">
                    <c:v> </c:v>
                  </c:pt>
                  <c:pt idx="43">
                    <c:v> </c:v>
                  </c:pt>
                  <c:pt idx="44">
                    <c:v> </c:v>
                  </c:pt>
                  <c:pt idx="45">
                    <c:v> </c:v>
                  </c:pt>
                  <c:pt idx="46">
                    <c:v> </c:v>
                  </c:pt>
                  <c:pt idx="47">
                    <c:v> </c:v>
                  </c:pt>
                  <c:pt idx="48">
                    <c:v> </c:v>
                  </c:pt>
                  <c:pt idx="49">
                    <c:v> </c:v>
                  </c:pt>
                  <c:pt idx="50">
                    <c:v> </c:v>
                  </c:pt>
                  <c:pt idx="51">
                    <c:v> </c:v>
                  </c:pt>
                  <c:pt idx="52">
                    <c:v> </c:v>
                  </c:pt>
                  <c:pt idx="53">
                    <c:v> </c:v>
                  </c:pt>
                  <c:pt idx="54">
                    <c:v> </c:v>
                  </c:pt>
                  <c:pt idx="55">
                    <c:v> </c:v>
                  </c:pt>
                  <c:pt idx="56">
                    <c:v> </c:v>
                  </c:pt>
                  <c:pt idx="57">
                    <c:v> </c:v>
                  </c:pt>
                  <c:pt idx="58">
                    <c:v> </c:v>
                  </c:pt>
                  <c:pt idx="59">
                    <c:v> </c:v>
                  </c:pt>
                  <c:pt idx="60">
                    <c:v> </c:v>
                  </c:pt>
                  <c:pt idx="61">
                    <c:v> </c:v>
                  </c:pt>
                  <c:pt idx="62">
                    <c:v> </c:v>
                  </c:pt>
                  <c:pt idx="63">
                    <c:v> </c:v>
                  </c:pt>
                  <c:pt idx="64">
                    <c:v> </c:v>
                  </c:pt>
                  <c:pt idx="65">
                    <c:v> </c:v>
                  </c:pt>
                  <c:pt idx="66">
                    <c:v> </c:v>
                  </c:pt>
                  <c:pt idx="67">
                    <c:v> </c:v>
                  </c:pt>
                  <c:pt idx="68">
                    <c:v> </c:v>
                  </c:pt>
                  <c:pt idx="69">
                    <c:v> </c:v>
                  </c:pt>
                  <c:pt idx="70">
                    <c:v> </c:v>
                  </c:pt>
                  <c:pt idx="71">
                    <c:v> </c:v>
                  </c:pt>
                  <c:pt idx="72">
                    <c:v> </c:v>
                  </c:pt>
                  <c:pt idx="73">
                    <c:v> </c:v>
                  </c:pt>
                  <c:pt idx="74">
                    <c:v> </c:v>
                  </c:pt>
                  <c:pt idx="75">
                    <c:v> </c:v>
                  </c:pt>
                  <c:pt idx="76">
                    <c:v> </c:v>
                  </c:pt>
                  <c:pt idx="77">
                    <c:v> </c:v>
                  </c:pt>
                  <c:pt idx="78">
                    <c:v> </c:v>
                  </c:pt>
                  <c:pt idx="79">
                    <c:v> </c:v>
                  </c:pt>
                  <c:pt idx="80">
                    <c:v> </c:v>
                  </c:pt>
                  <c:pt idx="81">
                    <c:v> </c:v>
                  </c:pt>
                </c:lvl>
                <c:lvl>
                  <c:pt idx="0">
                    <c:v>2014</c:v>
                  </c:pt>
                  <c:pt idx="12">
                    <c:v>2015</c:v>
                  </c:pt>
                  <c:pt idx="24">
                    <c:v>2016</c:v>
                  </c:pt>
                  <c:pt idx="36">
                    <c:v>2017</c:v>
                  </c:pt>
                  <c:pt idx="48">
                    <c:v>2018</c:v>
                  </c:pt>
                  <c:pt idx="60">
                    <c:v>2019</c:v>
                  </c:pt>
                  <c:pt idx="72">
                    <c:v>2020</c:v>
                  </c:pt>
                </c:lvl>
              </c:multiLvlStrCache>
            </c:multiLvlStrRef>
          </c:cat>
          <c:val>
            <c:numRef>
              <c:f>Diapo_19!$D$110:$D$191</c:f>
              <c:numCache>
                <c:formatCode>General</c:formatCode>
                <c:ptCount val="82"/>
                <c:pt idx="0">
                  <c:v>1575</c:v>
                </c:pt>
                <c:pt idx="1">
                  <c:v>2311</c:v>
                </c:pt>
                <c:pt idx="2">
                  <c:v>2733</c:v>
                </c:pt>
                <c:pt idx="3">
                  <c:v>5060</c:v>
                </c:pt>
                <c:pt idx="4">
                  <c:v>4138</c:v>
                </c:pt>
                <c:pt idx="5">
                  <c:v>2578</c:v>
                </c:pt>
                <c:pt idx="6">
                  <c:v>7717</c:v>
                </c:pt>
                <c:pt idx="7">
                  <c:v>3420</c:v>
                </c:pt>
                <c:pt idx="8">
                  <c:v>1855</c:v>
                </c:pt>
                <c:pt idx="9">
                  <c:v>9372</c:v>
                </c:pt>
                <c:pt idx="10">
                  <c:v>4832</c:v>
                </c:pt>
                <c:pt idx="11">
                  <c:v>2934</c:v>
                </c:pt>
                <c:pt idx="12">
                  <c:v>2677</c:v>
                </c:pt>
                <c:pt idx="13">
                  <c:v>2893</c:v>
                </c:pt>
                <c:pt idx="14">
                  <c:v>3619</c:v>
                </c:pt>
                <c:pt idx="15">
                  <c:v>2135</c:v>
                </c:pt>
                <c:pt idx="16">
                  <c:v>5866</c:v>
                </c:pt>
                <c:pt idx="17">
                  <c:v>3025</c:v>
                </c:pt>
                <c:pt idx="18">
                  <c:v>3511</c:v>
                </c:pt>
                <c:pt idx="19">
                  <c:v>1651</c:v>
                </c:pt>
                <c:pt idx="20">
                  <c:v>4043</c:v>
                </c:pt>
                <c:pt idx="21">
                  <c:v>8594</c:v>
                </c:pt>
                <c:pt idx="22">
                  <c:v>413</c:v>
                </c:pt>
                <c:pt idx="23">
                  <c:v>6814</c:v>
                </c:pt>
                <c:pt idx="24">
                  <c:v>1726</c:v>
                </c:pt>
                <c:pt idx="25">
                  <c:v>2112</c:v>
                </c:pt>
                <c:pt idx="26">
                  <c:v>2587</c:v>
                </c:pt>
                <c:pt idx="27">
                  <c:v>2497</c:v>
                </c:pt>
                <c:pt idx="28">
                  <c:v>11610</c:v>
                </c:pt>
                <c:pt idx="29">
                  <c:v>3716</c:v>
                </c:pt>
                <c:pt idx="30">
                  <c:v>4148</c:v>
                </c:pt>
                <c:pt idx="31">
                  <c:v>4121</c:v>
                </c:pt>
                <c:pt idx="32">
                  <c:v>3927</c:v>
                </c:pt>
                <c:pt idx="33">
                  <c:v>6997</c:v>
                </c:pt>
                <c:pt idx="34">
                  <c:v>620</c:v>
                </c:pt>
                <c:pt idx="35">
                  <c:v>976</c:v>
                </c:pt>
                <c:pt idx="36">
                  <c:v>718</c:v>
                </c:pt>
                <c:pt idx="37">
                  <c:v>1426</c:v>
                </c:pt>
                <c:pt idx="38">
                  <c:v>8157</c:v>
                </c:pt>
                <c:pt idx="39">
                  <c:v>6158</c:v>
                </c:pt>
                <c:pt idx="40">
                  <c:v>4631</c:v>
                </c:pt>
                <c:pt idx="41">
                  <c:v>9901</c:v>
                </c:pt>
                <c:pt idx="42">
                  <c:v>1791</c:v>
                </c:pt>
                <c:pt idx="43">
                  <c:v>1543</c:v>
                </c:pt>
                <c:pt idx="44">
                  <c:v>2463</c:v>
                </c:pt>
                <c:pt idx="45">
                  <c:v>6316</c:v>
                </c:pt>
                <c:pt idx="46">
                  <c:v>2602</c:v>
                </c:pt>
                <c:pt idx="47">
                  <c:v>717</c:v>
                </c:pt>
                <c:pt idx="48">
                  <c:v>5958</c:v>
                </c:pt>
                <c:pt idx="49">
                  <c:v>1079</c:v>
                </c:pt>
                <c:pt idx="50">
                  <c:v>2577</c:v>
                </c:pt>
                <c:pt idx="51">
                  <c:v>4692</c:v>
                </c:pt>
                <c:pt idx="52">
                  <c:v>1668</c:v>
                </c:pt>
                <c:pt idx="53">
                  <c:v>4210</c:v>
                </c:pt>
                <c:pt idx="54">
                  <c:v>1477</c:v>
                </c:pt>
                <c:pt idx="55">
                  <c:v>2996</c:v>
                </c:pt>
                <c:pt idx="56">
                  <c:v>1818</c:v>
                </c:pt>
                <c:pt idx="57">
                  <c:v>3257</c:v>
                </c:pt>
                <c:pt idx="58">
                  <c:v>4366</c:v>
                </c:pt>
                <c:pt idx="59">
                  <c:v>6436</c:v>
                </c:pt>
                <c:pt idx="60">
                  <c:v>1273</c:v>
                </c:pt>
                <c:pt idx="61">
                  <c:v>1756</c:v>
                </c:pt>
                <c:pt idx="62">
                  <c:v>4889</c:v>
                </c:pt>
                <c:pt idx="63">
                  <c:v>3172</c:v>
                </c:pt>
                <c:pt idx="64">
                  <c:v>5234</c:v>
                </c:pt>
                <c:pt idx="65">
                  <c:v>3606</c:v>
                </c:pt>
                <c:pt idx="66">
                  <c:v>1479</c:v>
                </c:pt>
                <c:pt idx="67">
                  <c:v>2655</c:v>
                </c:pt>
                <c:pt idx="68">
                  <c:v>4445</c:v>
                </c:pt>
                <c:pt idx="69">
                  <c:v>147</c:v>
                </c:pt>
                <c:pt idx="70">
                  <c:v>3598</c:v>
                </c:pt>
                <c:pt idx="71">
                  <c:v>157</c:v>
                </c:pt>
                <c:pt idx="72">
                  <c:v>172.29576087715608</c:v>
                </c:pt>
                <c:pt idx="73">
                  <c:v>527.06882038606807</c:v>
                </c:pt>
                <c:pt idx="74">
                  <c:v>1041</c:v>
                </c:pt>
                <c:pt idx="75">
                  <c:v>1222.8536703937746</c:v>
                </c:pt>
                <c:pt idx="76">
                  <c:v>1056.2017426500001</c:v>
                </c:pt>
                <c:pt idx="77">
                  <c:v>2087</c:v>
                </c:pt>
                <c:pt idx="78">
                  <c:v>1466</c:v>
                </c:pt>
                <c:pt idx="79">
                  <c:v>3402</c:v>
                </c:pt>
                <c:pt idx="80">
                  <c:v>2607</c:v>
                </c:pt>
                <c:pt idx="81">
                  <c:v>1263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4F-41E8-85F2-12E52C3D59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axId val="973025152"/>
        <c:axId val="973020160"/>
      </c:barChart>
      <c:lineChart>
        <c:grouping val="standard"/>
        <c:varyColors val="0"/>
        <c:ser>
          <c:idx val="1"/>
          <c:order val="1"/>
          <c:tx>
            <c:v>Promedio móvil 6 meses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Diapo_19!$E$110:$E$191</c:f>
              <c:numCache>
                <c:formatCode>General</c:formatCode>
                <c:ptCount val="82"/>
                <c:pt idx="0">
                  <c:v>3080</c:v>
                </c:pt>
                <c:pt idx="1">
                  <c:v>2819</c:v>
                </c:pt>
                <c:pt idx="2">
                  <c:v>3076.5</c:v>
                </c:pt>
                <c:pt idx="3">
                  <c:v>2784.8333333333335</c:v>
                </c:pt>
                <c:pt idx="4">
                  <c:v>2951.6666666666665</c:v>
                </c:pt>
                <c:pt idx="5">
                  <c:v>3065.8333333333335</c:v>
                </c:pt>
                <c:pt idx="6">
                  <c:v>4089.5</c:v>
                </c:pt>
                <c:pt idx="7">
                  <c:v>4274.333333333333</c:v>
                </c:pt>
                <c:pt idx="8">
                  <c:v>4128</c:v>
                </c:pt>
                <c:pt idx="9">
                  <c:v>4846.666666666667</c:v>
                </c:pt>
                <c:pt idx="10">
                  <c:v>4962.333333333333</c:v>
                </c:pt>
                <c:pt idx="11">
                  <c:v>5021.666666666667</c:v>
                </c:pt>
                <c:pt idx="12">
                  <c:v>4181.666666666667</c:v>
                </c:pt>
                <c:pt idx="13">
                  <c:v>4093.8333333333335</c:v>
                </c:pt>
                <c:pt idx="14">
                  <c:v>4387.833333333333</c:v>
                </c:pt>
                <c:pt idx="15">
                  <c:v>3181.6666666666665</c:v>
                </c:pt>
                <c:pt idx="16">
                  <c:v>3354</c:v>
                </c:pt>
                <c:pt idx="17">
                  <c:v>3369.1666666666665</c:v>
                </c:pt>
                <c:pt idx="18">
                  <c:v>3508.1666666666665</c:v>
                </c:pt>
                <c:pt idx="19">
                  <c:v>3301.1666666666665</c:v>
                </c:pt>
                <c:pt idx="20">
                  <c:v>3371.8333333333335</c:v>
                </c:pt>
                <c:pt idx="21">
                  <c:v>4448.333333333333</c:v>
                </c:pt>
                <c:pt idx="22">
                  <c:v>3539.5</c:v>
                </c:pt>
                <c:pt idx="23">
                  <c:v>4171</c:v>
                </c:pt>
                <c:pt idx="24">
                  <c:v>3873.5</c:v>
                </c:pt>
                <c:pt idx="25">
                  <c:v>3950.3333333333335</c:v>
                </c:pt>
                <c:pt idx="26">
                  <c:v>3707.6666666666665</c:v>
                </c:pt>
                <c:pt idx="27">
                  <c:v>2691.5</c:v>
                </c:pt>
                <c:pt idx="28">
                  <c:v>4557.666666666667</c:v>
                </c:pt>
                <c:pt idx="29">
                  <c:v>4041.3333333333335</c:v>
                </c:pt>
                <c:pt idx="30">
                  <c:v>4445</c:v>
                </c:pt>
                <c:pt idx="31">
                  <c:v>4779.833333333333</c:v>
                </c:pt>
                <c:pt idx="32">
                  <c:v>5003.166666666667</c:v>
                </c:pt>
                <c:pt idx="33">
                  <c:v>5753.166666666667</c:v>
                </c:pt>
                <c:pt idx="34">
                  <c:v>3921.5</c:v>
                </c:pt>
                <c:pt idx="35">
                  <c:v>3464.8333333333335</c:v>
                </c:pt>
                <c:pt idx="36">
                  <c:v>2893.1666666666665</c:v>
                </c:pt>
                <c:pt idx="37">
                  <c:v>2444</c:v>
                </c:pt>
                <c:pt idx="38">
                  <c:v>3149</c:v>
                </c:pt>
                <c:pt idx="39">
                  <c:v>3009.1666666666665</c:v>
                </c:pt>
                <c:pt idx="40">
                  <c:v>3677.6666666666665</c:v>
                </c:pt>
                <c:pt idx="41">
                  <c:v>5165.166666666667</c:v>
                </c:pt>
                <c:pt idx="42">
                  <c:v>5344</c:v>
                </c:pt>
                <c:pt idx="43">
                  <c:v>5363.5</c:v>
                </c:pt>
                <c:pt idx="44">
                  <c:v>4414.5</c:v>
                </c:pt>
                <c:pt idx="45">
                  <c:v>4440.833333333333</c:v>
                </c:pt>
                <c:pt idx="46">
                  <c:v>4102.666666666667</c:v>
                </c:pt>
                <c:pt idx="47">
                  <c:v>2572</c:v>
                </c:pt>
                <c:pt idx="48">
                  <c:v>3266.5</c:v>
                </c:pt>
                <c:pt idx="49">
                  <c:v>3189.1666666666665</c:v>
                </c:pt>
                <c:pt idx="50">
                  <c:v>3208.1666666666665</c:v>
                </c:pt>
                <c:pt idx="51">
                  <c:v>2937.5</c:v>
                </c:pt>
                <c:pt idx="52">
                  <c:v>2781.8333333333335</c:v>
                </c:pt>
                <c:pt idx="53">
                  <c:v>3364</c:v>
                </c:pt>
                <c:pt idx="54">
                  <c:v>2617.1666666666665</c:v>
                </c:pt>
                <c:pt idx="55">
                  <c:v>2936.6666666666665</c:v>
                </c:pt>
                <c:pt idx="56">
                  <c:v>2810.1666666666665</c:v>
                </c:pt>
                <c:pt idx="57">
                  <c:v>2571</c:v>
                </c:pt>
                <c:pt idx="58">
                  <c:v>3020.6666666666665</c:v>
                </c:pt>
                <c:pt idx="59">
                  <c:v>3391.6666666666665</c:v>
                </c:pt>
                <c:pt idx="60">
                  <c:v>3357.6666666666665</c:v>
                </c:pt>
                <c:pt idx="61">
                  <c:v>3151</c:v>
                </c:pt>
                <c:pt idx="62">
                  <c:v>3662.8333333333335</c:v>
                </c:pt>
                <c:pt idx="63">
                  <c:v>3648.6666666666665</c:v>
                </c:pt>
                <c:pt idx="64">
                  <c:v>3793.3333333333335</c:v>
                </c:pt>
                <c:pt idx="65">
                  <c:v>3321.6666666666665</c:v>
                </c:pt>
                <c:pt idx="66">
                  <c:v>3356</c:v>
                </c:pt>
                <c:pt idx="67">
                  <c:v>3505.8333333333335</c:v>
                </c:pt>
                <c:pt idx="68">
                  <c:v>3431.8333333333335</c:v>
                </c:pt>
                <c:pt idx="69">
                  <c:v>2927.6666666666665</c:v>
                </c:pt>
                <c:pt idx="70">
                  <c:v>2655</c:v>
                </c:pt>
                <c:pt idx="71">
                  <c:v>2080.1666666666665</c:v>
                </c:pt>
                <c:pt idx="72">
                  <c:v>1862.3826268128594</c:v>
                </c:pt>
                <c:pt idx="73">
                  <c:v>1507.7274302105372</c:v>
                </c:pt>
                <c:pt idx="74">
                  <c:v>940.39409687720399</c:v>
                </c:pt>
                <c:pt idx="75">
                  <c:v>1119.7030419428331</c:v>
                </c:pt>
                <c:pt idx="76">
                  <c:v>696.06999905116652</c:v>
                </c:pt>
                <c:pt idx="77">
                  <c:v>1017.7366657178331</c:v>
                </c:pt>
                <c:pt idx="78">
                  <c:v>1233.3540389049738</c:v>
                </c:pt>
                <c:pt idx="79">
                  <c:v>1712.5092355072957</c:v>
                </c:pt>
                <c:pt idx="80">
                  <c:v>1973.5092355072957</c:v>
                </c:pt>
                <c:pt idx="81">
                  <c:v>1980.2002904416668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4F-41E8-85F2-12E52C3D59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3025152"/>
        <c:axId val="973020160"/>
      </c:lineChart>
      <c:catAx>
        <c:axId val="973025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973020160"/>
        <c:crosses val="autoZero"/>
        <c:auto val="1"/>
        <c:lblAlgn val="ctr"/>
        <c:lblOffset val="100"/>
        <c:noMultiLvlLbl val="0"/>
      </c:catAx>
      <c:valAx>
        <c:axId val="973020160"/>
        <c:scaling>
          <c:orientation val="minMax"/>
          <c:max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97302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4880768109114563"/>
          <c:y val="7.3945599794303138E-2"/>
          <c:w val="0.32895420657887847"/>
          <c:h val="4.95686065086314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8E4-4AA9-AF60-65FB00675BFD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8E4-4AA9-AF60-65FB00675BFD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8E4-4AA9-AF60-65FB00675BFD}"/>
              </c:ext>
            </c:extLst>
          </c:dPt>
          <c:dPt>
            <c:idx val="3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4-38E4-4AA9-AF60-65FB00675BFD}"/>
              </c:ext>
            </c:extLst>
          </c:dPt>
          <c:cat>
            <c:numRef>
              <c:f>Hoja1!$A$2:$A$36</c:f>
              <c:numCache>
                <c:formatCode>General</c:formatCode>
                <c:ptCount val="35"/>
              </c:numCache>
            </c:numRef>
          </c:cat>
          <c:val>
            <c:numRef>
              <c:f>Hoja1!$B$2:$B$36</c:f>
              <c:numCache>
                <c:formatCode>General</c:formatCode>
                <c:ptCount val="35"/>
                <c:pt idx="0">
                  <c:v>69</c:v>
                </c:pt>
                <c:pt idx="1">
                  <c:v>131</c:v>
                </c:pt>
                <c:pt idx="2">
                  <c:v>224</c:v>
                </c:pt>
                <c:pt idx="3">
                  <c:v>124</c:v>
                </c:pt>
                <c:pt idx="4">
                  <c:v>140</c:v>
                </c:pt>
                <c:pt idx="5">
                  <c:v>123</c:v>
                </c:pt>
                <c:pt idx="6">
                  <c:v>129</c:v>
                </c:pt>
                <c:pt idx="7">
                  <c:v>132</c:v>
                </c:pt>
                <c:pt idx="8">
                  <c:v>137</c:v>
                </c:pt>
                <c:pt idx="9">
                  <c:v>147</c:v>
                </c:pt>
                <c:pt idx="10">
                  <c:v>153</c:v>
                </c:pt>
                <c:pt idx="11">
                  <c:v>156</c:v>
                </c:pt>
                <c:pt idx="12">
                  <c:v>154</c:v>
                </c:pt>
                <c:pt idx="13">
                  <c:v>159</c:v>
                </c:pt>
                <c:pt idx="14">
                  <c:v>148</c:v>
                </c:pt>
                <c:pt idx="15">
                  <c:v>143</c:v>
                </c:pt>
                <c:pt idx="16">
                  <c:v>140</c:v>
                </c:pt>
                <c:pt idx="17">
                  <c:v>142</c:v>
                </c:pt>
                <c:pt idx="18">
                  <c:v>144</c:v>
                </c:pt>
                <c:pt idx="19">
                  <c:v>141</c:v>
                </c:pt>
                <c:pt idx="20">
                  <c:v>146</c:v>
                </c:pt>
                <c:pt idx="21">
                  <c:v>138</c:v>
                </c:pt>
                <c:pt idx="22">
                  <c:v>121</c:v>
                </c:pt>
                <c:pt idx="23">
                  <c:v>109</c:v>
                </c:pt>
                <c:pt idx="24">
                  <c:v>106</c:v>
                </c:pt>
                <c:pt idx="25">
                  <c:v>103</c:v>
                </c:pt>
                <c:pt idx="26">
                  <c:v>100</c:v>
                </c:pt>
                <c:pt idx="27">
                  <c:v>63</c:v>
                </c:pt>
                <c:pt idx="28">
                  <c:v>62</c:v>
                </c:pt>
                <c:pt idx="29">
                  <c:v>77</c:v>
                </c:pt>
                <c:pt idx="30">
                  <c:v>71</c:v>
                </c:pt>
                <c:pt idx="31">
                  <c:v>77</c:v>
                </c:pt>
                <c:pt idx="32">
                  <c:v>76</c:v>
                </c:pt>
                <c:pt idx="33">
                  <c:v>77</c:v>
                </c:pt>
                <c:pt idx="34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E4-4AA9-AF60-65FB00675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50762687"/>
        <c:axId val="1250753119"/>
      </c:barChart>
      <c:catAx>
        <c:axId val="1250762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250753119"/>
        <c:crosses val="autoZero"/>
        <c:auto val="1"/>
        <c:lblAlgn val="ctr"/>
        <c:lblOffset val="100"/>
        <c:noMultiLvlLbl val="0"/>
      </c:catAx>
      <c:valAx>
        <c:axId val="1250753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250762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316062591412709E-2"/>
          <c:y val="3.4348157050494002E-2"/>
          <c:w val="0.8866941155256356"/>
          <c:h val="0.85668385139959513"/>
        </c:manualLayout>
      </c:layout>
      <c:lineChart>
        <c:grouping val="standard"/>
        <c:varyColors val="0"/>
        <c:ser>
          <c:idx val="0"/>
          <c:order val="0"/>
          <c:tx>
            <c:strRef>
              <c:f>Construcción!$L$31</c:f>
              <c:strCache>
                <c:ptCount val="1"/>
                <c:pt idx="0">
                  <c:v>Materiales por menor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Construcción!$J$4:$K$25</c:f>
              <c:multiLvlStrCache>
                <c:ptCount val="22"/>
                <c:lvl>
                  <c:pt idx="0">
                    <c:v>E</c:v>
                  </c:pt>
                  <c:pt idx="1">
                    <c:v>F</c:v>
                  </c:pt>
                  <c:pt idx="2">
                    <c:v>M</c:v>
                  </c:pt>
                  <c:pt idx="3">
                    <c:v>A</c:v>
                  </c:pt>
                  <c:pt idx="4">
                    <c:v>M</c:v>
                  </c:pt>
                  <c:pt idx="5">
                    <c:v>J</c:v>
                  </c:pt>
                  <c:pt idx="6">
                    <c:v>J</c:v>
                  </c:pt>
                  <c:pt idx="7">
                    <c:v>A</c:v>
                  </c:pt>
                  <c:pt idx="8">
                    <c:v>S</c:v>
                  </c:pt>
                  <c:pt idx="9">
                    <c:v>O</c:v>
                  </c:pt>
                  <c:pt idx="10">
                    <c:v>N</c:v>
                  </c:pt>
                  <c:pt idx="11">
                    <c:v>D</c:v>
                  </c:pt>
                  <c:pt idx="12">
                    <c:v>E</c:v>
                  </c:pt>
                  <c:pt idx="13">
                    <c:v>F</c:v>
                  </c:pt>
                  <c:pt idx="14">
                    <c:v>M</c:v>
                  </c:pt>
                  <c:pt idx="15">
                    <c:v>A</c:v>
                  </c:pt>
                  <c:pt idx="16">
                    <c:v>M</c:v>
                  </c:pt>
                  <c:pt idx="17">
                    <c:v>J</c:v>
                  </c:pt>
                  <c:pt idx="18">
                    <c:v>J</c:v>
                  </c:pt>
                  <c:pt idx="19">
                    <c:v>A</c:v>
                  </c:pt>
                  <c:pt idx="20">
                    <c:v>S</c:v>
                  </c:pt>
                  <c:pt idx="21">
                    <c:v>O</c:v>
                  </c:pt>
                </c:lvl>
                <c:lvl>
                  <c:pt idx="0">
                    <c:v>19</c:v>
                  </c:pt>
                  <c:pt idx="12">
                    <c:v>20</c:v>
                  </c:pt>
                </c:lvl>
              </c:multiLvlStrCache>
            </c:multiLvlStrRef>
          </c:cat>
          <c:val>
            <c:numRef>
              <c:f>Construcción!$L$4:$L$25</c:f>
              <c:numCache>
                <c:formatCode>0.0</c:formatCode>
                <c:ptCount val="22"/>
                <c:pt idx="0">
                  <c:v>-3.846565126457191</c:v>
                </c:pt>
                <c:pt idx="1">
                  <c:v>-3.0313818412359694</c:v>
                </c:pt>
                <c:pt idx="2">
                  <c:v>0.30569744086978989</c:v>
                </c:pt>
                <c:pt idx="3">
                  <c:v>-0.7376124549251406</c:v>
                </c:pt>
                <c:pt idx="4">
                  <c:v>7.3742460727332926E-3</c:v>
                </c:pt>
                <c:pt idx="5">
                  <c:v>-5.6192014263547696</c:v>
                </c:pt>
                <c:pt idx="6">
                  <c:v>5.6119233484845488</c:v>
                </c:pt>
                <c:pt idx="7">
                  <c:v>1.8298271061405025</c:v>
                </c:pt>
                <c:pt idx="8">
                  <c:v>2.3047155773063821</c:v>
                </c:pt>
                <c:pt idx="9">
                  <c:v>-9.154988531322406</c:v>
                </c:pt>
                <c:pt idx="10">
                  <c:v>-4.981343482300959</c:v>
                </c:pt>
                <c:pt idx="11">
                  <c:v>1.5112310085341418</c:v>
                </c:pt>
                <c:pt idx="12">
                  <c:v>2.0658425732565489</c:v>
                </c:pt>
                <c:pt idx="13">
                  <c:v>5.386599398302927</c:v>
                </c:pt>
                <c:pt idx="14">
                  <c:v>-9.1937683976406994</c:v>
                </c:pt>
                <c:pt idx="15">
                  <c:v>-15.608490141924269</c:v>
                </c:pt>
                <c:pt idx="16">
                  <c:v>-6.83434563719808</c:v>
                </c:pt>
                <c:pt idx="17">
                  <c:v>-0.13705086411329725</c:v>
                </c:pt>
                <c:pt idx="18">
                  <c:v>2.2999999999999998</c:v>
                </c:pt>
                <c:pt idx="19">
                  <c:v>34.644934178093756</c:v>
                </c:pt>
                <c:pt idx="20">
                  <c:v>47.178515546308894</c:v>
                </c:pt>
                <c:pt idx="21">
                  <c:v>45.948978569748533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1-4FBB-8066-92A678C991EB}"/>
            </c:ext>
          </c:extLst>
        </c:ser>
        <c:ser>
          <c:idx val="1"/>
          <c:order val="1"/>
          <c:tx>
            <c:strRef>
              <c:f>Construcción!$L$32</c:f>
              <c:strCache>
                <c:ptCount val="1"/>
                <c:pt idx="0">
                  <c:v>Materiales al por mayor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Construcción!$J$4:$K$25</c:f>
              <c:multiLvlStrCache>
                <c:ptCount val="22"/>
                <c:lvl>
                  <c:pt idx="0">
                    <c:v>E</c:v>
                  </c:pt>
                  <c:pt idx="1">
                    <c:v>F</c:v>
                  </c:pt>
                  <c:pt idx="2">
                    <c:v>M</c:v>
                  </c:pt>
                  <c:pt idx="3">
                    <c:v>A</c:v>
                  </c:pt>
                  <c:pt idx="4">
                    <c:v>M</c:v>
                  </c:pt>
                  <c:pt idx="5">
                    <c:v>J</c:v>
                  </c:pt>
                  <c:pt idx="6">
                    <c:v>J</c:v>
                  </c:pt>
                  <c:pt idx="7">
                    <c:v>A</c:v>
                  </c:pt>
                  <c:pt idx="8">
                    <c:v>S</c:v>
                  </c:pt>
                  <c:pt idx="9">
                    <c:v>O</c:v>
                  </c:pt>
                  <c:pt idx="10">
                    <c:v>N</c:v>
                  </c:pt>
                  <c:pt idx="11">
                    <c:v>D</c:v>
                  </c:pt>
                  <c:pt idx="12">
                    <c:v>E</c:v>
                  </c:pt>
                  <c:pt idx="13">
                    <c:v>F</c:v>
                  </c:pt>
                  <c:pt idx="14">
                    <c:v>M</c:v>
                  </c:pt>
                  <c:pt idx="15">
                    <c:v>A</c:v>
                  </c:pt>
                  <c:pt idx="16">
                    <c:v>M</c:v>
                  </c:pt>
                  <c:pt idx="17">
                    <c:v>J</c:v>
                  </c:pt>
                  <c:pt idx="18">
                    <c:v>J</c:v>
                  </c:pt>
                  <c:pt idx="19">
                    <c:v>A</c:v>
                  </c:pt>
                  <c:pt idx="20">
                    <c:v>S</c:v>
                  </c:pt>
                  <c:pt idx="21">
                    <c:v>O</c:v>
                  </c:pt>
                </c:lvl>
                <c:lvl>
                  <c:pt idx="0">
                    <c:v>19</c:v>
                  </c:pt>
                  <c:pt idx="12">
                    <c:v>20</c:v>
                  </c:pt>
                </c:lvl>
              </c:multiLvlStrCache>
            </c:multiLvlStrRef>
          </c:cat>
          <c:val>
            <c:numRef>
              <c:f>Construcción!$M$4:$M$25</c:f>
              <c:numCache>
                <c:formatCode>0.0</c:formatCode>
                <c:ptCount val="22"/>
                <c:pt idx="0">
                  <c:v>2.5764136846795127</c:v>
                </c:pt>
                <c:pt idx="1">
                  <c:v>3.5432561224345349</c:v>
                </c:pt>
                <c:pt idx="2">
                  <c:v>3.5835487789481091</c:v>
                </c:pt>
                <c:pt idx="3">
                  <c:v>0.55352673378836759</c:v>
                </c:pt>
                <c:pt idx="4">
                  <c:v>2.5014849057014121</c:v>
                </c:pt>
                <c:pt idx="5">
                  <c:v>-3.7355174289509741</c:v>
                </c:pt>
                <c:pt idx="6">
                  <c:v>7.3739691942576346</c:v>
                </c:pt>
                <c:pt idx="7">
                  <c:v>1.2035886340413304</c:v>
                </c:pt>
                <c:pt idx="8">
                  <c:v>9.2116623792527506</c:v>
                </c:pt>
                <c:pt idx="9">
                  <c:v>-2.050722539317773</c:v>
                </c:pt>
                <c:pt idx="10">
                  <c:v>4.095322299403481</c:v>
                </c:pt>
                <c:pt idx="11">
                  <c:v>3.3637297749985473</c:v>
                </c:pt>
                <c:pt idx="12">
                  <c:v>-0.34919634780244957</c:v>
                </c:pt>
                <c:pt idx="13">
                  <c:v>0.39888078051391052</c:v>
                </c:pt>
                <c:pt idx="14">
                  <c:v>-2.9383974501399179</c:v>
                </c:pt>
                <c:pt idx="15">
                  <c:v>-19.847315950733179</c:v>
                </c:pt>
                <c:pt idx="16">
                  <c:v>-24.258169071626213</c:v>
                </c:pt>
                <c:pt idx="17">
                  <c:v>-13.900904195950892</c:v>
                </c:pt>
                <c:pt idx="18">
                  <c:v>-8.6</c:v>
                </c:pt>
                <c:pt idx="19">
                  <c:v>-4.8368025655059377</c:v>
                </c:pt>
                <c:pt idx="20">
                  <c:v>19.881480328843249</c:v>
                </c:pt>
                <c:pt idx="21">
                  <c:v>13.188740420810795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1-4FBB-8066-92A678C991EB}"/>
            </c:ext>
          </c:extLst>
        </c:ser>
        <c:ser>
          <c:idx val="3"/>
          <c:order val="2"/>
          <c:tx>
            <c:strRef>
              <c:f>Construcción!$L$34</c:f>
              <c:strCache>
                <c:ptCount val="1"/>
                <c:pt idx="0">
                  <c:v>Hormigón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Construcción!$J$4:$K$25</c:f>
              <c:multiLvlStrCache>
                <c:ptCount val="22"/>
                <c:lvl>
                  <c:pt idx="0">
                    <c:v>E</c:v>
                  </c:pt>
                  <c:pt idx="1">
                    <c:v>F</c:v>
                  </c:pt>
                  <c:pt idx="2">
                    <c:v>M</c:v>
                  </c:pt>
                  <c:pt idx="3">
                    <c:v>A</c:v>
                  </c:pt>
                  <c:pt idx="4">
                    <c:v>M</c:v>
                  </c:pt>
                  <c:pt idx="5">
                    <c:v>J</c:v>
                  </c:pt>
                  <c:pt idx="6">
                    <c:v>J</c:v>
                  </c:pt>
                  <c:pt idx="7">
                    <c:v>A</c:v>
                  </c:pt>
                  <c:pt idx="8">
                    <c:v>S</c:v>
                  </c:pt>
                  <c:pt idx="9">
                    <c:v>O</c:v>
                  </c:pt>
                  <c:pt idx="10">
                    <c:v>N</c:v>
                  </c:pt>
                  <c:pt idx="11">
                    <c:v>D</c:v>
                  </c:pt>
                  <c:pt idx="12">
                    <c:v>E</c:v>
                  </c:pt>
                  <c:pt idx="13">
                    <c:v>F</c:v>
                  </c:pt>
                  <c:pt idx="14">
                    <c:v>M</c:v>
                  </c:pt>
                  <c:pt idx="15">
                    <c:v>A</c:v>
                  </c:pt>
                  <c:pt idx="16">
                    <c:v>M</c:v>
                  </c:pt>
                  <c:pt idx="17">
                    <c:v>J</c:v>
                  </c:pt>
                  <c:pt idx="18">
                    <c:v>J</c:v>
                  </c:pt>
                  <c:pt idx="19">
                    <c:v>A</c:v>
                  </c:pt>
                  <c:pt idx="20">
                    <c:v>S</c:v>
                  </c:pt>
                  <c:pt idx="21">
                    <c:v>O</c:v>
                  </c:pt>
                </c:lvl>
                <c:lvl>
                  <c:pt idx="0">
                    <c:v>19</c:v>
                  </c:pt>
                  <c:pt idx="12">
                    <c:v>20</c:v>
                  </c:pt>
                </c:lvl>
              </c:multiLvlStrCache>
            </c:multiLvlStrRef>
          </c:cat>
          <c:val>
            <c:numRef>
              <c:f>Construcción!$O$4:$O$25</c:f>
              <c:numCache>
                <c:formatCode>0.0</c:formatCode>
                <c:ptCount val="22"/>
                <c:pt idx="0">
                  <c:v>6.1476362795891415</c:v>
                </c:pt>
                <c:pt idx="1">
                  <c:v>3.6638505101509011</c:v>
                </c:pt>
                <c:pt idx="2">
                  <c:v>6.8124113108862572</c:v>
                </c:pt>
                <c:pt idx="3">
                  <c:v>10.616200649267604</c:v>
                </c:pt>
                <c:pt idx="4">
                  <c:v>7.0411952359152208</c:v>
                </c:pt>
                <c:pt idx="5">
                  <c:v>0.25515414373933343</c:v>
                </c:pt>
                <c:pt idx="6">
                  <c:v>21.983974179735256</c:v>
                </c:pt>
                <c:pt idx="7">
                  <c:v>2.5696597678576572</c:v>
                </c:pt>
                <c:pt idx="8">
                  <c:v>9.3750338654269285</c:v>
                </c:pt>
                <c:pt idx="9">
                  <c:v>-13.396962986165361</c:v>
                </c:pt>
                <c:pt idx="10">
                  <c:v>-4.4333688104460585</c:v>
                </c:pt>
                <c:pt idx="11">
                  <c:v>6.6446239708370269</c:v>
                </c:pt>
                <c:pt idx="12">
                  <c:v>-1.9190308041827753</c:v>
                </c:pt>
                <c:pt idx="13">
                  <c:v>0.41587241738061387</c:v>
                </c:pt>
                <c:pt idx="14">
                  <c:v>-9.5391404822380288</c:v>
                </c:pt>
                <c:pt idx="15">
                  <c:v>-27.87491799125673</c:v>
                </c:pt>
                <c:pt idx="16" formatCode="General">
                  <c:v>-42.576437890437781</c:v>
                </c:pt>
                <c:pt idx="17" formatCode="General">
                  <c:v>-46.01323304936853</c:v>
                </c:pt>
                <c:pt idx="18" formatCode="General">
                  <c:v>-49.1</c:v>
                </c:pt>
                <c:pt idx="19" formatCode="General">
                  <c:v>-49.3</c:v>
                </c:pt>
                <c:pt idx="20" formatCode="General">
                  <c:v>-21</c:v>
                </c:pt>
                <c:pt idx="21" formatCode="General">
                  <c:v>-9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1-4FBB-8066-92A678C991EB}"/>
            </c:ext>
          </c:extLst>
        </c:ser>
        <c:ser>
          <c:idx val="4"/>
          <c:order val="3"/>
          <c:tx>
            <c:strRef>
              <c:f>Construcción!$L$35</c:f>
              <c:strCache>
                <c:ptCount val="1"/>
                <c:pt idx="0">
                  <c:v>Cemento</c:v>
                </c:pt>
              </c:strCache>
            </c:strRef>
          </c:tx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multiLvlStrRef>
              <c:f>Construcción!$J$4:$K$25</c:f>
              <c:multiLvlStrCache>
                <c:ptCount val="22"/>
                <c:lvl>
                  <c:pt idx="0">
                    <c:v>E</c:v>
                  </c:pt>
                  <c:pt idx="1">
                    <c:v>F</c:v>
                  </c:pt>
                  <c:pt idx="2">
                    <c:v>M</c:v>
                  </c:pt>
                  <c:pt idx="3">
                    <c:v>A</c:v>
                  </c:pt>
                  <c:pt idx="4">
                    <c:v>M</c:v>
                  </c:pt>
                  <c:pt idx="5">
                    <c:v>J</c:v>
                  </c:pt>
                  <c:pt idx="6">
                    <c:v>J</c:v>
                  </c:pt>
                  <c:pt idx="7">
                    <c:v>A</c:v>
                  </c:pt>
                  <c:pt idx="8">
                    <c:v>S</c:v>
                  </c:pt>
                  <c:pt idx="9">
                    <c:v>O</c:v>
                  </c:pt>
                  <c:pt idx="10">
                    <c:v>N</c:v>
                  </c:pt>
                  <c:pt idx="11">
                    <c:v>D</c:v>
                  </c:pt>
                  <c:pt idx="12">
                    <c:v>E</c:v>
                  </c:pt>
                  <c:pt idx="13">
                    <c:v>F</c:v>
                  </c:pt>
                  <c:pt idx="14">
                    <c:v>M</c:v>
                  </c:pt>
                  <c:pt idx="15">
                    <c:v>A</c:v>
                  </c:pt>
                  <c:pt idx="16">
                    <c:v>M</c:v>
                  </c:pt>
                  <c:pt idx="17">
                    <c:v>J</c:v>
                  </c:pt>
                  <c:pt idx="18">
                    <c:v>J</c:v>
                  </c:pt>
                  <c:pt idx="19">
                    <c:v>A</c:v>
                  </c:pt>
                  <c:pt idx="20">
                    <c:v>S</c:v>
                  </c:pt>
                  <c:pt idx="21">
                    <c:v>O</c:v>
                  </c:pt>
                </c:lvl>
                <c:lvl>
                  <c:pt idx="0">
                    <c:v>19</c:v>
                  </c:pt>
                  <c:pt idx="12">
                    <c:v>20</c:v>
                  </c:pt>
                </c:lvl>
              </c:multiLvlStrCache>
            </c:multiLvlStrRef>
          </c:cat>
          <c:val>
            <c:numRef>
              <c:f>Construcción!$P$4:$P$25</c:f>
              <c:numCache>
                <c:formatCode>0.0</c:formatCode>
                <c:ptCount val="22"/>
                <c:pt idx="0">
                  <c:v>7.6344654583015759</c:v>
                </c:pt>
                <c:pt idx="1">
                  <c:v>3.9428881099385027</c:v>
                </c:pt>
                <c:pt idx="2">
                  <c:v>10.346089140057035</c:v>
                </c:pt>
                <c:pt idx="3">
                  <c:v>11.183817635430549</c:v>
                </c:pt>
                <c:pt idx="4">
                  <c:v>6.4042857671572584</c:v>
                </c:pt>
                <c:pt idx="5">
                  <c:v>-10.622595131029966</c:v>
                </c:pt>
                <c:pt idx="6">
                  <c:v>11.308291017917904</c:v>
                </c:pt>
                <c:pt idx="7">
                  <c:v>7.3391962427779234</c:v>
                </c:pt>
                <c:pt idx="8">
                  <c:v>1.4048173542009268</c:v>
                </c:pt>
                <c:pt idx="9">
                  <c:v>-7.9549632728431519</c:v>
                </c:pt>
                <c:pt idx="10">
                  <c:v>-2.5136078874396617</c:v>
                </c:pt>
                <c:pt idx="11">
                  <c:v>-8.2782954363902697</c:v>
                </c:pt>
                <c:pt idx="12">
                  <c:v>-5.2378885074345511</c:v>
                </c:pt>
                <c:pt idx="13">
                  <c:v>2.5616297992892001E-2</c:v>
                </c:pt>
                <c:pt idx="14">
                  <c:v>-13.571880682788617</c:v>
                </c:pt>
                <c:pt idx="15">
                  <c:v>-22.930280251959633</c:v>
                </c:pt>
                <c:pt idx="16">
                  <c:v>-15.42604224335582</c:v>
                </c:pt>
                <c:pt idx="17">
                  <c:v>-26.877617910877149</c:v>
                </c:pt>
                <c:pt idx="18">
                  <c:v>-26.6</c:v>
                </c:pt>
                <c:pt idx="19">
                  <c:v>-16.8</c:v>
                </c:pt>
                <c:pt idx="20">
                  <c:v>5.4</c:v>
                </c:pt>
                <c:pt idx="21">
                  <c:v>16.2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1-4FBB-8066-92A678C99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51299456"/>
        <c:axId val="601322928"/>
      </c:lineChart>
      <c:catAx>
        <c:axId val="175129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601322928"/>
        <c:crosses val="autoZero"/>
        <c:auto val="1"/>
        <c:lblAlgn val="ctr"/>
        <c:lblOffset val="100"/>
        <c:noMultiLvlLbl val="0"/>
      </c:catAx>
      <c:valAx>
        <c:axId val="60132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751299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47594050743664E-2"/>
          <c:y val="5.0925925925925923E-2"/>
          <c:w val="0.85417147856517939"/>
          <c:h val="0.82373432487605736"/>
        </c:manualLayout>
      </c:layout>
      <c:lineChart>
        <c:grouping val="standard"/>
        <c:varyColors val="0"/>
        <c:ser>
          <c:idx val="0"/>
          <c:order val="0"/>
          <c:tx>
            <c:strRef>
              <c:f>'1.2 Gráfico_4'!$O$6</c:f>
              <c:strCache>
                <c:ptCount val="1"/>
                <c:pt idx="0">
                  <c:v>Ocupados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'1.2 Gráfico_4'!$N$19:$N$54</c:f>
              <c:numCache>
                <c:formatCode>General</c:formatCode>
                <c:ptCount val="36"/>
                <c:pt idx="0">
                  <c:v>12</c:v>
                </c:pt>
                <c:pt idx="4">
                  <c:v>13</c:v>
                </c:pt>
                <c:pt idx="8">
                  <c:v>14</c:v>
                </c:pt>
                <c:pt idx="12">
                  <c:v>15</c:v>
                </c:pt>
                <c:pt idx="16">
                  <c:v>16</c:v>
                </c:pt>
                <c:pt idx="20">
                  <c:v>17</c:v>
                </c:pt>
                <c:pt idx="24">
                  <c:v>18</c:v>
                </c:pt>
                <c:pt idx="28">
                  <c:v>19</c:v>
                </c:pt>
                <c:pt idx="32">
                  <c:v>20</c:v>
                </c:pt>
              </c:numCache>
            </c:numRef>
          </c:cat>
          <c:val>
            <c:numRef>
              <c:f>'1.2 Gráfico_4'!$O$19:$O$54</c:f>
              <c:numCache>
                <c:formatCode>#,#00</c:formatCode>
                <c:ptCount val="36"/>
                <c:pt idx="0">
                  <c:v>622.20000000000005</c:v>
                </c:pt>
                <c:pt idx="1">
                  <c:v>641.29999999999995</c:v>
                </c:pt>
                <c:pt idx="2">
                  <c:v>647.5</c:v>
                </c:pt>
                <c:pt idx="3">
                  <c:v>675</c:v>
                </c:pt>
                <c:pt idx="4">
                  <c:v>682.4</c:v>
                </c:pt>
                <c:pt idx="5">
                  <c:v>698.8</c:v>
                </c:pt>
                <c:pt idx="6">
                  <c:v>680.1</c:v>
                </c:pt>
                <c:pt idx="7">
                  <c:v>695.8</c:v>
                </c:pt>
                <c:pt idx="8">
                  <c:v>678.4</c:v>
                </c:pt>
                <c:pt idx="9">
                  <c:v>688.3</c:v>
                </c:pt>
                <c:pt idx="10">
                  <c:v>674.1</c:v>
                </c:pt>
                <c:pt idx="11">
                  <c:v>683.4</c:v>
                </c:pt>
                <c:pt idx="12">
                  <c:v>679.4</c:v>
                </c:pt>
                <c:pt idx="13">
                  <c:v>724.7</c:v>
                </c:pt>
                <c:pt idx="14">
                  <c:v>731.7</c:v>
                </c:pt>
                <c:pt idx="15">
                  <c:v>757.4</c:v>
                </c:pt>
                <c:pt idx="16">
                  <c:v>738</c:v>
                </c:pt>
                <c:pt idx="17">
                  <c:v>752.3</c:v>
                </c:pt>
                <c:pt idx="18">
                  <c:v>750</c:v>
                </c:pt>
                <c:pt idx="19">
                  <c:v>713.7</c:v>
                </c:pt>
                <c:pt idx="20">
                  <c:v>750.7</c:v>
                </c:pt>
                <c:pt idx="21">
                  <c:v>722.3</c:v>
                </c:pt>
                <c:pt idx="22">
                  <c:v>705.4</c:v>
                </c:pt>
                <c:pt idx="23">
                  <c:v>711</c:v>
                </c:pt>
                <c:pt idx="24">
                  <c:v>731.3</c:v>
                </c:pt>
                <c:pt idx="25">
                  <c:v>736.9</c:v>
                </c:pt>
                <c:pt idx="26">
                  <c:v>742.5</c:v>
                </c:pt>
                <c:pt idx="27">
                  <c:v>769.5</c:v>
                </c:pt>
                <c:pt idx="28">
                  <c:v>752.3</c:v>
                </c:pt>
                <c:pt idx="29">
                  <c:v>758.9</c:v>
                </c:pt>
                <c:pt idx="30">
                  <c:v>787.5</c:v>
                </c:pt>
                <c:pt idx="31">
                  <c:v>787.6</c:v>
                </c:pt>
                <c:pt idx="32">
                  <c:v>756</c:v>
                </c:pt>
                <c:pt idx="33">
                  <c:v>598.29999999999995</c:v>
                </c:pt>
                <c:pt idx="34">
                  <c:v>504.4</c:v>
                </c:pt>
                <c:pt idx="35">
                  <c:v>672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58-45CA-97E2-49F29B88CE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7846095"/>
        <c:axId val="1183308415"/>
      </c:lineChart>
      <c:lineChart>
        <c:grouping val="standard"/>
        <c:varyColors val="0"/>
        <c:ser>
          <c:idx val="1"/>
          <c:order val="1"/>
          <c:tx>
            <c:strRef>
              <c:f>'1.2 Gráfico_4'!$Q$6</c:f>
              <c:strCache>
                <c:ptCount val="1"/>
                <c:pt idx="0">
                  <c:v>Tasa de desempleo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'1.2 Gráfico_4'!$N$19:$N$54</c:f>
              <c:numCache>
                <c:formatCode>General</c:formatCode>
                <c:ptCount val="36"/>
                <c:pt idx="0">
                  <c:v>12</c:v>
                </c:pt>
                <c:pt idx="4">
                  <c:v>13</c:v>
                </c:pt>
                <c:pt idx="8">
                  <c:v>14</c:v>
                </c:pt>
                <c:pt idx="12">
                  <c:v>15</c:v>
                </c:pt>
                <c:pt idx="16">
                  <c:v>16</c:v>
                </c:pt>
                <c:pt idx="20">
                  <c:v>17</c:v>
                </c:pt>
                <c:pt idx="24">
                  <c:v>18</c:v>
                </c:pt>
                <c:pt idx="28">
                  <c:v>19</c:v>
                </c:pt>
                <c:pt idx="32">
                  <c:v>20</c:v>
                </c:pt>
              </c:numCache>
            </c:numRef>
          </c:cat>
          <c:val>
            <c:numRef>
              <c:f>'1.2 Gráfico_4'!$Q$19:$Q$54</c:f>
              <c:numCache>
                <c:formatCode>0.00</c:formatCode>
                <c:ptCount val="36"/>
                <c:pt idx="0">
                  <c:v>6.92</c:v>
                </c:pt>
                <c:pt idx="1">
                  <c:v>8.35</c:v>
                </c:pt>
                <c:pt idx="2">
                  <c:v>8.74</c:v>
                </c:pt>
                <c:pt idx="3">
                  <c:v>6.65</c:v>
                </c:pt>
                <c:pt idx="4">
                  <c:v>7.44</c:v>
                </c:pt>
                <c:pt idx="5">
                  <c:v>7.66</c:v>
                </c:pt>
                <c:pt idx="6">
                  <c:v>9</c:v>
                </c:pt>
                <c:pt idx="7">
                  <c:v>6.84</c:v>
                </c:pt>
                <c:pt idx="8">
                  <c:v>10.11</c:v>
                </c:pt>
                <c:pt idx="9">
                  <c:v>9.26</c:v>
                </c:pt>
                <c:pt idx="10">
                  <c:v>9.2899999999999991</c:v>
                </c:pt>
                <c:pt idx="11">
                  <c:v>8.76</c:v>
                </c:pt>
                <c:pt idx="12">
                  <c:v>7.59</c:v>
                </c:pt>
                <c:pt idx="13">
                  <c:v>8.1300000000000008</c:v>
                </c:pt>
                <c:pt idx="14">
                  <c:v>8.7899999999999991</c:v>
                </c:pt>
                <c:pt idx="15">
                  <c:v>7.68</c:v>
                </c:pt>
                <c:pt idx="16">
                  <c:v>8.4600000000000009</c:v>
                </c:pt>
                <c:pt idx="17">
                  <c:v>8.19</c:v>
                </c:pt>
                <c:pt idx="18">
                  <c:v>9.19</c:v>
                </c:pt>
                <c:pt idx="19">
                  <c:v>9.43</c:v>
                </c:pt>
                <c:pt idx="20">
                  <c:v>10.029999999999999</c:v>
                </c:pt>
                <c:pt idx="21">
                  <c:v>10.25</c:v>
                </c:pt>
                <c:pt idx="22">
                  <c:v>10.78</c:v>
                </c:pt>
                <c:pt idx="23">
                  <c:v>8.83</c:v>
                </c:pt>
                <c:pt idx="24">
                  <c:v>9.98</c:v>
                </c:pt>
                <c:pt idx="25">
                  <c:v>8.7899999999999991</c:v>
                </c:pt>
                <c:pt idx="26">
                  <c:v>9.31</c:v>
                </c:pt>
                <c:pt idx="27">
                  <c:v>9.82</c:v>
                </c:pt>
                <c:pt idx="28">
                  <c:v>8.51</c:v>
                </c:pt>
                <c:pt idx="29">
                  <c:v>8.65</c:v>
                </c:pt>
                <c:pt idx="30">
                  <c:v>9.08</c:v>
                </c:pt>
                <c:pt idx="31">
                  <c:v>8.3000000000000007</c:v>
                </c:pt>
                <c:pt idx="32">
                  <c:v>10.81</c:v>
                </c:pt>
                <c:pt idx="33">
                  <c:v>20.3</c:v>
                </c:pt>
                <c:pt idx="34">
                  <c:v>15.02</c:v>
                </c:pt>
                <c:pt idx="35">
                  <c:v>14.94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58-45CA-97E2-49F29B88CE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4493151"/>
        <c:axId val="1183279295"/>
      </c:lineChart>
      <c:catAx>
        <c:axId val="1267846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183308415"/>
        <c:crosses val="autoZero"/>
        <c:auto val="1"/>
        <c:lblAlgn val="ctr"/>
        <c:lblOffset val="100"/>
        <c:noMultiLvlLbl val="0"/>
      </c:catAx>
      <c:valAx>
        <c:axId val="1183308415"/>
        <c:scaling>
          <c:orientation val="minMax"/>
          <c:max val="810"/>
          <c:min val="4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267846095"/>
        <c:crosses val="autoZero"/>
        <c:crossBetween val="between"/>
      </c:valAx>
      <c:valAx>
        <c:axId val="1183279295"/>
        <c:scaling>
          <c:orientation val="minMax"/>
          <c:min val="6"/>
        </c:scaling>
        <c:delete val="0"/>
        <c:axPos val="r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314493151"/>
        <c:crosses val="max"/>
        <c:crossBetween val="between"/>
      </c:valAx>
      <c:catAx>
        <c:axId val="13144931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327929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0.180555555555555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8D-4829-B814-50585C3B338F}"/>
                </c:ext>
              </c:extLst>
            </c:dLbl>
            <c:dLbl>
              <c:idx val="1"/>
              <c:layout>
                <c:manualLayout>
                  <c:x val="0"/>
                  <c:y val="-0.106481481481481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8D-4829-B814-50585C3B338F}"/>
                </c:ext>
              </c:extLst>
            </c:dLbl>
            <c:dLbl>
              <c:idx val="2"/>
              <c:layout>
                <c:manualLayout>
                  <c:x val="1.2731334408019993E-17"/>
                  <c:y val="-0.14351851851851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8D-4829-B814-50585C3B338F}"/>
                </c:ext>
              </c:extLst>
            </c:dLbl>
            <c:dLbl>
              <c:idx val="3"/>
              <c:layout>
                <c:manualLayout>
                  <c:x val="0"/>
                  <c:y val="-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8D-4829-B814-50585C3B338F}"/>
                </c:ext>
              </c:extLst>
            </c:dLbl>
            <c:dLbl>
              <c:idx val="4"/>
              <c:layout>
                <c:manualLayout>
                  <c:x val="-2.7777777777777779E-3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8D-4829-B814-50585C3B338F}"/>
                </c:ext>
              </c:extLst>
            </c:dLbl>
            <c:dLbl>
              <c:idx val="5"/>
              <c:layout>
                <c:manualLayout>
                  <c:x val="0"/>
                  <c:y val="-0.120370370370370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8D-4829-B814-50585C3B338F}"/>
                </c:ext>
              </c:extLst>
            </c:dLbl>
            <c:dLbl>
              <c:idx val="6"/>
              <c:layout>
                <c:manualLayout>
                  <c:x val="0"/>
                  <c:y val="-0.17129629629629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8D-4829-B814-50585C3B338F}"/>
                </c:ext>
              </c:extLst>
            </c:dLbl>
            <c:dLbl>
              <c:idx val="7"/>
              <c:layout>
                <c:manualLayout>
                  <c:x val="0"/>
                  <c:y val="-0.152777777777777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8D-4829-B814-50585C3B338F}"/>
                </c:ext>
              </c:extLst>
            </c:dLbl>
            <c:dLbl>
              <c:idx val="8"/>
              <c:layout>
                <c:manualLayout>
                  <c:x val="0"/>
                  <c:y val="-0.1944444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8D-4829-B814-50585C3B338F}"/>
                </c:ext>
              </c:extLst>
            </c:dLbl>
            <c:dLbl>
              <c:idx val="9"/>
              <c:layout>
                <c:manualLayout>
                  <c:x val="0"/>
                  <c:y val="-0.129629629629629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D8D-4829-B814-50585C3B338F}"/>
                </c:ext>
              </c:extLst>
            </c:dLbl>
            <c:dLbl>
              <c:idx val="10"/>
              <c:layout>
                <c:manualLayout>
                  <c:x val="-5.0925337632079971E-17"/>
                  <c:y val="-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D8D-4829-B814-50585C3B338F}"/>
                </c:ext>
              </c:extLst>
            </c:dLbl>
            <c:dLbl>
              <c:idx val="11"/>
              <c:layout>
                <c:manualLayout>
                  <c:x val="0"/>
                  <c:y val="-0.19907407407407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D8D-4829-B814-50585C3B338F}"/>
                </c:ext>
              </c:extLst>
            </c:dLbl>
            <c:dLbl>
              <c:idx val="12"/>
              <c:layout>
                <c:manualLayout>
                  <c:x val="0"/>
                  <c:y val="-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D8D-4829-B814-50585C3B338F}"/>
                </c:ext>
              </c:extLst>
            </c:dLbl>
            <c:dLbl>
              <c:idx val="13"/>
              <c:layout>
                <c:manualLayout>
                  <c:x val="-2.7777777777777779E-3"/>
                  <c:y val="-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D8D-4829-B814-50585C3B338F}"/>
                </c:ext>
              </c:extLst>
            </c:dLbl>
            <c:dLbl>
              <c:idx val="14"/>
              <c:layout>
                <c:manualLayout>
                  <c:x val="0"/>
                  <c:y val="-0.180555555555555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D8D-4829-B814-50585C3B338F}"/>
                </c:ext>
              </c:extLst>
            </c:dLbl>
            <c:dLbl>
              <c:idx val="15"/>
              <c:layout>
                <c:manualLayout>
                  <c:x val="-1.0185067526415994E-16"/>
                  <c:y val="-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D8D-4829-B814-50585C3B338F}"/>
                </c:ext>
              </c:extLst>
            </c:dLbl>
            <c:dLbl>
              <c:idx val="16"/>
              <c:layout>
                <c:manualLayout>
                  <c:x val="-1.0185067526415994E-16"/>
                  <c:y val="-0.120370370370370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D8D-4829-B814-50585C3B338F}"/>
                </c:ext>
              </c:extLst>
            </c:dLbl>
            <c:dLbl>
              <c:idx val="17"/>
              <c:layout>
                <c:manualLayout>
                  <c:x val="-8.3333333333334356E-3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D8D-4829-B814-50585C3B338F}"/>
                </c:ext>
              </c:extLst>
            </c:dLbl>
            <c:dLbl>
              <c:idx val="18"/>
              <c:layout>
                <c:manualLayout>
                  <c:x val="-2.7777777777777779E-3"/>
                  <c:y val="-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D8D-4829-B814-50585C3B338F}"/>
                </c:ext>
              </c:extLst>
            </c:dLbl>
            <c:dLbl>
              <c:idx val="19"/>
              <c:layout>
                <c:manualLayout>
                  <c:x val="-1.0185067526415994E-16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D8D-4829-B814-50585C3B338F}"/>
                </c:ext>
              </c:extLst>
            </c:dLbl>
            <c:dLbl>
              <c:idx val="20"/>
              <c:layout>
                <c:manualLayout>
                  <c:x val="-1.0185067526415994E-16"/>
                  <c:y val="-0.1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D8D-4829-B814-50585C3B338F}"/>
                </c:ext>
              </c:extLst>
            </c:dLbl>
            <c:dLbl>
              <c:idx val="21"/>
              <c:layout>
                <c:manualLayout>
                  <c:x val="0"/>
                  <c:y val="-7.4074074074074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D8D-4829-B814-50585C3B338F}"/>
                </c:ext>
              </c:extLst>
            </c:dLbl>
            <c:dLbl>
              <c:idx val="22"/>
              <c:layout>
                <c:manualLayout>
                  <c:x val="-1.0185067526415994E-16"/>
                  <c:y val="-0.120370370370370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D8D-4829-B814-50585C3B338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ExportCuadro!$B$6:$B$29</c:f>
              <c:strCache>
                <c:ptCount val="24"/>
                <c:pt idx="0">
                  <c:v>97</c:v>
                </c:pt>
                <c:pt idx="1">
                  <c:v>98</c:v>
                </c:pt>
                <c:pt idx="2">
                  <c:v>99</c:v>
                </c:pt>
                <c:pt idx="3">
                  <c:v>00</c:v>
                </c:pt>
                <c:pt idx="4">
                  <c:v>01</c:v>
                </c:pt>
                <c:pt idx="5">
                  <c:v>02</c:v>
                </c:pt>
                <c:pt idx="6">
                  <c:v>03</c:v>
                </c:pt>
                <c:pt idx="7">
                  <c:v>04</c:v>
                </c:pt>
                <c:pt idx="8">
                  <c:v>05</c:v>
                </c:pt>
                <c:pt idx="9">
                  <c:v>06</c:v>
                </c:pt>
                <c:pt idx="10">
                  <c:v>07</c:v>
                </c:pt>
                <c:pt idx="11">
                  <c:v>08</c:v>
                </c:pt>
                <c:pt idx="12">
                  <c:v>09</c:v>
                </c:pt>
                <c:pt idx="13">
                  <c:v>10</c:v>
                </c:pt>
                <c:pt idx="14">
                  <c:v>11</c:v>
                </c:pt>
                <c:pt idx="15">
                  <c:v>12</c:v>
                </c:pt>
                <c:pt idx="16">
                  <c:v>13</c:v>
                </c:pt>
                <c:pt idx="17">
                  <c:v>14</c:v>
                </c:pt>
                <c:pt idx="18">
                  <c:v>15</c:v>
                </c:pt>
                <c:pt idx="19">
                  <c:v>16</c:v>
                </c:pt>
                <c:pt idx="20">
                  <c:v>17</c:v>
                </c:pt>
                <c:pt idx="21">
                  <c:v>18</c:v>
                </c:pt>
                <c:pt idx="22">
                  <c:v>19</c:v>
                </c:pt>
                <c:pt idx="23">
                  <c:v>20</c:v>
                </c:pt>
              </c:strCache>
            </c:strRef>
          </c:cat>
          <c:val>
            <c:numRef>
              <c:f>ExportCuadro!$D$6:$D$29</c:f>
              <c:numCache>
                <c:formatCode>#,##0.00</c:formatCode>
                <c:ptCount val="24"/>
                <c:pt idx="0">
                  <c:v>9.6577970560115105</c:v>
                </c:pt>
                <c:pt idx="1">
                  <c:v>4.2678238509173498</c:v>
                </c:pt>
                <c:pt idx="2">
                  <c:v>-7.3815191558020903</c:v>
                </c:pt>
                <c:pt idx="3">
                  <c:v>4.4081146789742398</c:v>
                </c:pt>
                <c:pt idx="4">
                  <c:v>1.76820931353316</c:v>
                </c:pt>
                <c:pt idx="5">
                  <c:v>5.7066883338759498</c:v>
                </c:pt>
                <c:pt idx="6">
                  <c:v>9.1571283271985706</c:v>
                </c:pt>
                <c:pt idx="7">
                  <c:v>7.8210202973942904</c:v>
                </c:pt>
                <c:pt idx="8">
                  <c:v>11.264562858353299</c:v>
                </c:pt>
                <c:pt idx="9">
                  <c:v>6.5969719525439601</c:v>
                </c:pt>
                <c:pt idx="10">
                  <c:v>8.2038475864085996</c:v>
                </c:pt>
                <c:pt idx="11">
                  <c:v>11.666527754252</c:v>
                </c:pt>
                <c:pt idx="12">
                  <c:v>-7.8808569892494704</c:v>
                </c:pt>
                <c:pt idx="13">
                  <c:v>3.7378393640221401</c:v>
                </c:pt>
                <c:pt idx="14">
                  <c:v>10.41255539824</c:v>
                </c:pt>
                <c:pt idx="15">
                  <c:v>8.1666258637387994</c:v>
                </c:pt>
                <c:pt idx="16">
                  <c:v>5.7893946031255101</c:v>
                </c:pt>
                <c:pt idx="17">
                  <c:v>-2.8323805668429798</c:v>
                </c:pt>
                <c:pt idx="18">
                  <c:v>2.9601931563472799</c:v>
                </c:pt>
                <c:pt idx="19">
                  <c:v>-0.82110561136999904</c:v>
                </c:pt>
                <c:pt idx="20">
                  <c:v>-5.7296755093665404</c:v>
                </c:pt>
                <c:pt idx="21">
                  <c:v>2.3287101028791199</c:v>
                </c:pt>
                <c:pt idx="22">
                  <c:v>5.6551417007146201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9D8D-4829-B814-50585C3B338F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9D8D-4829-B814-50585C3B338F}"/>
              </c:ext>
            </c:extLst>
          </c:dPt>
          <c:dLbls>
            <c:dLbl>
              <c:idx val="23"/>
              <c:layout>
                <c:manualLayout>
                  <c:x val="0"/>
                  <c:y val="-0.20370370370370369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D8D-4829-B814-50585C3B338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ExportCuadro!$B$6:$B$29</c:f>
              <c:strCache>
                <c:ptCount val="24"/>
                <c:pt idx="0">
                  <c:v>97</c:v>
                </c:pt>
                <c:pt idx="1">
                  <c:v>98</c:v>
                </c:pt>
                <c:pt idx="2">
                  <c:v>99</c:v>
                </c:pt>
                <c:pt idx="3">
                  <c:v>00</c:v>
                </c:pt>
                <c:pt idx="4">
                  <c:v>01</c:v>
                </c:pt>
                <c:pt idx="5">
                  <c:v>02</c:v>
                </c:pt>
                <c:pt idx="6">
                  <c:v>03</c:v>
                </c:pt>
                <c:pt idx="7">
                  <c:v>04</c:v>
                </c:pt>
                <c:pt idx="8">
                  <c:v>05</c:v>
                </c:pt>
                <c:pt idx="9">
                  <c:v>06</c:v>
                </c:pt>
                <c:pt idx="10">
                  <c:v>07</c:v>
                </c:pt>
                <c:pt idx="11">
                  <c:v>08</c:v>
                </c:pt>
                <c:pt idx="12">
                  <c:v>09</c:v>
                </c:pt>
                <c:pt idx="13">
                  <c:v>10</c:v>
                </c:pt>
                <c:pt idx="14">
                  <c:v>11</c:v>
                </c:pt>
                <c:pt idx="15">
                  <c:v>12</c:v>
                </c:pt>
                <c:pt idx="16">
                  <c:v>13</c:v>
                </c:pt>
                <c:pt idx="17">
                  <c:v>14</c:v>
                </c:pt>
                <c:pt idx="18">
                  <c:v>15</c:v>
                </c:pt>
                <c:pt idx="19">
                  <c:v>16</c:v>
                </c:pt>
                <c:pt idx="20">
                  <c:v>17</c:v>
                </c:pt>
                <c:pt idx="21">
                  <c:v>18</c:v>
                </c:pt>
                <c:pt idx="22">
                  <c:v>19</c:v>
                </c:pt>
                <c:pt idx="23">
                  <c:v>20</c:v>
                </c:pt>
              </c:strCache>
            </c:strRef>
          </c:cat>
          <c:val>
            <c:numRef>
              <c:f>ExportCuadro!$E$6:$E$29</c:f>
              <c:numCache>
                <c:formatCode>General</c:formatCode>
                <c:ptCount val="24"/>
                <c:pt idx="23" formatCode="#,##0.00">
                  <c:v>-12.2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9D8D-4829-B814-50585C3B3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78935712"/>
        <c:axId val="1831629584"/>
      </c:barChart>
      <c:catAx>
        <c:axId val="137893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831629584"/>
        <c:crosses val="autoZero"/>
        <c:auto val="1"/>
        <c:lblAlgn val="ctr"/>
        <c:lblOffset val="100"/>
        <c:noMultiLvlLbl val="0"/>
      </c:catAx>
      <c:valAx>
        <c:axId val="183162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378935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22292855594886"/>
          <c:y val="5.0925925925925923E-2"/>
          <c:w val="0.82130947011066391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525-4002-A194-EB2AECD15BEE}"/>
                </c:ext>
              </c:extLst>
            </c:dLbl>
            <c:dLbl>
              <c:idx val="1"/>
              <c:layout>
                <c:manualLayout>
                  <c:x val="3.0168083735198337E-3"/>
                  <c:y val="-3.294653543750299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-12,2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525-4002-A194-EB2AECD15B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Base!$B$113:$B$114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Base!$K$113:$K$114</c:f>
              <c:numCache>
                <c:formatCode>General</c:formatCode>
                <c:ptCount val="2"/>
                <c:pt idx="0" formatCode="0.0">
                  <c:v>5.655226455514617</c:v>
                </c:pt>
                <c:pt idx="1">
                  <c:v>-12.2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25-4002-A194-EB2AECD15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599574671"/>
        <c:axId val="1838191151"/>
      </c:barChart>
      <c:catAx>
        <c:axId val="1599574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838191151"/>
        <c:crosses val="autoZero"/>
        <c:auto val="1"/>
        <c:lblAlgn val="ctr"/>
        <c:lblOffset val="100"/>
        <c:noMultiLvlLbl val="0"/>
      </c:catAx>
      <c:valAx>
        <c:axId val="1838191151"/>
        <c:scaling>
          <c:orientation val="minMax"/>
          <c:min val="-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599574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5E9-4D19-B6C9-23D82AA27B27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5E9-4D19-B6C9-23D82AA27B27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5E9-4D19-B6C9-23D82AA27B27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5E9-4D19-B6C9-23D82AA27B27}"/>
              </c:ext>
            </c:extLst>
          </c:dPt>
          <c:cat>
            <c:multiLvlStrRef>
              <c:f>'G1 G2 G3 G4 G7 G8 G10 G11'!$N$23:$O$53</c:f>
              <c:multiLvlStrCache>
                <c:ptCount val="31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1</c:v>
                  </c:pt>
                  <c:pt idx="29">
                    <c:v>2</c:v>
                  </c:pt>
                  <c:pt idx="30">
                    <c:v>3</c:v>
                  </c:pt>
                </c:lvl>
                <c:lvl>
                  <c:pt idx="0">
                    <c:v>2013</c:v>
                  </c:pt>
                  <c:pt idx="4">
                    <c:v>2014</c:v>
                  </c:pt>
                  <c:pt idx="8">
                    <c:v>2015</c:v>
                  </c:pt>
                  <c:pt idx="12">
                    <c:v>2016</c:v>
                  </c:pt>
                  <c:pt idx="16">
                    <c:v>2017</c:v>
                  </c:pt>
                  <c:pt idx="20">
                    <c:v>2018</c:v>
                  </c:pt>
                  <c:pt idx="24">
                    <c:v>2019</c:v>
                  </c:pt>
                  <c:pt idx="28">
                    <c:v>2020</c:v>
                  </c:pt>
                </c:lvl>
              </c:multiLvlStrCache>
            </c:multiLvlStrRef>
          </c:cat>
          <c:val>
            <c:numRef>
              <c:f>'G1 G2 G3 G4 G7 G8 G10 G11'!$AA$23:$AA$53</c:f>
              <c:numCache>
                <c:formatCode>#,##0</c:formatCode>
                <c:ptCount val="31"/>
                <c:pt idx="0">
                  <c:v>4412.8687999999966</c:v>
                </c:pt>
                <c:pt idx="1">
                  <c:v>18163.622200000005</c:v>
                </c:pt>
                <c:pt idx="2">
                  <c:v>29380.013100000011</c:v>
                </c:pt>
                <c:pt idx="3">
                  <c:v>46309.636744000018</c:v>
                </c:pt>
                <c:pt idx="4">
                  <c:v>1775.5982000000004</c:v>
                </c:pt>
                <c:pt idx="5">
                  <c:v>7540.980378000002</c:v>
                </c:pt>
                <c:pt idx="6">
                  <c:v>11617.673926000003</c:v>
                </c:pt>
                <c:pt idx="7">
                  <c:v>21242.563477000003</c:v>
                </c:pt>
                <c:pt idx="8">
                  <c:v>3882.3389190000003</c:v>
                </c:pt>
                <c:pt idx="9">
                  <c:v>13036.735580999999</c:v>
                </c:pt>
                <c:pt idx="10">
                  <c:v>22330.133727999997</c:v>
                </c:pt>
                <c:pt idx="11">
                  <c:v>28062.154458000001</c:v>
                </c:pt>
                <c:pt idx="12">
                  <c:v>13425.414662000005</c:v>
                </c:pt>
                <c:pt idx="13">
                  <c:v>20032.361959000005</c:v>
                </c:pt>
                <c:pt idx="14">
                  <c:v>26065.343675000007</c:v>
                </c:pt>
                <c:pt idx="15">
                  <c:v>33421.689748000012</c:v>
                </c:pt>
                <c:pt idx="16">
                  <c:v>3105.7404660000002</c:v>
                </c:pt>
                <c:pt idx="17">
                  <c:v>8763.7843670000002</c:v>
                </c:pt>
                <c:pt idx="18">
                  <c:v>15645.331445</c:v>
                </c:pt>
                <c:pt idx="19">
                  <c:v>19523.781911999999</c:v>
                </c:pt>
                <c:pt idx="20">
                  <c:v>2308.3283259999994</c:v>
                </c:pt>
                <c:pt idx="21">
                  <c:v>7317.1800580000017</c:v>
                </c:pt>
                <c:pt idx="22">
                  <c:v>12029.798489000003</c:v>
                </c:pt>
                <c:pt idx="23">
                  <c:v>17785.262251000007</c:v>
                </c:pt>
                <c:pt idx="24">
                  <c:v>5579.2646900000009</c:v>
                </c:pt>
                <c:pt idx="25">
                  <c:v>11755.0549302</c:v>
                </c:pt>
                <c:pt idx="26">
                  <c:v>18751.4744402</c:v>
                </c:pt>
                <c:pt idx="27">
                  <c:v>24501.614281199996</c:v>
                </c:pt>
                <c:pt idx="28">
                  <c:v>13400.843024000007</c:v>
                </c:pt>
                <c:pt idx="29">
                  <c:v>21943.260170000009</c:v>
                </c:pt>
                <c:pt idx="30">
                  <c:v>32148.547743600007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E9-4D19-B6C9-23D82AA27B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axId val="185049088"/>
        <c:axId val="185050624"/>
      </c:barChart>
      <c:catAx>
        <c:axId val="185049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85050624"/>
        <c:crosses val="autoZero"/>
        <c:auto val="1"/>
        <c:lblAlgn val="ctr"/>
        <c:lblOffset val="100"/>
        <c:noMultiLvlLbl val="0"/>
      </c:catAx>
      <c:valAx>
        <c:axId val="185050624"/>
        <c:scaling>
          <c:orientation val="minMax"/>
          <c:max val="5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85049088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032192592797849E-2"/>
          <c:y val="6.3321553561746236E-2"/>
          <c:w val="0.88302611046833601"/>
          <c:h val="0.8465616537998399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'3.1 Datos gráfico 7'!$D$1</c:f>
              <c:strCache>
                <c:ptCount val="1"/>
                <c:pt idx="0">
                  <c:v>Gasto en construcción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36-4E62-9FE5-225D7C8D40C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36-4E62-9FE5-225D7C8D40C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36-4E62-9FE5-225D7C8D40C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36-4E62-9FE5-225D7C8D40C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36-4E62-9FE5-225D7C8D40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'3.1 Datos gráfico 7'!$A$2:$A$9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2020e</c:v>
                </c:pt>
                <c:pt idx="7">
                  <c:v>2021e</c:v>
                </c:pt>
              </c:strCache>
            </c:strRef>
          </c:cat>
          <c:val>
            <c:numRef>
              <c:f>'3.1 Datos gráfico 7'!$D$2:$D$9</c:f>
              <c:numCache>
                <c:formatCode>#,##0</c:formatCode>
                <c:ptCount val="8"/>
                <c:pt idx="0">
                  <c:v>8097.3884273248705</c:v>
                </c:pt>
                <c:pt idx="1">
                  <c:v>6374.6069847620465</c:v>
                </c:pt>
                <c:pt idx="2">
                  <c:v>6629.1151323115728</c:v>
                </c:pt>
                <c:pt idx="3">
                  <c:v>5570.0925744066944</c:v>
                </c:pt>
                <c:pt idx="4">
                  <c:v>5529</c:v>
                </c:pt>
                <c:pt idx="5">
                  <c:v>6672</c:v>
                </c:pt>
                <c:pt idx="6">
                  <c:v>5759.1531222769854</c:v>
                </c:pt>
                <c:pt idx="7">
                  <c:v>6563.8357249179353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64-4265-85BC-46F813D4EF2E}"/>
            </c:ext>
          </c:extLst>
        </c:ser>
        <c:ser>
          <c:idx val="2"/>
          <c:order val="1"/>
          <c:tx>
            <c:strRef>
              <c:f>'3.1 Datos gráfico 7'!$E$1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36-4E62-9FE5-225D7C8D40C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36-4E62-9FE5-225D7C8D40C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36-4E62-9FE5-225D7C8D40C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36-4E62-9FE5-225D7C8D40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'3.1 Datos gráfico 7'!$A$2:$A$9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2020e</c:v>
                </c:pt>
                <c:pt idx="7">
                  <c:v>2021e</c:v>
                </c:pt>
              </c:strCache>
            </c:strRef>
          </c:cat>
          <c:val>
            <c:numRef>
              <c:f>'3.1 Datos gráfico 7'!$E$2:$E$9</c:f>
              <c:numCache>
                <c:formatCode>#,##0</c:formatCode>
                <c:ptCount val="8"/>
                <c:pt idx="0">
                  <c:v>15543.375789578271</c:v>
                </c:pt>
                <c:pt idx="1">
                  <c:v>14485.88737288733</c:v>
                </c:pt>
                <c:pt idx="2">
                  <c:v>13503.002631947096</c:v>
                </c:pt>
                <c:pt idx="3">
                  <c:v>10695.020495151794</c:v>
                </c:pt>
                <c:pt idx="4">
                  <c:v>11134.007470128452</c:v>
                </c:pt>
                <c:pt idx="5">
                  <c:v>13978.666024623526</c:v>
                </c:pt>
                <c:pt idx="6">
                  <c:v>11661.688738302508</c:v>
                </c:pt>
                <c:pt idx="7">
                  <c:v>11836.701125913467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64-4265-85BC-46F813D4EF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76523520"/>
        <c:axId val="176553984"/>
      </c:barChart>
      <c:catAx>
        <c:axId val="17652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76553984"/>
        <c:crosses val="autoZero"/>
        <c:auto val="1"/>
        <c:lblAlgn val="ctr"/>
        <c:lblOffset val="100"/>
        <c:noMultiLvlLbl val="0"/>
      </c:catAx>
      <c:valAx>
        <c:axId val="176553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76523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Hoja1!$A$1:$A$7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Hoja1!$B$1:$B$7</c:f>
              <c:numCache>
                <c:formatCode>General</c:formatCode>
                <c:ptCount val="7"/>
                <c:pt idx="0">
                  <c:v>9.1</c:v>
                </c:pt>
                <c:pt idx="1">
                  <c:v>-4.4000000000000004</c:v>
                </c:pt>
                <c:pt idx="2">
                  <c:v>2.2000000000000002</c:v>
                </c:pt>
                <c:pt idx="3">
                  <c:v>-1.8</c:v>
                </c:pt>
                <c:pt idx="4">
                  <c:v>4.0999999999999996</c:v>
                </c:pt>
                <c:pt idx="5">
                  <c:v>11</c:v>
                </c:pt>
                <c:pt idx="6">
                  <c:v>42.9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16-4796-9D5E-CE57B6BEA7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5540255"/>
        <c:axId val="695560223"/>
      </c:lineChart>
      <c:catAx>
        <c:axId val="6955402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5560223"/>
        <c:crosses val="autoZero"/>
        <c:auto val="1"/>
        <c:lblAlgn val="ctr"/>
        <c:lblOffset val="100"/>
        <c:noMultiLvlLbl val="0"/>
      </c:catAx>
      <c:valAx>
        <c:axId val="695560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695540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A58-4A3C-BFBA-54B87CE7B4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Diapo_10!$B$4:$B$7</c:f>
              <c:strCache>
                <c:ptCount val="4"/>
                <c:pt idx="0">
                  <c:v>Abr</c:v>
                </c:pt>
                <c:pt idx="1">
                  <c:v>May</c:v>
                </c:pt>
                <c:pt idx="2">
                  <c:v>Jun</c:v>
                </c:pt>
                <c:pt idx="3">
                  <c:v>Jul</c:v>
                </c:pt>
              </c:strCache>
            </c:strRef>
          </c:cat>
          <c:val>
            <c:numRef>
              <c:f>Diapo_10!$E$4:$E$7</c:f>
              <c:numCache>
                <c:formatCode>0%</c:formatCode>
                <c:ptCount val="4"/>
                <c:pt idx="0">
                  <c:v>0.11</c:v>
                </c:pt>
                <c:pt idx="1">
                  <c:v>0.36</c:v>
                </c:pt>
                <c:pt idx="2">
                  <c:v>0.48</c:v>
                </c:pt>
                <c:pt idx="3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58-4A3C-BFBA-54B87CE7B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589989743"/>
        <c:axId val="1918212783"/>
      </c:barChart>
      <c:catAx>
        <c:axId val="1589989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918212783"/>
        <c:crosses val="autoZero"/>
        <c:auto val="1"/>
        <c:lblAlgn val="ctr"/>
        <c:lblOffset val="100"/>
        <c:noMultiLvlLbl val="0"/>
      </c:catAx>
      <c:valAx>
        <c:axId val="191821278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589989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Hoja1!$D$1</c:f>
              <c:strCache>
                <c:ptCount val="1"/>
                <c:pt idx="0">
                  <c:v>Total subt. 31+33 (eje izq.)</c:v>
                </c:pt>
              </c:strCache>
            </c:strRef>
          </c:tx>
          <c:spPr>
            <a:solidFill>
              <a:schemeClr val="accent1"/>
            </a:solidFill>
            <a:ln w="57150">
              <a:solidFill>
                <a:schemeClr val="accent1"/>
              </a:solidFill>
            </a:ln>
            <a:effectLst/>
          </c:spPr>
          <c:invertIfNegative val="0"/>
          <c:cat>
            <c:strRef>
              <c:f>Hoja1!$A$3:$A$17</c:f>
              <c:strCach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2021*</c:v>
                </c:pt>
              </c:strCache>
            </c:strRef>
          </c:cat>
          <c:val>
            <c:numRef>
              <c:f>Hoja1!$D$3:$D$17</c:f>
              <c:numCache>
                <c:formatCode>#,##0</c:formatCode>
                <c:ptCount val="15"/>
                <c:pt idx="0">
                  <c:v>581603.47600000002</c:v>
                </c:pt>
                <c:pt idx="1">
                  <c:v>672300.14300000004</c:v>
                </c:pt>
                <c:pt idx="2">
                  <c:v>785743.80799999996</c:v>
                </c:pt>
                <c:pt idx="3">
                  <c:v>1011293.58</c:v>
                </c:pt>
                <c:pt idx="4">
                  <c:v>1406721.4650000001</c:v>
                </c:pt>
                <c:pt idx="5">
                  <c:v>1510331.2590000001</c:v>
                </c:pt>
                <c:pt idx="6">
                  <c:v>1431744.9240000001</c:v>
                </c:pt>
                <c:pt idx="7">
                  <c:v>1264169.28</c:v>
                </c:pt>
                <c:pt idx="8">
                  <c:v>1551268.237</c:v>
                </c:pt>
                <c:pt idx="9">
                  <c:v>1707331.5430000001</c:v>
                </c:pt>
                <c:pt idx="10">
                  <c:v>1733223.4839999999</c:v>
                </c:pt>
                <c:pt idx="11">
                  <c:v>1737417.5220000001</c:v>
                </c:pt>
                <c:pt idx="12">
                  <c:v>1883464.3759999999</c:v>
                </c:pt>
                <c:pt idx="13">
                  <c:v>2051005.81</c:v>
                </c:pt>
                <c:pt idx="14">
                  <c:v>2179166.4330000002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D5-47B5-AABE-EC0C51469355}"/>
            </c:ext>
          </c:extLst>
        </c:ser>
        <c:ser>
          <c:idx val="2"/>
          <c:order val="2"/>
          <c:tx>
            <c:v>Proy. Ley ppto. 2021 con fondo de emergencia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chemeClr val="accent3"/>
              </a:solidFill>
              <a:ln w="15875">
                <a:solidFill>
                  <a:schemeClr val="accent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BD5-47B5-AABE-EC0C51469355}"/>
              </c:ext>
            </c:extLst>
          </c:dPt>
          <c:val>
            <c:numRef>
              <c:f>Hoja1!$E$3:$E$17</c:f>
              <c:numCache>
                <c:formatCode>General</c:formatCode>
                <c:ptCount val="15"/>
                <c:pt idx="14" formatCode="#,##0">
                  <c:v>2447893.358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D5-47B5-AABE-EC0C51469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5"/>
        <c:axId val="1514040383"/>
        <c:axId val="1514494783"/>
      </c:barChart>
      <c:lineChart>
        <c:grouping val="standard"/>
        <c:varyColors val="0"/>
        <c:ser>
          <c:idx val="1"/>
          <c:order val="1"/>
          <c:tx>
            <c:strRef>
              <c:f>Hoja1!$F$1</c:f>
              <c:strCache>
                <c:ptCount val="1"/>
                <c:pt idx="0">
                  <c:v>Var. Anual subt. 31+33 (eje der.)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Hoja1!$F$3:$F$17</c:f>
              <c:numCache>
                <c:formatCode>0.0%</c:formatCode>
                <c:ptCount val="15"/>
                <c:pt idx="0">
                  <c:v>0.15832967978366552</c:v>
                </c:pt>
                <c:pt idx="1">
                  <c:v>0.15594244316380257</c:v>
                </c:pt>
                <c:pt idx="2">
                  <c:v>0.16873961158743933</c:v>
                </c:pt>
                <c:pt idx="3">
                  <c:v>0.28705256052110051</c:v>
                </c:pt>
                <c:pt idx="4">
                  <c:v>0.39101196014712181</c:v>
                </c:pt>
                <c:pt idx="5">
                  <c:v>7.365338240573438E-2</c:v>
                </c:pt>
                <c:pt idx="6">
                  <c:v>-5.2032515735675466E-2</c:v>
                </c:pt>
                <c:pt idx="7">
                  <c:v>-0.11704294612187505</c:v>
                </c:pt>
                <c:pt idx="8">
                  <c:v>0.22710483599158482</c:v>
                </c:pt>
                <c:pt idx="9">
                  <c:v>0.10060368818084697</c:v>
                </c:pt>
                <c:pt idx="10">
                  <c:v>1.5165151201098626E-2</c:v>
                </c:pt>
                <c:pt idx="11">
                  <c:v>2.4197906609948472E-3</c:v>
                </c:pt>
                <c:pt idx="12">
                  <c:v>8.4059733570477801E-2</c:v>
                </c:pt>
                <c:pt idx="13">
                  <c:v>8.8953864025724583E-2</c:v>
                </c:pt>
                <c:pt idx="14">
                  <c:v>6.248671865049471E-2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D5-47B5-AABE-EC0C51469355}"/>
            </c:ext>
          </c:extLst>
        </c:ser>
        <c:ser>
          <c:idx val="3"/>
          <c:order val="3"/>
          <c:tx>
            <c:v>Var. Anula real (2,2% infl.)</c:v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val>
            <c:numRef>
              <c:f>Hoja1!$G$3:$G$17</c:f>
              <c:numCache>
                <c:formatCode>General</c:formatCode>
                <c:ptCount val="15"/>
                <c:pt idx="14" formatCode="0.0%">
                  <c:v>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BD5-47B5-AABE-EC0C51469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4040783"/>
        <c:axId val="1514501439"/>
      </c:lineChart>
      <c:catAx>
        <c:axId val="151404038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514494783"/>
        <c:crosses val="autoZero"/>
        <c:auto val="1"/>
        <c:lblAlgn val="ctr"/>
        <c:lblOffset val="100"/>
        <c:noMultiLvlLbl val="0"/>
      </c:catAx>
      <c:valAx>
        <c:axId val="1514494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514040383"/>
        <c:crosses val="autoZero"/>
        <c:crossBetween val="between"/>
      </c:valAx>
      <c:valAx>
        <c:axId val="1514501439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514040783"/>
        <c:crosses val="max"/>
        <c:crossBetween val="between"/>
      </c:valAx>
      <c:catAx>
        <c:axId val="1514040783"/>
        <c:scaling>
          <c:orientation val="minMax"/>
        </c:scaling>
        <c:delete val="1"/>
        <c:axPos val="b"/>
        <c:majorTickMark val="out"/>
        <c:minorTickMark val="none"/>
        <c:tickLblPos val="nextTo"/>
        <c:crossAx val="151450143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7336136014928274E-4"/>
          <c:y val="0"/>
          <c:w val="0.7310110425510189"/>
          <c:h val="9.9206260010925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71202236203492E-2"/>
          <c:y val="0.16098089282791594"/>
          <c:w val="0.96035823178995705"/>
          <c:h val="0.73639278653552909"/>
        </c:manualLayout>
      </c:layout>
      <c:lineChart>
        <c:grouping val="standard"/>
        <c:varyColors val="0"/>
        <c:ser>
          <c:idx val="0"/>
          <c:order val="0"/>
          <c:tx>
            <c:strRef>
              <c:f>graph!$D$2</c:f>
              <c:strCache>
                <c:ptCount val="1"/>
                <c:pt idx="0">
                  <c:v>Índice corto plazo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graph!$B$3:$B$48</c:f>
              <c:strCache>
                <c:ptCount val="44"/>
                <c:pt idx="1">
                  <c:v>07</c:v>
                </c:pt>
                <c:pt idx="4">
                  <c:v>08</c:v>
                </c:pt>
                <c:pt idx="7">
                  <c:v>09</c:v>
                </c:pt>
                <c:pt idx="10">
                  <c:v>10</c:v>
                </c:pt>
                <c:pt idx="13">
                  <c:v>11</c:v>
                </c:pt>
                <c:pt idx="16">
                  <c:v>12</c:v>
                </c:pt>
                <c:pt idx="19">
                  <c:v>13</c:v>
                </c:pt>
                <c:pt idx="22">
                  <c:v>14</c:v>
                </c:pt>
                <c:pt idx="25">
                  <c:v>15</c:v>
                </c:pt>
                <c:pt idx="28">
                  <c:v>16</c:v>
                </c:pt>
                <c:pt idx="31">
                  <c:v>17</c:v>
                </c:pt>
                <c:pt idx="35">
                  <c:v>18</c:v>
                </c:pt>
                <c:pt idx="39">
                  <c:v>19</c:v>
                </c:pt>
                <c:pt idx="43">
                  <c:v>20</c:v>
                </c:pt>
              </c:strCache>
            </c:strRef>
          </c:cat>
          <c:val>
            <c:numRef>
              <c:f>graph!$D$3:$D$48</c:f>
              <c:numCache>
                <c:formatCode>0.0</c:formatCode>
                <c:ptCount val="46"/>
                <c:pt idx="0">
                  <c:v>57.142857142857146</c:v>
                </c:pt>
                <c:pt idx="1">
                  <c:v>62.142857142857139</c:v>
                </c:pt>
                <c:pt idx="2">
                  <c:v>58.762886597938149</c:v>
                </c:pt>
                <c:pt idx="3">
                  <c:v>56.578947368421055</c:v>
                </c:pt>
                <c:pt idx="4">
                  <c:v>50.25</c:v>
                </c:pt>
                <c:pt idx="5">
                  <c:v>32.214765100671144</c:v>
                </c:pt>
                <c:pt idx="6">
                  <c:v>54.679802955665025</c:v>
                </c:pt>
                <c:pt idx="7">
                  <c:v>56.584362139917694</c:v>
                </c:pt>
                <c:pt idx="8">
                  <c:v>51.821862348178136</c:v>
                </c:pt>
                <c:pt idx="9">
                  <c:v>70.77205882352942</c:v>
                </c:pt>
                <c:pt idx="10">
                  <c:v>68.070175438596493</c:v>
                </c:pt>
                <c:pt idx="11">
                  <c:v>76.599999999999994</c:v>
                </c:pt>
                <c:pt idx="12">
                  <c:v>75.974025974025977</c:v>
                </c:pt>
                <c:pt idx="13">
                  <c:v>81.603773584905653</c:v>
                </c:pt>
                <c:pt idx="14">
                  <c:v>64.522821576763491</c:v>
                </c:pt>
                <c:pt idx="15">
                  <c:v>73.921568627450981</c:v>
                </c:pt>
                <c:pt idx="16">
                  <c:v>73</c:v>
                </c:pt>
                <c:pt idx="17">
                  <c:v>73.07692307692308</c:v>
                </c:pt>
                <c:pt idx="18">
                  <c:v>70.238095238095241</c:v>
                </c:pt>
                <c:pt idx="19">
                  <c:v>60.416666666666664</c:v>
                </c:pt>
                <c:pt idx="20">
                  <c:v>57</c:v>
                </c:pt>
                <c:pt idx="21">
                  <c:v>45.794392523364479</c:v>
                </c:pt>
                <c:pt idx="22">
                  <c:v>45.817490494296578</c:v>
                </c:pt>
                <c:pt idx="23">
                  <c:v>41.089108910891085</c:v>
                </c:pt>
                <c:pt idx="24">
                  <c:v>46</c:v>
                </c:pt>
                <c:pt idx="25">
                  <c:v>59.756097560975611</c:v>
                </c:pt>
                <c:pt idx="26">
                  <c:v>47.120418848167539</c:v>
                </c:pt>
                <c:pt idx="27">
                  <c:v>37.164750957854409</c:v>
                </c:pt>
                <c:pt idx="28">
                  <c:v>40</c:v>
                </c:pt>
                <c:pt idx="29">
                  <c:v>40.506329113924053</c:v>
                </c:pt>
                <c:pt idx="30">
                  <c:v>32.075471698113205</c:v>
                </c:pt>
                <c:pt idx="31">
                  <c:v>43.005181347150256</c:v>
                </c:pt>
                <c:pt idx="32">
                  <c:v>44.061302681992338</c:v>
                </c:pt>
                <c:pt idx="33">
                  <c:v>70.2</c:v>
                </c:pt>
                <c:pt idx="34">
                  <c:v>74.047619047619051</c:v>
                </c:pt>
                <c:pt idx="35">
                  <c:v>77.374301675977662</c:v>
                </c:pt>
                <c:pt idx="36">
                  <c:v>70.243902439024396</c:v>
                </c:pt>
                <c:pt idx="37">
                  <c:v>70.526315789473699</c:v>
                </c:pt>
                <c:pt idx="38">
                  <c:v>68.055555555555557</c:v>
                </c:pt>
                <c:pt idx="39">
                  <c:v>69.666666666666671</c:v>
                </c:pt>
                <c:pt idx="40">
                  <c:v>59.547738693467338</c:v>
                </c:pt>
                <c:pt idx="41">
                  <c:v>66.878980891719749</c:v>
                </c:pt>
                <c:pt idx="42">
                  <c:v>30.654761904761905</c:v>
                </c:pt>
                <c:pt idx="43">
                  <c:v>15.384615384615385</c:v>
                </c:pt>
                <c:pt idx="44">
                  <c:v>23.202614379084967</c:v>
                </c:pt>
                <c:pt idx="45">
                  <c:v>56.182795698924735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9E-4E77-9784-129BCDAAA05D}"/>
            </c:ext>
          </c:extLst>
        </c:ser>
        <c:ser>
          <c:idx val="1"/>
          <c:order val="1"/>
          <c:tx>
            <c:strRef>
              <c:f>graph!$E$2</c:f>
              <c:strCache>
                <c:ptCount val="1"/>
                <c:pt idx="0">
                  <c:v>Índice mediano plazo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graph!$B$3:$B$48</c:f>
              <c:strCache>
                <c:ptCount val="44"/>
                <c:pt idx="1">
                  <c:v>07</c:v>
                </c:pt>
                <c:pt idx="4">
                  <c:v>08</c:v>
                </c:pt>
                <c:pt idx="7">
                  <c:v>09</c:v>
                </c:pt>
                <c:pt idx="10">
                  <c:v>10</c:v>
                </c:pt>
                <c:pt idx="13">
                  <c:v>11</c:v>
                </c:pt>
                <c:pt idx="16">
                  <c:v>12</c:v>
                </c:pt>
                <c:pt idx="19">
                  <c:v>13</c:v>
                </c:pt>
                <c:pt idx="22">
                  <c:v>14</c:v>
                </c:pt>
                <c:pt idx="25">
                  <c:v>15</c:v>
                </c:pt>
                <c:pt idx="28">
                  <c:v>16</c:v>
                </c:pt>
                <c:pt idx="31">
                  <c:v>17</c:v>
                </c:pt>
                <c:pt idx="35">
                  <c:v>18</c:v>
                </c:pt>
                <c:pt idx="39">
                  <c:v>19</c:v>
                </c:pt>
                <c:pt idx="43">
                  <c:v>20</c:v>
                </c:pt>
              </c:strCache>
            </c:strRef>
          </c:cat>
          <c:val>
            <c:numRef>
              <c:f>graph!$E$3:$E$48</c:f>
              <c:numCache>
                <c:formatCode>0.0</c:formatCode>
                <c:ptCount val="46"/>
                <c:pt idx="0">
                  <c:v>61.36363636363636</c:v>
                </c:pt>
                <c:pt idx="1">
                  <c:v>59.909909909909913</c:v>
                </c:pt>
                <c:pt idx="2">
                  <c:v>59.536082474226802</c:v>
                </c:pt>
                <c:pt idx="3">
                  <c:v>58.62573099415205</c:v>
                </c:pt>
                <c:pt idx="4">
                  <c:v>52.625</c:v>
                </c:pt>
                <c:pt idx="5">
                  <c:v>44.966442953020135</c:v>
                </c:pt>
                <c:pt idx="6">
                  <c:v>74.384236453201979</c:v>
                </c:pt>
                <c:pt idx="7">
                  <c:v>76.954732510288082</c:v>
                </c:pt>
                <c:pt idx="8">
                  <c:v>69.02834008097166</c:v>
                </c:pt>
                <c:pt idx="9">
                  <c:v>80.882352941176464</c:v>
                </c:pt>
                <c:pt idx="10">
                  <c:v>73.684210526315795</c:v>
                </c:pt>
                <c:pt idx="11">
                  <c:v>70.900000000000006</c:v>
                </c:pt>
                <c:pt idx="12">
                  <c:v>75.757575757575765</c:v>
                </c:pt>
                <c:pt idx="13">
                  <c:v>79.620853080568708</c:v>
                </c:pt>
                <c:pt idx="14">
                  <c:v>67.012448132780094</c:v>
                </c:pt>
                <c:pt idx="15">
                  <c:v>78.039215686274503</c:v>
                </c:pt>
                <c:pt idx="16">
                  <c:v>69</c:v>
                </c:pt>
                <c:pt idx="17">
                  <c:v>65.158371040723992</c:v>
                </c:pt>
                <c:pt idx="18">
                  <c:v>67.261904761904759</c:v>
                </c:pt>
                <c:pt idx="19">
                  <c:v>54.895104895104893</c:v>
                </c:pt>
                <c:pt idx="20">
                  <c:v>59</c:v>
                </c:pt>
                <c:pt idx="21">
                  <c:v>51.401869158878498</c:v>
                </c:pt>
                <c:pt idx="22">
                  <c:v>50.760456273764262</c:v>
                </c:pt>
                <c:pt idx="23">
                  <c:v>51.732673267326732</c:v>
                </c:pt>
                <c:pt idx="24">
                  <c:v>55</c:v>
                </c:pt>
                <c:pt idx="25">
                  <c:v>56.58536585365853</c:v>
                </c:pt>
                <c:pt idx="26">
                  <c:v>34.031413612565444</c:v>
                </c:pt>
                <c:pt idx="27">
                  <c:v>36.590038314176248</c:v>
                </c:pt>
                <c:pt idx="28">
                  <c:v>31</c:v>
                </c:pt>
                <c:pt idx="29">
                  <c:v>43.248945147679329</c:v>
                </c:pt>
                <c:pt idx="30">
                  <c:v>40.566037735849058</c:v>
                </c:pt>
                <c:pt idx="31">
                  <c:v>64.766839378238302</c:v>
                </c:pt>
                <c:pt idx="32">
                  <c:v>63.601532567049802</c:v>
                </c:pt>
                <c:pt idx="33">
                  <c:v>81.274900398406373</c:v>
                </c:pt>
                <c:pt idx="34">
                  <c:v>86.320754716981128</c:v>
                </c:pt>
                <c:pt idx="35">
                  <c:v>85.082872928176798</c:v>
                </c:pt>
                <c:pt idx="36">
                  <c:v>80.731707317073173</c:v>
                </c:pt>
                <c:pt idx="37">
                  <c:v>80.526315789473685</c:v>
                </c:pt>
                <c:pt idx="38">
                  <c:v>79.55801104972376</c:v>
                </c:pt>
                <c:pt idx="39">
                  <c:v>75.816993464052274</c:v>
                </c:pt>
                <c:pt idx="40">
                  <c:v>69.696969696969688</c:v>
                </c:pt>
                <c:pt idx="41">
                  <c:v>69.620253164556971</c:v>
                </c:pt>
                <c:pt idx="42">
                  <c:v>38.988095238095241</c:v>
                </c:pt>
                <c:pt idx="43">
                  <c:v>29.230769230769234</c:v>
                </c:pt>
                <c:pt idx="44">
                  <c:v>41.233766233766232</c:v>
                </c:pt>
                <c:pt idx="45">
                  <c:v>63.36898395721925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9E-4E77-9784-129BCDAAA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8419535"/>
        <c:axId val="1"/>
      </c:lineChart>
      <c:lineChart>
        <c:grouping val="standard"/>
        <c:varyColors val="0"/>
        <c:ser>
          <c:idx val="2"/>
          <c:order val="2"/>
          <c:tx>
            <c:strRef>
              <c:f>graph!$F$2</c:f>
              <c:strCache>
                <c:ptCount val="1"/>
                <c:pt idx="0">
                  <c:v>Umbral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graph!$B$3:$B$48</c:f>
              <c:strCache>
                <c:ptCount val="44"/>
                <c:pt idx="1">
                  <c:v>07</c:v>
                </c:pt>
                <c:pt idx="4">
                  <c:v>08</c:v>
                </c:pt>
                <c:pt idx="7">
                  <c:v>09</c:v>
                </c:pt>
                <c:pt idx="10">
                  <c:v>10</c:v>
                </c:pt>
                <c:pt idx="13">
                  <c:v>11</c:v>
                </c:pt>
                <c:pt idx="16">
                  <c:v>12</c:v>
                </c:pt>
                <c:pt idx="19">
                  <c:v>13</c:v>
                </c:pt>
                <c:pt idx="22">
                  <c:v>14</c:v>
                </c:pt>
                <c:pt idx="25">
                  <c:v>15</c:v>
                </c:pt>
                <c:pt idx="28">
                  <c:v>16</c:v>
                </c:pt>
                <c:pt idx="31">
                  <c:v>17</c:v>
                </c:pt>
                <c:pt idx="35">
                  <c:v>18</c:v>
                </c:pt>
                <c:pt idx="39">
                  <c:v>19</c:v>
                </c:pt>
                <c:pt idx="43">
                  <c:v>20</c:v>
                </c:pt>
              </c:strCache>
            </c:strRef>
          </c:cat>
          <c:val>
            <c:numRef>
              <c:f>graph!$F$3:$F$48</c:f>
              <c:numCache>
                <c:formatCode>General</c:formatCode>
                <c:ptCount val="46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  <c:pt idx="18">
                  <c:v>50</c:v>
                </c:pt>
                <c:pt idx="19">
                  <c:v>50</c:v>
                </c:pt>
                <c:pt idx="20">
                  <c:v>50</c:v>
                </c:pt>
                <c:pt idx="21">
                  <c:v>50</c:v>
                </c:pt>
                <c:pt idx="22">
                  <c:v>50</c:v>
                </c:pt>
                <c:pt idx="23">
                  <c:v>50</c:v>
                </c:pt>
                <c:pt idx="24">
                  <c:v>50</c:v>
                </c:pt>
                <c:pt idx="25">
                  <c:v>50</c:v>
                </c:pt>
                <c:pt idx="26">
                  <c:v>50</c:v>
                </c:pt>
                <c:pt idx="27">
                  <c:v>50</c:v>
                </c:pt>
                <c:pt idx="28">
                  <c:v>50</c:v>
                </c:pt>
                <c:pt idx="29">
                  <c:v>50</c:v>
                </c:pt>
                <c:pt idx="30">
                  <c:v>50</c:v>
                </c:pt>
                <c:pt idx="31">
                  <c:v>50</c:v>
                </c:pt>
                <c:pt idx="32">
                  <c:v>50</c:v>
                </c:pt>
                <c:pt idx="33">
                  <c:v>50</c:v>
                </c:pt>
                <c:pt idx="34">
                  <c:v>50</c:v>
                </c:pt>
                <c:pt idx="35">
                  <c:v>50</c:v>
                </c:pt>
                <c:pt idx="36">
                  <c:v>50</c:v>
                </c:pt>
                <c:pt idx="37">
                  <c:v>50</c:v>
                </c:pt>
                <c:pt idx="38">
                  <c:v>50</c:v>
                </c:pt>
                <c:pt idx="39">
                  <c:v>50</c:v>
                </c:pt>
                <c:pt idx="40">
                  <c:v>50</c:v>
                </c:pt>
                <c:pt idx="41">
                  <c:v>50</c:v>
                </c:pt>
                <c:pt idx="42">
                  <c:v>50</c:v>
                </c:pt>
                <c:pt idx="43">
                  <c:v>50</c:v>
                </c:pt>
                <c:pt idx="44">
                  <c:v>50</c:v>
                </c:pt>
                <c:pt idx="45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9E-4E77-9784-129BCDAAA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116841953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9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168419535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auto val="1"/>
        <c:lblAlgn val="ctr"/>
        <c:lblOffset val="100"/>
        <c:noMultiLvlLbl val="0"/>
      </c:catAx>
      <c:valAx>
        <c:axId val="4"/>
        <c:scaling>
          <c:orientation val="minMax"/>
          <c:max val="90"/>
          <c:min val="1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3"/>
        <c:crosses val="max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Hoja1!$C$3</c:f>
              <c:strCache>
                <c:ptCount val="1"/>
                <c:pt idx="0">
                  <c:v>Infraestructura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Hoja1!$B$4:$B$7</c:f>
              <c:numCache>
                <c:formatCode>General</c:formatCode>
                <c:ptCount val="4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</c:numCache>
            </c:numRef>
          </c:cat>
          <c:val>
            <c:numRef>
              <c:f>Hoja1!$C$4:$C$7</c:f>
              <c:numCache>
                <c:formatCode>General</c:formatCode>
                <c:ptCount val="4"/>
                <c:pt idx="0">
                  <c:v>1.1000000000000001</c:v>
                </c:pt>
                <c:pt idx="1">
                  <c:v>4.4000000000000004</c:v>
                </c:pt>
                <c:pt idx="2">
                  <c:v>-5.3</c:v>
                </c:pt>
                <c:pt idx="3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C9-4E5F-8785-EFC9EEB3AFAD}"/>
            </c:ext>
          </c:extLst>
        </c:ser>
        <c:ser>
          <c:idx val="1"/>
          <c:order val="1"/>
          <c:tx>
            <c:strRef>
              <c:f>Hoja1!$D$3</c:f>
              <c:strCache>
                <c:ptCount val="1"/>
                <c:pt idx="0">
                  <c:v>Vivienda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Hoja1!$B$4:$B$7</c:f>
              <c:numCache>
                <c:formatCode>General</c:formatCode>
                <c:ptCount val="4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</c:numCache>
            </c:numRef>
          </c:cat>
          <c:val>
            <c:numRef>
              <c:f>Hoja1!$D$4:$D$7</c:f>
              <c:numCache>
                <c:formatCode>General</c:formatCode>
                <c:ptCount val="4"/>
                <c:pt idx="0">
                  <c:v>1.2</c:v>
                </c:pt>
                <c:pt idx="1">
                  <c:v>1.2</c:v>
                </c:pt>
                <c:pt idx="2">
                  <c:v>-6.8</c:v>
                </c:pt>
                <c:pt idx="3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C9-4E5F-8785-EFC9EEB3A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100"/>
        <c:axId val="311051119"/>
        <c:axId val="213567263"/>
      </c:barChart>
      <c:lineChart>
        <c:grouping val="standard"/>
        <c:varyColors val="0"/>
        <c:ser>
          <c:idx val="2"/>
          <c:order val="2"/>
          <c:tx>
            <c:strRef>
              <c:f>Hoja1!$E$3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Hoja1!$E$4:$E$7</c:f>
              <c:numCache>
                <c:formatCode>General</c:formatCode>
                <c:ptCount val="4"/>
                <c:pt idx="0">
                  <c:v>2.2999999999999998</c:v>
                </c:pt>
                <c:pt idx="1">
                  <c:v>5.7</c:v>
                </c:pt>
                <c:pt idx="2">
                  <c:v>-12.2</c:v>
                </c:pt>
                <c:pt idx="3">
                  <c:v>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6C9-4E5F-8785-EFC9EEB3A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1051119"/>
        <c:axId val="213567263"/>
      </c:lineChart>
      <c:catAx>
        <c:axId val="3110511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3567263"/>
        <c:crosses val="autoZero"/>
        <c:auto val="1"/>
        <c:lblAlgn val="ctr"/>
        <c:lblOffset val="100"/>
        <c:noMultiLvlLbl val="0"/>
      </c:catAx>
      <c:valAx>
        <c:axId val="213567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11051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339396654585827E-2"/>
          <c:y val="5.0925925925925923E-2"/>
          <c:w val="0.8650795641279968"/>
          <c:h val="0.82373432487605736"/>
        </c:manualLayout>
      </c:layout>
      <c:lineChart>
        <c:grouping val="standard"/>
        <c:varyColors val="0"/>
        <c:ser>
          <c:idx val="0"/>
          <c:order val="0"/>
          <c:tx>
            <c:strRef>
              <c:f>Gráfico_4!$O$6</c:f>
              <c:strCache>
                <c:ptCount val="1"/>
                <c:pt idx="0">
                  <c:v>Ocupados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Gráfico_4!$N$27:$N$66</c:f>
              <c:numCache>
                <c:formatCode>General</c:formatCode>
                <c:ptCount val="40"/>
                <c:pt idx="0">
                  <c:v>12</c:v>
                </c:pt>
                <c:pt idx="4">
                  <c:v>13</c:v>
                </c:pt>
                <c:pt idx="8">
                  <c:v>14</c:v>
                </c:pt>
                <c:pt idx="12">
                  <c:v>15</c:v>
                </c:pt>
                <c:pt idx="16">
                  <c:v>16</c:v>
                </c:pt>
                <c:pt idx="20">
                  <c:v>17</c:v>
                </c:pt>
                <c:pt idx="24">
                  <c:v>18</c:v>
                </c:pt>
                <c:pt idx="28">
                  <c:v>19</c:v>
                </c:pt>
                <c:pt idx="32">
                  <c:v>20</c:v>
                </c:pt>
                <c:pt idx="36">
                  <c:v>21</c:v>
                </c:pt>
              </c:numCache>
            </c:numRef>
          </c:cat>
          <c:val>
            <c:numRef>
              <c:f>Gráfico_4!$O$27:$O$66</c:f>
              <c:numCache>
                <c:formatCode>0.0</c:formatCode>
                <c:ptCount val="40"/>
                <c:pt idx="0">
                  <c:v>622.21590000000003</c:v>
                </c:pt>
                <c:pt idx="1">
                  <c:v>641.25819999999999</c:v>
                </c:pt>
                <c:pt idx="2">
                  <c:v>647.46160000000009</c:v>
                </c:pt>
                <c:pt idx="3">
                  <c:v>675.02329999999995</c:v>
                </c:pt>
                <c:pt idx="4">
                  <c:v>682.42310845014083</c:v>
                </c:pt>
                <c:pt idx="5">
                  <c:v>698.81420130120432</c:v>
                </c:pt>
                <c:pt idx="6">
                  <c:v>680.07333703823872</c:v>
                </c:pt>
                <c:pt idx="7">
                  <c:v>695.75693276233415</c:v>
                </c:pt>
                <c:pt idx="8">
                  <c:v>678.41503801988688</c:v>
                </c:pt>
                <c:pt idx="9">
                  <c:v>688.28056792491338</c:v>
                </c:pt>
                <c:pt idx="10">
                  <c:v>674.07259291443859</c:v>
                </c:pt>
                <c:pt idx="11">
                  <c:v>683.43369349617865</c:v>
                </c:pt>
                <c:pt idx="12">
                  <c:v>679.38383334298817</c:v>
                </c:pt>
                <c:pt idx="13">
                  <c:v>724.71526165646878</c:v>
                </c:pt>
                <c:pt idx="14">
                  <c:v>731.73277522661385</c:v>
                </c:pt>
                <c:pt idx="15">
                  <c:v>757.381728681455</c:v>
                </c:pt>
                <c:pt idx="16">
                  <c:v>738.04442125499986</c:v>
                </c:pt>
                <c:pt idx="17">
                  <c:v>752.2824973836465</c:v>
                </c:pt>
                <c:pt idx="18">
                  <c:v>750.00569859568509</c:v>
                </c:pt>
                <c:pt idx="19">
                  <c:v>713.69058754754724</c:v>
                </c:pt>
                <c:pt idx="20">
                  <c:v>750.69845548109424</c:v>
                </c:pt>
                <c:pt idx="21">
                  <c:v>722.30593923885669</c:v>
                </c:pt>
                <c:pt idx="22">
                  <c:v>705.41239701360712</c:v>
                </c:pt>
                <c:pt idx="23">
                  <c:v>711.0358338582821</c:v>
                </c:pt>
                <c:pt idx="24">
                  <c:v>731.32523372314097</c:v>
                </c:pt>
                <c:pt idx="25">
                  <c:v>736.85374243171304</c:v>
                </c:pt>
                <c:pt idx="26">
                  <c:v>742.46639208554893</c:v>
                </c:pt>
                <c:pt idx="27">
                  <c:v>769.46521240260586</c:v>
                </c:pt>
                <c:pt idx="28">
                  <c:v>752.3050964037526</c:v>
                </c:pt>
                <c:pt idx="29">
                  <c:v>758.87614041550353</c:v>
                </c:pt>
                <c:pt idx="30">
                  <c:v>787.4633282006555</c:v>
                </c:pt>
                <c:pt idx="31">
                  <c:v>787.5958884161322</c:v>
                </c:pt>
                <c:pt idx="32">
                  <c:v>756</c:v>
                </c:pt>
                <c:pt idx="33">
                  <c:v>598.25199999999995</c:v>
                </c:pt>
                <c:pt idx="34">
                  <c:v>504.411</c:v>
                </c:pt>
                <c:pt idx="35">
                  <c:v>672.01101525663205</c:v>
                </c:pt>
                <c:pt idx="36">
                  <c:v>726.1628089474151</c:v>
                </c:pt>
                <c:pt idx="37">
                  <c:v>747.02270315773558</c:v>
                </c:pt>
                <c:pt idx="38">
                  <c:v>769.0633620181203</c:v>
                </c:pt>
                <c:pt idx="39">
                  <c:v>791.91882295449159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1A-4EE1-B571-85E05DB6E269}"/>
            </c:ext>
          </c:extLst>
        </c:ser>
        <c:ser>
          <c:idx val="2"/>
          <c:order val="2"/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3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C51A-4EE1-B571-85E05DB6E269}"/>
              </c:ext>
            </c:extLst>
          </c:dPt>
          <c:dPt>
            <c:idx val="3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5-C51A-4EE1-B571-85E05DB6E269}"/>
              </c:ext>
            </c:extLst>
          </c:dPt>
          <c:cat>
            <c:numRef>
              <c:f>Gráfico_4!$N$27:$N$66</c:f>
              <c:numCache>
                <c:formatCode>General</c:formatCode>
                <c:ptCount val="40"/>
                <c:pt idx="0">
                  <c:v>12</c:v>
                </c:pt>
                <c:pt idx="4">
                  <c:v>13</c:v>
                </c:pt>
                <c:pt idx="8">
                  <c:v>14</c:v>
                </c:pt>
                <c:pt idx="12">
                  <c:v>15</c:v>
                </c:pt>
                <c:pt idx="16">
                  <c:v>16</c:v>
                </c:pt>
                <c:pt idx="20">
                  <c:v>17</c:v>
                </c:pt>
                <c:pt idx="24">
                  <c:v>18</c:v>
                </c:pt>
                <c:pt idx="28">
                  <c:v>19</c:v>
                </c:pt>
                <c:pt idx="32">
                  <c:v>20</c:v>
                </c:pt>
                <c:pt idx="36">
                  <c:v>21</c:v>
                </c:pt>
              </c:numCache>
            </c:numRef>
          </c:cat>
          <c:val>
            <c:numRef>
              <c:f>Gráfico_4!$S$27:$S$66</c:f>
              <c:numCache>
                <c:formatCode>General</c:formatCode>
                <c:ptCount val="40"/>
                <c:pt idx="33">
                  <c:v>2000</c:v>
                </c:pt>
                <c:pt idx="34">
                  <c:v>-2000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51A-4EE1-B571-85E05DB6E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7846095"/>
        <c:axId val="1183308415"/>
      </c:lineChart>
      <c:lineChart>
        <c:grouping val="standard"/>
        <c:varyColors val="0"/>
        <c:ser>
          <c:idx val="1"/>
          <c:order val="1"/>
          <c:tx>
            <c:strRef>
              <c:f>Gráfico_4!$Q$6</c:f>
              <c:strCache>
                <c:ptCount val="1"/>
                <c:pt idx="0">
                  <c:v>Tasa de desempleo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Gráfico_4!$N$27:$N$66</c:f>
              <c:numCache>
                <c:formatCode>General</c:formatCode>
                <c:ptCount val="40"/>
                <c:pt idx="0">
                  <c:v>12</c:v>
                </c:pt>
                <c:pt idx="4">
                  <c:v>13</c:v>
                </c:pt>
                <c:pt idx="8">
                  <c:v>14</c:v>
                </c:pt>
                <c:pt idx="12">
                  <c:v>15</c:v>
                </c:pt>
                <c:pt idx="16">
                  <c:v>16</c:v>
                </c:pt>
                <c:pt idx="20">
                  <c:v>17</c:v>
                </c:pt>
                <c:pt idx="24">
                  <c:v>18</c:v>
                </c:pt>
                <c:pt idx="28">
                  <c:v>19</c:v>
                </c:pt>
                <c:pt idx="32">
                  <c:v>20</c:v>
                </c:pt>
                <c:pt idx="36">
                  <c:v>21</c:v>
                </c:pt>
              </c:numCache>
            </c:numRef>
          </c:cat>
          <c:val>
            <c:numRef>
              <c:f>Gráfico_4!$Q$27:$Q$66</c:f>
              <c:numCache>
                <c:formatCode>0.00</c:formatCode>
                <c:ptCount val="40"/>
                <c:pt idx="0">
                  <c:v>6.9229346978303798</c:v>
                </c:pt>
                <c:pt idx="1">
                  <c:v>8.3503910190391579</c:v>
                </c:pt>
                <c:pt idx="2">
                  <c:v>8.7402561231519993</c:v>
                </c:pt>
                <c:pt idx="3">
                  <c:v>6.6529531911833626</c:v>
                </c:pt>
                <c:pt idx="4">
                  <c:v>7.4399033321344703</c:v>
                </c:pt>
                <c:pt idx="5">
                  <c:v>7.6576154425306253</c:v>
                </c:pt>
                <c:pt idx="6">
                  <c:v>8.9989649302340631</c:v>
                </c:pt>
                <c:pt idx="7">
                  <c:v>6.8393246703728243</c:v>
                </c:pt>
                <c:pt idx="8">
                  <c:v>10.109990417093279</c:v>
                </c:pt>
                <c:pt idx="9">
                  <c:v>9.2642821125271233</c:v>
                </c:pt>
                <c:pt idx="10">
                  <c:v>9.2935686322097624</c:v>
                </c:pt>
                <c:pt idx="11">
                  <c:v>8.7635413606197599</c:v>
                </c:pt>
                <c:pt idx="12">
                  <c:v>7.5942998534222816</c:v>
                </c:pt>
                <c:pt idx="13">
                  <c:v>8.1299655443702346</c:v>
                </c:pt>
                <c:pt idx="14">
                  <c:v>8.7887916555246939</c:v>
                </c:pt>
                <c:pt idx="15">
                  <c:v>7.6756606607882194</c:v>
                </c:pt>
                <c:pt idx="16">
                  <c:v>8.4627993990202643</c:v>
                </c:pt>
                <c:pt idx="17">
                  <c:v>8.1933737107651297</c:v>
                </c:pt>
                <c:pt idx="18">
                  <c:v>9.189460358116385</c:v>
                </c:pt>
                <c:pt idx="19">
                  <c:v>9.4278052780024364</c:v>
                </c:pt>
                <c:pt idx="20">
                  <c:v>10.030423903579429</c:v>
                </c:pt>
                <c:pt idx="21">
                  <c:v>10.253795417915065</c:v>
                </c:pt>
                <c:pt idx="22">
                  <c:v>10.777630030636914</c:v>
                </c:pt>
                <c:pt idx="23">
                  <c:v>8.8320962830247645</c:v>
                </c:pt>
                <c:pt idx="24">
                  <c:v>9.9776369451979843</c:v>
                </c:pt>
                <c:pt idx="25">
                  <c:v>8.786009758238098</c:v>
                </c:pt>
                <c:pt idx="26">
                  <c:v>9.3128830924892441</c:v>
                </c:pt>
                <c:pt idx="27">
                  <c:v>9.8151142384957222</c:v>
                </c:pt>
                <c:pt idx="28">
                  <c:v>8.5128668862290766</c:v>
                </c:pt>
                <c:pt idx="29">
                  <c:v>8.65070916844879</c:v>
                </c:pt>
                <c:pt idx="30">
                  <c:v>9.0770080819844079</c:v>
                </c:pt>
                <c:pt idx="31">
                  <c:v>8.3024016445273592</c:v>
                </c:pt>
                <c:pt idx="32">
                  <c:v>10.805610122113197</c:v>
                </c:pt>
                <c:pt idx="33">
                  <c:v>20.3</c:v>
                </c:pt>
                <c:pt idx="34">
                  <c:v>15.019697000000001</c:v>
                </c:pt>
                <c:pt idx="35">
                  <c:v>14.940522000000001</c:v>
                </c:pt>
                <c:pt idx="36">
                  <c:v>10.74</c:v>
                </c:pt>
                <c:pt idx="37">
                  <c:v>10.290000000000001</c:v>
                </c:pt>
                <c:pt idx="38">
                  <c:v>10.440000000000001</c:v>
                </c:pt>
                <c:pt idx="39">
                  <c:v>10.489999999999998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51A-4EE1-B571-85E05DB6E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4493151"/>
        <c:axId val="1183279295"/>
      </c:lineChart>
      <c:catAx>
        <c:axId val="1267846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183308415"/>
        <c:crosses val="autoZero"/>
        <c:auto val="1"/>
        <c:lblAlgn val="ctr"/>
        <c:lblOffset val="100"/>
        <c:noMultiLvlLbl val="0"/>
      </c:catAx>
      <c:valAx>
        <c:axId val="1183308415"/>
        <c:scaling>
          <c:orientation val="minMax"/>
          <c:max val="800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267846095"/>
        <c:crosses val="autoZero"/>
        <c:crossBetween val="between"/>
      </c:valAx>
      <c:valAx>
        <c:axId val="1183279295"/>
        <c:scaling>
          <c:orientation val="minMax"/>
          <c:min val="6"/>
        </c:scaling>
        <c:delete val="0"/>
        <c:axPos val="r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314493151"/>
        <c:crosses val="max"/>
        <c:crossBetween val="between"/>
      </c:valAx>
      <c:catAx>
        <c:axId val="13144931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327929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26039656588522053"/>
          <c:y val="0"/>
          <c:w val="0.36488506435131884"/>
          <c:h val="5.6347920057267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Diapos_11_12!$C$8</c:f>
              <c:strCache>
                <c:ptCount val="1"/>
                <c:pt idx="0">
                  <c:v>N° proy. Comunas en Fase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Diapos_11_12!$B$9:$B$23</c:f>
              <c:strCache>
                <c:ptCount val="15"/>
                <c:pt idx="0">
                  <c:v>26 de marzo a 2 de abril</c:v>
                </c:pt>
                <c:pt idx="1">
                  <c:v>3 a 16 de abril</c:v>
                </c:pt>
                <c:pt idx="2">
                  <c:v>17  a 24 de abril</c:v>
                </c:pt>
                <c:pt idx="3">
                  <c:v>25 a 29 de abril</c:v>
                </c:pt>
                <c:pt idx="4">
                  <c:v>30 de abril a 6 de mayo</c:v>
                </c:pt>
                <c:pt idx="5">
                  <c:v>07 a 14 de mayo</c:v>
                </c:pt>
                <c:pt idx="6">
                  <c:v>14 al 21 de mayo</c:v>
                </c:pt>
                <c:pt idx="7">
                  <c:v>22 al 28 de mayo</c:v>
                </c:pt>
                <c:pt idx="8">
                  <c:v>29 de mayo a 04 de junio</c:v>
                </c:pt>
                <c:pt idx="9">
                  <c:v>05 a 10 de junio</c:v>
                </c:pt>
                <c:pt idx="10">
                  <c:v>11 a 18 de junio</c:v>
                </c:pt>
                <c:pt idx="11">
                  <c:v>19 a 26 de junio</c:v>
                </c:pt>
                <c:pt idx="12">
                  <c:v>25 de junio a 02 de julio</c:v>
                </c:pt>
                <c:pt idx="13">
                  <c:v>03 a 13 de julio</c:v>
                </c:pt>
                <c:pt idx="14">
                  <c:v>14 a 26 de julio</c:v>
                </c:pt>
              </c:strCache>
            </c:strRef>
          </c:cat>
          <c:val>
            <c:numRef>
              <c:f>Diapos_11_12!$C$9:$C$23</c:f>
              <c:numCache>
                <c:formatCode>#,##0</c:formatCode>
                <c:ptCount val="15"/>
                <c:pt idx="0">
                  <c:v>280</c:v>
                </c:pt>
                <c:pt idx="1">
                  <c:v>275</c:v>
                </c:pt>
                <c:pt idx="2">
                  <c:v>143</c:v>
                </c:pt>
                <c:pt idx="3">
                  <c:v>157</c:v>
                </c:pt>
                <c:pt idx="4">
                  <c:v>230</c:v>
                </c:pt>
                <c:pt idx="5">
                  <c:v>302</c:v>
                </c:pt>
                <c:pt idx="6">
                  <c:v>783</c:v>
                </c:pt>
                <c:pt idx="7">
                  <c:v>783</c:v>
                </c:pt>
                <c:pt idx="8">
                  <c:v>757</c:v>
                </c:pt>
                <c:pt idx="9">
                  <c:v>757</c:v>
                </c:pt>
                <c:pt idx="10">
                  <c:v>827</c:v>
                </c:pt>
                <c:pt idx="11">
                  <c:v>867</c:v>
                </c:pt>
                <c:pt idx="12">
                  <c:v>888</c:v>
                </c:pt>
                <c:pt idx="13">
                  <c:v>904</c:v>
                </c:pt>
                <c:pt idx="14">
                  <c:v>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5B-4DFA-804F-BAF6362F2CCA}"/>
            </c:ext>
          </c:extLst>
        </c:ser>
        <c:ser>
          <c:idx val="2"/>
          <c:order val="2"/>
          <c:tx>
            <c:strRef>
              <c:f>Diapos_11_12!$G$8</c:f>
              <c:strCache>
                <c:ptCount val="1"/>
                <c:pt idx="0">
                  <c:v>Estimación proy. sin inicio de obras comunas en Fase 1 o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Diapos_11_12!$B$9:$B$23</c:f>
              <c:strCache>
                <c:ptCount val="15"/>
                <c:pt idx="0">
                  <c:v>26 de marzo a 2 de abril</c:v>
                </c:pt>
                <c:pt idx="1">
                  <c:v>3 a 16 de abril</c:v>
                </c:pt>
                <c:pt idx="2">
                  <c:v>17  a 24 de abril</c:v>
                </c:pt>
                <c:pt idx="3">
                  <c:v>25 a 29 de abril</c:v>
                </c:pt>
                <c:pt idx="4">
                  <c:v>30 de abril a 6 de mayo</c:v>
                </c:pt>
                <c:pt idx="5">
                  <c:v>07 a 14 de mayo</c:v>
                </c:pt>
                <c:pt idx="6">
                  <c:v>14 al 21 de mayo</c:v>
                </c:pt>
                <c:pt idx="7">
                  <c:v>22 al 28 de mayo</c:v>
                </c:pt>
                <c:pt idx="8">
                  <c:v>29 de mayo a 04 de junio</c:v>
                </c:pt>
                <c:pt idx="9">
                  <c:v>05 a 10 de junio</c:v>
                </c:pt>
                <c:pt idx="10">
                  <c:v>11 a 18 de junio</c:v>
                </c:pt>
                <c:pt idx="11">
                  <c:v>19 a 26 de junio</c:v>
                </c:pt>
                <c:pt idx="12">
                  <c:v>25 de junio a 02 de julio</c:v>
                </c:pt>
                <c:pt idx="13">
                  <c:v>03 a 13 de julio</c:v>
                </c:pt>
                <c:pt idx="14">
                  <c:v>14 a 26 de julio</c:v>
                </c:pt>
              </c:strCache>
            </c:strRef>
          </c:cat>
          <c:val>
            <c:numRef>
              <c:f>Diapos_11_12!$G$9:$G$23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1-0C5B-4DFA-804F-BAF6362F2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100"/>
        <c:axId val="2088220352"/>
        <c:axId val="80114320"/>
      </c:barChart>
      <c:lineChart>
        <c:grouping val="standard"/>
        <c:varyColors val="0"/>
        <c:ser>
          <c:idx val="1"/>
          <c:order val="1"/>
          <c:tx>
            <c:strRef>
              <c:f>Diapos_11_12!$D$8</c:f>
              <c:strCache>
                <c:ptCount val="1"/>
                <c:pt idx="0">
                  <c:v>N° viv. Paralizadas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Diapos_11_12!$B$9:$B$23</c:f>
              <c:strCache>
                <c:ptCount val="15"/>
                <c:pt idx="0">
                  <c:v>26 de marzo a 2 de abril</c:v>
                </c:pt>
                <c:pt idx="1">
                  <c:v>3 a 16 de abril</c:v>
                </c:pt>
                <c:pt idx="2">
                  <c:v>17  a 24 de abril</c:v>
                </c:pt>
                <c:pt idx="3">
                  <c:v>25 a 29 de abril</c:v>
                </c:pt>
                <c:pt idx="4">
                  <c:v>30 de abril a 6 de mayo</c:v>
                </c:pt>
                <c:pt idx="5">
                  <c:v>07 a 14 de mayo</c:v>
                </c:pt>
                <c:pt idx="6">
                  <c:v>14 al 21 de mayo</c:v>
                </c:pt>
                <c:pt idx="7">
                  <c:v>22 al 28 de mayo</c:v>
                </c:pt>
                <c:pt idx="8">
                  <c:v>29 de mayo a 04 de junio</c:v>
                </c:pt>
                <c:pt idx="9">
                  <c:v>05 a 10 de junio</c:v>
                </c:pt>
                <c:pt idx="10">
                  <c:v>11 a 18 de junio</c:v>
                </c:pt>
                <c:pt idx="11">
                  <c:v>19 a 26 de junio</c:v>
                </c:pt>
                <c:pt idx="12">
                  <c:v>25 de junio a 02 de julio</c:v>
                </c:pt>
                <c:pt idx="13">
                  <c:v>03 a 13 de julio</c:v>
                </c:pt>
                <c:pt idx="14">
                  <c:v>14 a 26 de julio</c:v>
                </c:pt>
              </c:strCache>
            </c:strRef>
          </c:cat>
          <c:val>
            <c:numRef>
              <c:f>Diapos_11_12!$D$9:$D$23</c:f>
              <c:numCache>
                <c:formatCode>#,##0</c:formatCode>
                <c:ptCount val="15"/>
                <c:pt idx="0">
                  <c:v>32786</c:v>
                </c:pt>
                <c:pt idx="1">
                  <c:v>36594</c:v>
                </c:pt>
                <c:pt idx="2">
                  <c:v>20888</c:v>
                </c:pt>
                <c:pt idx="3">
                  <c:v>24374</c:v>
                </c:pt>
                <c:pt idx="4">
                  <c:v>38769</c:v>
                </c:pt>
                <c:pt idx="5">
                  <c:v>58537</c:v>
                </c:pt>
                <c:pt idx="6">
                  <c:v>103668</c:v>
                </c:pt>
                <c:pt idx="7">
                  <c:v>103668</c:v>
                </c:pt>
                <c:pt idx="8">
                  <c:v>100477</c:v>
                </c:pt>
                <c:pt idx="9">
                  <c:v>100477</c:v>
                </c:pt>
                <c:pt idx="10">
                  <c:v>107419</c:v>
                </c:pt>
                <c:pt idx="11">
                  <c:v>112639</c:v>
                </c:pt>
                <c:pt idx="12">
                  <c:v>115307</c:v>
                </c:pt>
                <c:pt idx="13">
                  <c:v>117144</c:v>
                </c:pt>
                <c:pt idx="14">
                  <c:v>118159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5B-4DFA-804F-BAF6362F2CCA}"/>
            </c:ext>
          </c:extLst>
        </c:ser>
        <c:ser>
          <c:idx val="3"/>
          <c:order val="3"/>
          <c:tx>
            <c:strRef>
              <c:f>Diapos_11_12!$H$8</c:f>
              <c:strCache>
                <c:ptCount val="1"/>
                <c:pt idx="0">
                  <c:v>Estimación viv. sin reiniciar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Diapos_11_12!$B$9:$B$23</c:f>
              <c:strCache>
                <c:ptCount val="15"/>
                <c:pt idx="0">
                  <c:v>26 de marzo a 2 de abril</c:v>
                </c:pt>
                <c:pt idx="1">
                  <c:v>3 a 16 de abril</c:v>
                </c:pt>
                <c:pt idx="2">
                  <c:v>17  a 24 de abril</c:v>
                </c:pt>
                <c:pt idx="3">
                  <c:v>25 a 29 de abril</c:v>
                </c:pt>
                <c:pt idx="4">
                  <c:v>30 de abril a 6 de mayo</c:v>
                </c:pt>
                <c:pt idx="5">
                  <c:v>07 a 14 de mayo</c:v>
                </c:pt>
                <c:pt idx="6">
                  <c:v>14 al 21 de mayo</c:v>
                </c:pt>
                <c:pt idx="7">
                  <c:v>22 al 28 de mayo</c:v>
                </c:pt>
                <c:pt idx="8">
                  <c:v>29 de mayo a 04 de junio</c:v>
                </c:pt>
                <c:pt idx="9">
                  <c:v>05 a 10 de junio</c:v>
                </c:pt>
                <c:pt idx="10">
                  <c:v>11 a 18 de junio</c:v>
                </c:pt>
                <c:pt idx="11">
                  <c:v>19 a 26 de junio</c:v>
                </c:pt>
                <c:pt idx="12">
                  <c:v>25 de junio a 02 de julio</c:v>
                </c:pt>
                <c:pt idx="13">
                  <c:v>03 a 13 de julio</c:v>
                </c:pt>
                <c:pt idx="14">
                  <c:v>14 a 26 de julio</c:v>
                </c:pt>
              </c:strCache>
            </c:strRef>
          </c:cat>
          <c:val>
            <c:numRef>
              <c:f>Diapos_11_12!$I$9:$I$23</c:f>
              <c:numCache>
                <c:formatCode>General</c:formatCode>
                <c:ptCount val="15"/>
                <c:pt idx="14" formatCode="#,##0.00">
                  <c:v>118159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C5B-4DFA-804F-BAF6362F2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697744"/>
        <c:axId val="211165184"/>
      </c:lineChart>
      <c:catAx>
        <c:axId val="208822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80114320"/>
        <c:crosses val="autoZero"/>
        <c:auto val="1"/>
        <c:lblAlgn val="ctr"/>
        <c:lblOffset val="100"/>
        <c:noMultiLvlLbl val="0"/>
      </c:catAx>
      <c:valAx>
        <c:axId val="8011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2088220352"/>
        <c:crosses val="autoZero"/>
        <c:crossBetween val="between"/>
      </c:valAx>
      <c:valAx>
        <c:axId val="211165184"/>
        <c:scaling>
          <c:orientation val="minMax"/>
        </c:scaling>
        <c:delete val="0"/>
        <c:axPos val="r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86697744"/>
        <c:crosses val="max"/>
        <c:crossBetween val="between"/>
      </c:valAx>
      <c:catAx>
        <c:axId val="86697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1651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6.1838305849463919E-2"/>
          <c:y val="0.13529747979023315"/>
          <c:w val="0.41083445856442163"/>
          <c:h val="5.40900056525032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26606299445428"/>
          <c:y val="8.1630654832977434E-2"/>
          <c:w val="0.75317563082083705"/>
          <c:h val="0.81103604626215986"/>
        </c:manualLayout>
      </c:layout>
      <c:lineChart>
        <c:grouping val="standard"/>
        <c:varyColors val="0"/>
        <c:ser>
          <c:idx val="0"/>
          <c:order val="0"/>
          <c:tx>
            <c:strRef>
              <c:f>Diapo_17!$Y$3</c:f>
              <c:strCache>
                <c:ptCount val="1"/>
                <c:pt idx="0">
                  <c:v>Departamentos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Diapo_17!$Q$16:$Q$140</c:f>
              <c:numCache>
                <c:formatCode>General</c:formatCode>
                <c:ptCount val="125"/>
                <c:pt idx="0">
                  <c:v>10</c:v>
                </c:pt>
                <c:pt idx="12">
                  <c:v>11</c:v>
                </c:pt>
                <c:pt idx="24">
                  <c:v>12</c:v>
                </c:pt>
                <c:pt idx="36">
                  <c:v>13</c:v>
                </c:pt>
                <c:pt idx="48">
                  <c:v>14</c:v>
                </c:pt>
                <c:pt idx="60">
                  <c:v>15</c:v>
                </c:pt>
                <c:pt idx="72">
                  <c:v>16</c:v>
                </c:pt>
                <c:pt idx="84">
                  <c:v>17</c:v>
                </c:pt>
                <c:pt idx="96">
                  <c:v>18</c:v>
                </c:pt>
                <c:pt idx="108">
                  <c:v>19</c:v>
                </c:pt>
                <c:pt idx="120">
                  <c:v>20</c:v>
                </c:pt>
              </c:numCache>
            </c:numRef>
          </c:cat>
          <c:val>
            <c:numRef>
              <c:f>Diapo_17!$Y$16:$Y$140</c:f>
              <c:numCache>
                <c:formatCode>General</c:formatCode>
                <c:ptCount val="125"/>
                <c:pt idx="0">
                  <c:v>1234</c:v>
                </c:pt>
                <c:pt idx="1">
                  <c:v>972</c:v>
                </c:pt>
                <c:pt idx="2">
                  <c:v>888</c:v>
                </c:pt>
                <c:pt idx="3">
                  <c:v>1129</c:v>
                </c:pt>
                <c:pt idx="4">
                  <c:v>962</c:v>
                </c:pt>
                <c:pt idx="5">
                  <c:v>1375</c:v>
                </c:pt>
                <c:pt idx="6">
                  <c:v>1278</c:v>
                </c:pt>
                <c:pt idx="7">
                  <c:v>1796</c:v>
                </c:pt>
                <c:pt idx="8">
                  <c:v>1741</c:v>
                </c:pt>
                <c:pt idx="9">
                  <c:v>1956</c:v>
                </c:pt>
                <c:pt idx="10">
                  <c:v>1502</c:v>
                </c:pt>
                <c:pt idx="11">
                  <c:v>1430</c:v>
                </c:pt>
                <c:pt idx="12">
                  <c:v>1143</c:v>
                </c:pt>
                <c:pt idx="13">
                  <c:v>1397</c:v>
                </c:pt>
                <c:pt idx="14">
                  <c:v>1446</c:v>
                </c:pt>
                <c:pt idx="15">
                  <c:v>1529</c:v>
                </c:pt>
                <c:pt idx="16">
                  <c:v>1867</c:v>
                </c:pt>
                <c:pt idx="17">
                  <c:v>1570</c:v>
                </c:pt>
                <c:pt idx="18">
                  <c:v>1494</c:v>
                </c:pt>
                <c:pt idx="19">
                  <c:v>1635</c:v>
                </c:pt>
                <c:pt idx="20">
                  <c:v>1687</c:v>
                </c:pt>
                <c:pt idx="21">
                  <c:v>1922</c:v>
                </c:pt>
                <c:pt idx="22">
                  <c:v>1927</c:v>
                </c:pt>
                <c:pt idx="23">
                  <c:v>1664</c:v>
                </c:pt>
                <c:pt idx="24">
                  <c:v>1459</c:v>
                </c:pt>
                <c:pt idx="25">
                  <c:v>1599</c:v>
                </c:pt>
                <c:pt idx="26">
                  <c:v>1596</c:v>
                </c:pt>
                <c:pt idx="27">
                  <c:v>1957</c:v>
                </c:pt>
                <c:pt idx="28">
                  <c:v>2308</c:v>
                </c:pt>
                <c:pt idx="29">
                  <c:v>2481</c:v>
                </c:pt>
                <c:pt idx="30">
                  <c:v>2584</c:v>
                </c:pt>
                <c:pt idx="31">
                  <c:v>2485</c:v>
                </c:pt>
                <c:pt idx="32">
                  <c:v>2062</c:v>
                </c:pt>
                <c:pt idx="33">
                  <c:v>1868</c:v>
                </c:pt>
                <c:pt idx="34">
                  <c:v>1958</c:v>
                </c:pt>
                <c:pt idx="35">
                  <c:v>1732</c:v>
                </c:pt>
                <c:pt idx="36">
                  <c:v>1552</c:v>
                </c:pt>
                <c:pt idx="37">
                  <c:v>1668</c:v>
                </c:pt>
                <c:pt idx="38">
                  <c:v>1900</c:v>
                </c:pt>
                <c:pt idx="39">
                  <c:v>2199</c:v>
                </c:pt>
                <c:pt idx="40">
                  <c:v>2383</c:v>
                </c:pt>
                <c:pt idx="41">
                  <c:v>2377</c:v>
                </c:pt>
                <c:pt idx="42">
                  <c:v>2410</c:v>
                </c:pt>
                <c:pt idx="43">
                  <c:v>2426</c:v>
                </c:pt>
                <c:pt idx="44">
                  <c:v>2048</c:v>
                </c:pt>
                <c:pt idx="45">
                  <c:v>2521</c:v>
                </c:pt>
                <c:pt idx="46">
                  <c:v>2579</c:v>
                </c:pt>
                <c:pt idx="47">
                  <c:v>2380</c:v>
                </c:pt>
                <c:pt idx="48">
                  <c:v>2056</c:v>
                </c:pt>
                <c:pt idx="49">
                  <c:v>1958</c:v>
                </c:pt>
                <c:pt idx="50">
                  <c:v>2015</c:v>
                </c:pt>
                <c:pt idx="51">
                  <c:v>2105</c:v>
                </c:pt>
                <c:pt idx="52">
                  <c:v>2227</c:v>
                </c:pt>
                <c:pt idx="53">
                  <c:v>2436</c:v>
                </c:pt>
                <c:pt idx="54">
                  <c:v>2191</c:v>
                </c:pt>
                <c:pt idx="55">
                  <c:v>2196</c:v>
                </c:pt>
                <c:pt idx="56">
                  <c:v>1600</c:v>
                </c:pt>
                <c:pt idx="57">
                  <c:v>2368</c:v>
                </c:pt>
                <c:pt idx="58">
                  <c:v>1978</c:v>
                </c:pt>
                <c:pt idx="59">
                  <c:v>2019</c:v>
                </c:pt>
                <c:pt idx="60">
                  <c:v>1854</c:v>
                </c:pt>
                <c:pt idx="61">
                  <c:v>2105</c:v>
                </c:pt>
                <c:pt idx="62">
                  <c:v>2498</c:v>
                </c:pt>
                <c:pt idx="63">
                  <c:v>2689</c:v>
                </c:pt>
                <c:pt idx="64">
                  <c:v>2627</c:v>
                </c:pt>
                <c:pt idx="65">
                  <c:v>2954</c:v>
                </c:pt>
                <c:pt idx="66">
                  <c:v>3064</c:v>
                </c:pt>
                <c:pt idx="67">
                  <c:v>3764</c:v>
                </c:pt>
                <c:pt idx="68">
                  <c:v>3040</c:v>
                </c:pt>
                <c:pt idx="69">
                  <c:v>3317</c:v>
                </c:pt>
                <c:pt idx="70">
                  <c:v>3037</c:v>
                </c:pt>
                <c:pt idx="71">
                  <c:v>3676</c:v>
                </c:pt>
                <c:pt idx="72">
                  <c:v>1144</c:v>
                </c:pt>
                <c:pt idx="73">
                  <c:v>1010</c:v>
                </c:pt>
                <c:pt idx="74">
                  <c:v>1431</c:v>
                </c:pt>
                <c:pt idx="75">
                  <c:v>1616</c:v>
                </c:pt>
                <c:pt idx="76">
                  <c:v>1472</c:v>
                </c:pt>
                <c:pt idx="77">
                  <c:v>1719</c:v>
                </c:pt>
                <c:pt idx="78">
                  <c:v>1632</c:v>
                </c:pt>
                <c:pt idx="79">
                  <c:v>2339</c:v>
                </c:pt>
                <c:pt idx="80">
                  <c:v>1948</c:v>
                </c:pt>
                <c:pt idx="81">
                  <c:v>2027</c:v>
                </c:pt>
                <c:pt idx="82">
                  <c:v>2155</c:v>
                </c:pt>
                <c:pt idx="83">
                  <c:v>2552</c:v>
                </c:pt>
                <c:pt idx="84">
                  <c:v>1807</c:v>
                </c:pt>
                <c:pt idx="85">
                  <c:v>1699</c:v>
                </c:pt>
                <c:pt idx="86">
                  <c:v>2366</c:v>
                </c:pt>
                <c:pt idx="87">
                  <c:v>1860</c:v>
                </c:pt>
                <c:pt idx="88">
                  <c:v>2255</c:v>
                </c:pt>
                <c:pt idx="89">
                  <c:v>2334</c:v>
                </c:pt>
                <c:pt idx="90">
                  <c:v>2277</c:v>
                </c:pt>
                <c:pt idx="91">
                  <c:v>2203</c:v>
                </c:pt>
                <c:pt idx="92">
                  <c:v>1998</c:v>
                </c:pt>
                <c:pt idx="93">
                  <c:v>2610</c:v>
                </c:pt>
                <c:pt idx="94">
                  <c:v>2245</c:v>
                </c:pt>
                <c:pt idx="95">
                  <c:v>1915</c:v>
                </c:pt>
                <c:pt idx="96">
                  <c:v>1802</c:v>
                </c:pt>
                <c:pt idx="97">
                  <c:v>1783</c:v>
                </c:pt>
                <c:pt idx="98">
                  <c:v>2493</c:v>
                </c:pt>
                <c:pt idx="99">
                  <c:v>2376</c:v>
                </c:pt>
                <c:pt idx="100">
                  <c:v>2542</c:v>
                </c:pt>
                <c:pt idx="101">
                  <c:v>2591</c:v>
                </c:pt>
                <c:pt idx="102">
                  <c:v>2482</c:v>
                </c:pt>
                <c:pt idx="103">
                  <c:v>2986</c:v>
                </c:pt>
                <c:pt idx="104">
                  <c:v>2047</c:v>
                </c:pt>
                <c:pt idx="105">
                  <c:v>2522</c:v>
                </c:pt>
                <c:pt idx="106">
                  <c:v>2193</c:v>
                </c:pt>
                <c:pt idx="107">
                  <c:v>2125</c:v>
                </c:pt>
                <c:pt idx="108">
                  <c:v>2037</c:v>
                </c:pt>
                <c:pt idx="109">
                  <c:v>1849</c:v>
                </c:pt>
                <c:pt idx="110">
                  <c:v>2550</c:v>
                </c:pt>
                <c:pt idx="111">
                  <c:v>2263</c:v>
                </c:pt>
                <c:pt idx="112">
                  <c:v>2128</c:v>
                </c:pt>
                <c:pt idx="113">
                  <c:v>2548</c:v>
                </c:pt>
                <c:pt idx="114">
                  <c:v>2170</c:v>
                </c:pt>
                <c:pt idx="115">
                  <c:v>2248</c:v>
                </c:pt>
                <c:pt idx="116">
                  <c:v>2084</c:v>
                </c:pt>
                <c:pt idx="117">
                  <c:v>1958</c:v>
                </c:pt>
                <c:pt idx="118">
                  <c:v>1354</c:v>
                </c:pt>
                <c:pt idx="119" formatCode="0">
                  <c:v>1328</c:v>
                </c:pt>
                <c:pt idx="120" formatCode="0">
                  <c:v>1014</c:v>
                </c:pt>
                <c:pt idx="121" formatCode="0">
                  <c:v>1004</c:v>
                </c:pt>
                <c:pt idx="122" formatCode="0">
                  <c:v>834</c:v>
                </c:pt>
                <c:pt idx="123" formatCode="0">
                  <c:v>606</c:v>
                </c:pt>
                <c:pt idx="124" formatCode="0">
                  <c:v>505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1D-4B86-853D-D6F7420FF914}"/>
            </c:ext>
          </c:extLst>
        </c:ser>
        <c:ser>
          <c:idx val="1"/>
          <c:order val="1"/>
          <c:tx>
            <c:strRef>
              <c:f>Diapo_17!$AA$3</c:f>
              <c:strCache>
                <c:ptCount val="1"/>
                <c:pt idx="0">
                  <c:v>Viviendas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Diapo_17!$Q$16:$Q$140</c:f>
              <c:numCache>
                <c:formatCode>General</c:formatCode>
                <c:ptCount val="125"/>
                <c:pt idx="0">
                  <c:v>10</c:v>
                </c:pt>
                <c:pt idx="12">
                  <c:v>11</c:v>
                </c:pt>
                <c:pt idx="24">
                  <c:v>12</c:v>
                </c:pt>
                <c:pt idx="36">
                  <c:v>13</c:v>
                </c:pt>
                <c:pt idx="48">
                  <c:v>14</c:v>
                </c:pt>
                <c:pt idx="60">
                  <c:v>15</c:v>
                </c:pt>
                <c:pt idx="72">
                  <c:v>16</c:v>
                </c:pt>
                <c:pt idx="84">
                  <c:v>17</c:v>
                </c:pt>
                <c:pt idx="96">
                  <c:v>18</c:v>
                </c:pt>
                <c:pt idx="108">
                  <c:v>19</c:v>
                </c:pt>
                <c:pt idx="120">
                  <c:v>20</c:v>
                </c:pt>
              </c:numCache>
            </c:numRef>
          </c:cat>
          <c:val>
            <c:numRef>
              <c:f>Diapo_17!$AA$16:$AA$140</c:f>
              <c:numCache>
                <c:formatCode>General</c:formatCode>
                <c:ptCount val="125"/>
                <c:pt idx="0">
                  <c:v>1837</c:v>
                </c:pt>
                <c:pt idx="1">
                  <c:v>1495</c:v>
                </c:pt>
                <c:pt idx="2">
                  <c:v>1446</c:v>
                </c:pt>
                <c:pt idx="3">
                  <c:v>1672</c:v>
                </c:pt>
                <c:pt idx="4">
                  <c:v>1506</c:v>
                </c:pt>
                <c:pt idx="5">
                  <c:v>1920</c:v>
                </c:pt>
                <c:pt idx="6">
                  <c:v>1912</c:v>
                </c:pt>
                <c:pt idx="7">
                  <c:v>2474</c:v>
                </c:pt>
                <c:pt idx="8">
                  <c:v>2338</c:v>
                </c:pt>
                <c:pt idx="9">
                  <c:v>2627</c:v>
                </c:pt>
                <c:pt idx="10">
                  <c:v>2181</c:v>
                </c:pt>
                <c:pt idx="11">
                  <c:v>2190</c:v>
                </c:pt>
                <c:pt idx="12">
                  <c:v>1607</c:v>
                </c:pt>
                <c:pt idx="13">
                  <c:v>2033</c:v>
                </c:pt>
                <c:pt idx="14">
                  <c:v>2186</c:v>
                </c:pt>
                <c:pt idx="15">
                  <c:v>2371</c:v>
                </c:pt>
                <c:pt idx="16">
                  <c:v>2726</c:v>
                </c:pt>
                <c:pt idx="17">
                  <c:v>2628</c:v>
                </c:pt>
                <c:pt idx="18">
                  <c:v>2491</c:v>
                </c:pt>
                <c:pt idx="19">
                  <c:v>2643</c:v>
                </c:pt>
                <c:pt idx="20">
                  <c:v>2896</c:v>
                </c:pt>
                <c:pt idx="21">
                  <c:v>3085</c:v>
                </c:pt>
                <c:pt idx="22">
                  <c:v>2980</c:v>
                </c:pt>
                <c:pt idx="23">
                  <c:v>2527</c:v>
                </c:pt>
                <c:pt idx="24">
                  <c:v>2286</c:v>
                </c:pt>
                <c:pt idx="25">
                  <c:v>2343</c:v>
                </c:pt>
                <c:pt idx="26">
                  <c:v>2625</c:v>
                </c:pt>
                <c:pt idx="27">
                  <c:v>3052</c:v>
                </c:pt>
                <c:pt idx="28">
                  <c:v>3748</c:v>
                </c:pt>
                <c:pt idx="29">
                  <c:v>3609</c:v>
                </c:pt>
                <c:pt idx="30">
                  <c:v>3619</c:v>
                </c:pt>
                <c:pt idx="31">
                  <c:v>3835</c:v>
                </c:pt>
                <c:pt idx="32">
                  <c:v>3336</c:v>
                </c:pt>
                <c:pt idx="33">
                  <c:v>2992</c:v>
                </c:pt>
                <c:pt idx="34">
                  <c:v>2869</c:v>
                </c:pt>
                <c:pt idx="35">
                  <c:v>2792</c:v>
                </c:pt>
                <c:pt idx="36">
                  <c:v>2509</c:v>
                </c:pt>
                <c:pt idx="37">
                  <c:v>2382</c:v>
                </c:pt>
                <c:pt idx="38">
                  <c:v>2750</c:v>
                </c:pt>
                <c:pt idx="39">
                  <c:v>3108</c:v>
                </c:pt>
                <c:pt idx="40">
                  <c:v>3524</c:v>
                </c:pt>
                <c:pt idx="41">
                  <c:v>3324</c:v>
                </c:pt>
                <c:pt idx="42">
                  <c:v>3334</c:v>
                </c:pt>
                <c:pt idx="43">
                  <c:v>3584</c:v>
                </c:pt>
                <c:pt idx="44">
                  <c:v>2866</c:v>
                </c:pt>
                <c:pt idx="45">
                  <c:v>3386</c:v>
                </c:pt>
                <c:pt idx="46">
                  <c:v>3356</c:v>
                </c:pt>
                <c:pt idx="47">
                  <c:v>3069</c:v>
                </c:pt>
                <c:pt idx="48">
                  <c:v>2767</c:v>
                </c:pt>
                <c:pt idx="49">
                  <c:v>2506</c:v>
                </c:pt>
                <c:pt idx="50">
                  <c:v>2873</c:v>
                </c:pt>
                <c:pt idx="51">
                  <c:v>2932</c:v>
                </c:pt>
                <c:pt idx="52">
                  <c:v>3068</c:v>
                </c:pt>
                <c:pt idx="53">
                  <c:v>3381</c:v>
                </c:pt>
                <c:pt idx="54">
                  <c:v>3042</c:v>
                </c:pt>
                <c:pt idx="55">
                  <c:v>3006</c:v>
                </c:pt>
                <c:pt idx="56">
                  <c:v>2369</c:v>
                </c:pt>
                <c:pt idx="57">
                  <c:v>3313</c:v>
                </c:pt>
                <c:pt idx="58">
                  <c:v>2727</c:v>
                </c:pt>
                <c:pt idx="59">
                  <c:v>2705</c:v>
                </c:pt>
                <c:pt idx="60">
                  <c:v>2529</c:v>
                </c:pt>
                <c:pt idx="61">
                  <c:v>2742</c:v>
                </c:pt>
                <c:pt idx="62">
                  <c:v>3290</c:v>
                </c:pt>
                <c:pt idx="63">
                  <c:v>3549</c:v>
                </c:pt>
                <c:pt idx="64">
                  <c:v>3540</c:v>
                </c:pt>
                <c:pt idx="65">
                  <c:v>3816</c:v>
                </c:pt>
                <c:pt idx="66">
                  <c:v>3876</c:v>
                </c:pt>
                <c:pt idx="67">
                  <c:v>4681</c:v>
                </c:pt>
                <c:pt idx="68">
                  <c:v>3698</c:v>
                </c:pt>
                <c:pt idx="69">
                  <c:v>3996</c:v>
                </c:pt>
                <c:pt idx="70">
                  <c:v>3756</c:v>
                </c:pt>
                <c:pt idx="71">
                  <c:v>4521</c:v>
                </c:pt>
                <c:pt idx="72">
                  <c:v>1528</c:v>
                </c:pt>
                <c:pt idx="73">
                  <c:v>1424</c:v>
                </c:pt>
                <c:pt idx="74">
                  <c:v>2063</c:v>
                </c:pt>
                <c:pt idx="75">
                  <c:v>2269</c:v>
                </c:pt>
                <c:pt idx="76">
                  <c:v>2053</c:v>
                </c:pt>
                <c:pt idx="77">
                  <c:v>2306</c:v>
                </c:pt>
                <c:pt idx="78">
                  <c:v>2138</c:v>
                </c:pt>
                <c:pt idx="79">
                  <c:v>2928</c:v>
                </c:pt>
                <c:pt idx="80">
                  <c:v>2553</c:v>
                </c:pt>
                <c:pt idx="81">
                  <c:v>2538</c:v>
                </c:pt>
                <c:pt idx="82">
                  <c:v>2669</c:v>
                </c:pt>
                <c:pt idx="83">
                  <c:v>2946</c:v>
                </c:pt>
                <c:pt idx="84">
                  <c:v>2256</c:v>
                </c:pt>
                <c:pt idx="85">
                  <c:v>2118</c:v>
                </c:pt>
                <c:pt idx="86">
                  <c:v>2950</c:v>
                </c:pt>
                <c:pt idx="87">
                  <c:v>2379</c:v>
                </c:pt>
                <c:pt idx="88">
                  <c:v>2746</c:v>
                </c:pt>
                <c:pt idx="89">
                  <c:v>2850</c:v>
                </c:pt>
                <c:pt idx="90">
                  <c:v>2889</c:v>
                </c:pt>
                <c:pt idx="91">
                  <c:v>2833</c:v>
                </c:pt>
                <c:pt idx="92">
                  <c:v>2525</c:v>
                </c:pt>
                <c:pt idx="93">
                  <c:v>3181</c:v>
                </c:pt>
                <c:pt idx="94">
                  <c:v>2810</c:v>
                </c:pt>
                <c:pt idx="95">
                  <c:v>2397</c:v>
                </c:pt>
                <c:pt idx="96">
                  <c:v>2154</c:v>
                </c:pt>
                <c:pt idx="97">
                  <c:v>2209</c:v>
                </c:pt>
                <c:pt idx="98">
                  <c:v>2861</c:v>
                </c:pt>
                <c:pt idx="99">
                  <c:v>2839</c:v>
                </c:pt>
                <c:pt idx="100">
                  <c:v>3096</c:v>
                </c:pt>
                <c:pt idx="101">
                  <c:v>3044</c:v>
                </c:pt>
                <c:pt idx="102">
                  <c:v>3122</c:v>
                </c:pt>
                <c:pt idx="103">
                  <c:v>3627</c:v>
                </c:pt>
                <c:pt idx="104">
                  <c:v>2646</c:v>
                </c:pt>
                <c:pt idx="105">
                  <c:v>3058</c:v>
                </c:pt>
                <c:pt idx="106">
                  <c:v>2636</c:v>
                </c:pt>
                <c:pt idx="107">
                  <c:v>2658</c:v>
                </c:pt>
                <c:pt idx="108">
                  <c:v>2464</c:v>
                </c:pt>
                <c:pt idx="109">
                  <c:v>2403</c:v>
                </c:pt>
                <c:pt idx="110">
                  <c:v>3320</c:v>
                </c:pt>
                <c:pt idx="111">
                  <c:v>2864</c:v>
                </c:pt>
                <c:pt idx="112">
                  <c:v>2678</c:v>
                </c:pt>
                <c:pt idx="113">
                  <c:v>3046</c:v>
                </c:pt>
                <c:pt idx="114">
                  <c:v>2665</c:v>
                </c:pt>
                <c:pt idx="115">
                  <c:v>3016</c:v>
                </c:pt>
                <c:pt idx="116">
                  <c:v>2712</c:v>
                </c:pt>
                <c:pt idx="117">
                  <c:v>2844</c:v>
                </c:pt>
                <c:pt idx="118">
                  <c:v>1884</c:v>
                </c:pt>
                <c:pt idx="119" formatCode="0">
                  <c:v>1701</c:v>
                </c:pt>
                <c:pt idx="120" formatCode="0">
                  <c:v>1240</c:v>
                </c:pt>
                <c:pt idx="121" formatCode="0">
                  <c:v>1632</c:v>
                </c:pt>
                <c:pt idx="122" formatCode="0">
                  <c:v>1489</c:v>
                </c:pt>
                <c:pt idx="123" formatCode="0">
                  <c:v>963</c:v>
                </c:pt>
                <c:pt idx="124" formatCode="0">
                  <c:v>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1D-4B86-853D-D6F7420FF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9680464"/>
        <c:axId val="1200432720"/>
      </c:lineChart>
      <c:lineChart>
        <c:grouping val="standard"/>
        <c:varyColors val="0"/>
        <c:ser>
          <c:idx val="4"/>
          <c:order val="2"/>
          <c:tx>
            <c:strRef>
              <c:f>Diapo_17!$Z$3</c:f>
              <c:strCache>
                <c:ptCount val="1"/>
                <c:pt idx="0">
                  <c:v>Casas</c:v>
                </c:pt>
              </c:strCache>
            </c:strRef>
          </c:tx>
          <c:spPr>
            <a:ln w="38100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Pt>
            <c:idx val="1"/>
            <c:marker>
              <c:symbol val="circle"/>
              <c:size val="8"/>
              <c:spPr>
                <a:solidFill>
                  <a:schemeClr val="accent4"/>
                </a:solidFill>
                <a:ln>
                  <a:noFill/>
                </a:ln>
                <a:effectLst/>
              </c:spPr>
            </c:marker>
            <c:bubble3D val="0"/>
            <c:spPr>
              <a:ln w="38100" cap="rnd">
                <a:solidFill>
                  <a:schemeClr val="accent4">
                    <a:lumMod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717-40D9-BD6B-C3B5A2BFF39D}"/>
              </c:ext>
            </c:extLst>
          </c:dPt>
          <c:dPt>
            <c:idx val="85"/>
            <c:marker>
              <c:symbol val="circle"/>
              <c:size val="8"/>
              <c:spPr>
                <a:solidFill>
                  <a:schemeClr val="accent4"/>
                </a:solidFill>
                <a:ln>
                  <a:noFill/>
                </a:ln>
                <a:effectLst/>
              </c:spPr>
            </c:marker>
            <c:bubble3D val="0"/>
            <c:spPr>
              <a:ln w="381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17-40D9-BD6B-C3B5A2BFF39D}"/>
              </c:ext>
            </c:extLst>
          </c:dPt>
          <c:val>
            <c:numRef>
              <c:f>Diapo_17!$Z$16:$Z$140</c:f>
              <c:numCache>
                <c:formatCode>General</c:formatCode>
                <c:ptCount val="125"/>
                <c:pt idx="0">
                  <c:v>603</c:v>
                </c:pt>
                <c:pt idx="1">
                  <c:v>523</c:v>
                </c:pt>
                <c:pt idx="2">
                  <c:v>558</c:v>
                </c:pt>
                <c:pt idx="3">
                  <c:v>543</c:v>
                </c:pt>
                <c:pt idx="4">
                  <c:v>544</c:v>
                </c:pt>
                <c:pt idx="5">
                  <c:v>545</c:v>
                </c:pt>
                <c:pt idx="6">
                  <c:v>634</c:v>
                </c:pt>
                <c:pt idx="7">
                  <c:v>678</c:v>
                </c:pt>
                <c:pt idx="8">
                  <c:v>597</c:v>
                </c:pt>
                <c:pt idx="9">
                  <c:v>671</c:v>
                </c:pt>
                <c:pt idx="10">
                  <c:v>679</c:v>
                </c:pt>
                <c:pt idx="11">
                  <c:v>760</c:v>
                </c:pt>
                <c:pt idx="12">
                  <c:v>464</c:v>
                </c:pt>
                <c:pt idx="13">
                  <c:v>636</c:v>
                </c:pt>
                <c:pt idx="14">
                  <c:v>740</c:v>
                </c:pt>
                <c:pt idx="15">
                  <c:v>842</c:v>
                </c:pt>
                <c:pt idx="16">
                  <c:v>859</c:v>
                </c:pt>
                <c:pt idx="17">
                  <c:v>1058</c:v>
                </c:pt>
                <c:pt idx="18">
                  <c:v>997</c:v>
                </c:pt>
                <c:pt idx="19">
                  <c:v>1008</c:v>
                </c:pt>
                <c:pt idx="20">
                  <c:v>1209</c:v>
                </c:pt>
                <c:pt idx="21">
                  <c:v>1163</c:v>
                </c:pt>
                <c:pt idx="22">
                  <c:v>1053</c:v>
                </c:pt>
                <c:pt idx="23">
                  <c:v>863</c:v>
                </c:pt>
                <c:pt idx="24">
                  <c:v>827</c:v>
                </c:pt>
                <c:pt idx="25">
                  <c:v>744</c:v>
                </c:pt>
                <c:pt idx="26">
                  <c:v>1029</c:v>
                </c:pt>
                <c:pt idx="27">
                  <c:v>1095</c:v>
                </c:pt>
                <c:pt idx="28">
                  <c:v>1440</c:v>
                </c:pt>
                <c:pt idx="29">
                  <c:v>1128</c:v>
                </c:pt>
                <c:pt idx="30">
                  <c:v>1035</c:v>
                </c:pt>
                <c:pt idx="31">
                  <c:v>1350</c:v>
                </c:pt>
                <c:pt idx="32">
                  <c:v>1274</c:v>
                </c:pt>
                <c:pt idx="33">
                  <c:v>1124</c:v>
                </c:pt>
                <c:pt idx="34">
                  <c:v>911</c:v>
                </c:pt>
                <c:pt idx="35">
                  <c:v>1060</c:v>
                </c:pt>
                <c:pt idx="36">
                  <c:v>957</c:v>
                </c:pt>
                <c:pt idx="37">
                  <c:v>714</c:v>
                </c:pt>
                <c:pt idx="38">
                  <c:v>850</c:v>
                </c:pt>
                <c:pt idx="39">
                  <c:v>909</c:v>
                </c:pt>
                <c:pt idx="40">
                  <c:v>1141</c:v>
                </c:pt>
                <c:pt idx="41">
                  <c:v>947</c:v>
                </c:pt>
                <c:pt idx="42">
                  <c:v>924</c:v>
                </c:pt>
                <c:pt idx="43">
                  <c:v>1158</c:v>
                </c:pt>
                <c:pt idx="44">
                  <c:v>818</c:v>
                </c:pt>
                <c:pt idx="45">
                  <c:v>865</c:v>
                </c:pt>
                <c:pt idx="46">
                  <c:v>777</c:v>
                </c:pt>
                <c:pt idx="47">
                  <c:v>689</c:v>
                </c:pt>
                <c:pt idx="48">
                  <c:v>711</c:v>
                </c:pt>
                <c:pt idx="49">
                  <c:v>548</c:v>
                </c:pt>
                <c:pt idx="50">
                  <c:v>858</c:v>
                </c:pt>
                <c:pt idx="51">
                  <c:v>827</c:v>
                </c:pt>
                <c:pt idx="52">
                  <c:v>841</c:v>
                </c:pt>
                <c:pt idx="53">
                  <c:v>945</c:v>
                </c:pt>
                <c:pt idx="54">
                  <c:v>851</c:v>
                </c:pt>
                <c:pt idx="55">
                  <c:v>810</c:v>
                </c:pt>
                <c:pt idx="56">
                  <c:v>769</c:v>
                </c:pt>
                <c:pt idx="57">
                  <c:v>945</c:v>
                </c:pt>
                <c:pt idx="58">
                  <c:v>749</c:v>
                </c:pt>
                <c:pt idx="59">
                  <c:v>686</c:v>
                </c:pt>
                <c:pt idx="60">
                  <c:v>675</c:v>
                </c:pt>
                <c:pt idx="61">
                  <c:v>637</c:v>
                </c:pt>
                <c:pt idx="62">
                  <c:v>792</c:v>
                </c:pt>
                <c:pt idx="63">
                  <c:v>860</c:v>
                </c:pt>
                <c:pt idx="64">
                  <c:v>913</c:v>
                </c:pt>
                <c:pt idx="65">
                  <c:v>862</c:v>
                </c:pt>
                <c:pt idx="66">
                  <c:v>812</c:v>
                </c:pt>
                <c:pt idx="67">
                  <c:v>917</c:v>
                </c:pt>
                <c:pt idx="68">
                  <c:v>658</c:v>
                </c:pt>
                <c:pt idx="69">
                  <c:v>679</c:v>
                </c:pt>
                <c:pt idx="70">
                  <c:v>719</c:v>
                </c:pt>
                <c:pt idx="71">
                  <c:v>845</c:v>
                </c:pt>
                <c:pt idx="72">
                  <c:v>384</c:v>
                </c:pt>
                <c:pt idx="73">
                  <c:v>414</c:v>
                </c:pt>
                <c:pt idx="74">
                  <c:v>632</c:v>
                </c:pt>
                <c:pt idx="75">
                  <c:v>653</c:v>
                </c:pt>
                <c:pt idx="76">
                  <c:v>581</c:v>
                </c:pt>
                <c:pt idx="77">
                  <c:v>587</c:v>
                </c:pt>
                <c:pt idx="78">
                  <c:v>506</c:v>
                </c:pt>
                <c:pt idx="79">
                  <c:v>589</c:v>
                </c:pt>
                <c:pt idx="80">
                  <c:v>605</c:v>
                </c:pt>
                <c:pt idx="81">
                  <c:v>511</c:v>
                </c:pt>
                <c:pt idx="82">
                  <c:v>514</c:v>
                </c:pt>
                <c:pt idx="83">
                  <c:v>394</c:v>
                </c:pt>
                <c:pt idx="84">
                  <c:v>449</c:v>
                </c:pt>
                <c:pt idx="85">
                  <c:v>419</c:v>
                </c:pt>
                <c:pt idx="86">
                  <c:v>584</c:v>
                </c:pt>
                <c:pt idx="87">
                  <c:v>519</c:v>
                </c:pt>
                <c:pt idx="88">
                  <c:v>491</c:v>
                </c:pt>
                <c:pt idx="89">
                  <c:v>516</c:v>
                </c:pt>
                <c:pt idx="90">
                  <c:v>612</c:v>
                </c:pt>
                <c:pt idx="91">
                  <c:v>630</c:v>
                </c:pt>
                <c:pt idx="92">
                  <c:v>527</c:v>
                </c:pt>
                <c:pt idx="93">
                  <c:v>571</c:v>
                </c:pt>
                <c:pt idx="94">
                  <c:v>565</c:v>
                </c:pt>
                <c:pt idx="95">
                  <c:v>482</c:v>
                </c:pt>
                <c:pt idx="96">
                  <c:v>352</c:v>
                </c:pt>
                <c:pt idx="97">
                  <c:v>426</c:v>
                </c:pt>
                <c:pt idx="98">
                  <c:v>368</c:v>
                </c:pt>
                <c:pt idx="99">
                  <c:v>463</c:v>
                </c:pt>
                <c:pt idx="100">
                  <c:v>554</c:v>
                </c:pt>
                <c:pt idx="101">
                  <c:v>453</c:v>
                </c:pt>
                <c:pt idx="102">
                  <c:v>640</c:v>
                </c:pt>
                <c:pt idx="103">
                  <c:v>641</c:v>
                </c:pt>
                <c:pt idx="104">
                  <c:v>599</c:v>
                </c:pt>
                <c:pt idx="105">
                  <c:v>536</c:v>
                </c:pt>
                <c:pt idx="106">
                  <c:v>443</c:v>
                </c:pt>
                <c:pt idx="107">
                  <c:v>533</c:v>
                </c:pt>
                <c:pt idx="108">
                  <c:v>427</c:v>
                </c:pt>
                <c:pt idx="109">
                  <c:v>554</c:v>
                </c:pt>
                <c:pt idx="110">
                  <c:v>770</c:v>
                </c:pt>
                <c:pt idx="111">
                  <c:v>601</c:v>
                </c:pt>
                <c:pt idx="112">
                  <c:v>550</c:v>
                </c:pt>
                <c:pt idx="113">
                  <c:v>498</c:v>
                </c:pt>
                <c:pt idx="114">
                  <c:v>495</c:v>
                </c:pt>
                <c:pt idx="115">
                  <c:v>768</c:v>
                </c:pt>
                <c:pt idx="116">
                  <c:v>628</c:v>
                </c:pt>
                <c:pt idx="117">
                  <c:v>886</c:v>
                </c:pt>
                <c:pt idx="118">
                  <c:v>530</c:v>
                </c:pt>
                <c:pt idx="119" formatCode="0">
                  <c:v>373</c:v>
                </c:pt>
                <c:pt idx="120" formatCode="0">
                  <c:v>226</c:v>
                </c:pt>
                <c:pt idx="121" formatCode="0">
                  <c:v>628</c:v>
                </c:pt>
                <c:pt idx="122" formatCode="0">
                  <c:v>655</c:v>
                </c:pt>
                <c:pt idx="123" formatCode="0">
                  <c:v>357</c:v>
                </c:pt>
                <c:pt idx="124" formatCode="0">
                  <c:v>320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1D-4B86-853D-D6F7420FF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8792512"/>
        <c:axId val="1200431056"/>
      </c:lineChart>
      <c:catAx>
        <c:axId val="779680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200432720"/>
        <c:crosses val="autoZero"/>
        <c:auto val="1"/>
        <c:lblAlgn val="ctr"/>
        <c:lblOffset val="100"/>
        <c:noMultiLvlLbl val="0"/>
      </c:catAx>
      <c:valAx>
        <c:axId val="1200432720"/>
        <c:scaling>
          <c:orientation val="minMax"/>
          <c:max val="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779680464"/>
        <c:crosses val="autoZero"/>
        <c:crossBetween val="between"/>
        <c:majorUnit val="1000"/>
        <c:dispUnits>
          <c:builtInUnit val="thousands"/>
          <c:dispUnitsLbl>
            <c:layout>
              <c:manualLayout>
                <c:xMode val="edge"/>
                <c:yMode val="edge"/>
                <c:x val="4.2078474063684271E-2"/>
                <c:y val="0.42424666680775663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97" b="0" i="0" u="none" strike="noStrike" kern="1200" cap="none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r>
                    <a:rPr lang="es-CL" cap="none" dirty="0"/>
                    <a:t>Miles 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L"/>
              </a:p>
            </c:txPr>
          </c:dispUnitsLbl>
        </c:dispUnits>
      </c:valAx>
      <c:valAx>
        <c:axId val="1200431056"/>
        <c:scaling>
          <c:orientation val="minMax"/>
          <c:max val="500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348792512"/>
        <c:crosses val="max"/>
        <c:crossBetween val="between"/>
        <c:majorUnit val="1000"/>
        <c:dispUnits>
          <c:builtInUnit val="thousands"/>
        </c:dispUnits>
      </c:valAx>
      <c:catAx>
        <c:axId val="1348792512"/>
        <c:scaling>
          <c:orientation val="minMax"/>
        </c:scaling>
        <c:delete val="1"/>
        <c:axPos val="b"/>
        <c:majorTickMark val="out"/>
        <c:minorTickMark val="none"/>
        <c:tickLblPos val="nextTo"/>
        <c:crossAx val="12004310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Infraestructura privada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3"/>
                <c:pt idx="0">
                  <c:v>26 marzo - 12 abril</c:v>
                </c:pt>
                <c:pt idx="1">
                  <c:v>13 abril - 03 mayo</c:v>
                </c:pt>
                <c:pt idx="2">
                  <c:v>04 mayo - 14 mayo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21</c:v>
                </c:pt>
                <c:pt idx="1">
                  <c:v>63</c:v>
                </c:pt>
                <c:pt idx="2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B2-4F70-B7F6-620E3A8882C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Infraestructura pública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3"/>
                <c:pt idx="0">
                  <c:v>26 marzo - 12 abril</c:v>
                </c:pt>
                <c:pt idx="1">
                  <c:v>13 abril - 03 mayo</c:v>
                </c:pt>
                <c:pt idx="2">
                  <c:v>04 mayo - 14 mayo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48</c:v>
                </c:pt>
                <c:pt idx="1">
                  <c:v>68</c:v>
                </c:pt>
                <c:pt idx="2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B2-4F70-B7F6-620E3A8882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739544495"/>
        <c:axId val="739552399"/>
      </c:barChart>
      <c:catAx>
        <c:axId val="739544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739552399"/>
        <c:crosses val="autoZero"/>
        <c:auto val="1"/>
        <c:lblAlgn val="ctr"/>
        <c:lblOffset val="100"/>
        <c:noMultiLvlLbl val="0"/>
      </c:catAx>
      <c:valAx>
        <c:axId val="739552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739544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00057378692457"/>
          <c:y val="1.5786958108001438E-2"/>
          <c:w val="0.41800447025342069"/>
          <c:h val="5.47619533292103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316062591412709E-2"/>
          <c:y val="3.4348157050494002E-2"/>
          <c:w val="0.8866941155256356"/>
          <c:h val="0.85668385139959513"/>
        </c:manualLayout>
      </c:layout>
      <c:lineChart>
        <c:grouping val="standard"/>
        <c:varyColors val="0"/>
        <c:ser>
          <c:idx val="0"/>
          <c:order val="0"/>
          <c:tx>
            <c:strRef>
              <c:f>Diapo_14!$L$31</c:f>
              <c:strCache>
                <c:ptCount val="1"/>
                <c:pt idx="0">
                  <c:v>Materiales por menor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Diapo_14!$J$4:$K$23</c:f>
              <c:multiLvlStrCache>
                <c:ptCount val="20"/>
                <c:lvl>
                  <c:pt idx="0">
                    <c:v>E</c:v>
                  </c:pt>
                  <c:pt idx="1">
                    <c:v>F</c:v>
                  </c:pt>
                  <c:pt idx="2">
                    <c:v>M</c:v>
                  </c:pt>
                  <c:pt idx="3">
                    <c:v>A</c:v>
                  </c:pt>
                  <c:pt idx="4">
                    <c:v>M</c:v>
                  </c:pt>
                  <c:pt idx="5">
                    <c:v>J</c:v>
                  </c:pt>
                  <c:pt idx="6">
                    <c:v>J</c:v>
                  </c:pt>
                  <c:pt idx="7">
                    <c:v>A</c:v>
                  </c:pt>
                  <c:pt idx="8">
                    <c:v>S</c:v>
                  </c:pt>
                  <c:pt idx="9">
                    <c:v>O</c:v>
                  </c:pt>
                  <c:pt idx="10">
                    <c:v>N</c:v>
                  </c:pt>
                  <c:pt idx="11">
                    <c:v>D</c:v>
                  </c:pt>
                  <c:pt idx="12">
                    <c:v>E</c:v>
                  </c:pt>
                  <c:pt idx="13">
                    <c:v>F</c:v>
                  </c:pt>
                  <c:pt idx="14">
                    <c:v>M</c:v>
                  </c:pt>
                  <c:pt idx="15">
                    <c:v>A</c:v>
                  </c:pt>
                  <c:pt idx="16">
                    <c:v>M</c:v>
                  </c:pt>
                  <c:pt idx="17">
                    <c:v>J</c:v>
                  </c:pt>
                  <c:pt idx="18">
                    <c:v>J</c:v>
                  </c:pt>
                  <c:pt idx="19">
                    <c:v>A</c:v>
                  </c:pt>
                </c:lvl>
                <c:lvl>
                  <c:pt idx="0">
                    <c:v>19</c:v>
                  </c:pt>
                  <c:pt idx="12">
                    <c:v>20</c:v>
                  </c:pt>
                </c:lvl>
              </c:multiLvlStrCache>
            </c:multiLvlStrRef>
          </c:cat>
          <c:val>
            <c:numRef>
              <c:f>Diapo_14!$L$4:$L$19</c:f>
              <c:numCache>
                <c:formatCode>0.0</c:formatCode>
                <c:ptCount val="16"/>
                <c:pt idx="0">
                  <c:v>-3.846565126457191</c:v>
                </c:pt>
                <c:pt idx="1">
                  <c:v>-3.0313818412359694</c:v>
                </c:pt>
                <c:pt idx="2">
                  <c:v>0.30569744086978989</c:v>
                </c:pt>
                <c:pt idx="3">
                  <c:v>-0.7376124549251406</c:v>
                </c:pt>
                <c:pt idx="4">
                  <c:v>7.3742460727332926E-3</c:v>
                </c:pt>
                <c:pt idx="5">
                  <c:v>-5.6192014263547696</c:v>
                </c:pt>
                <c:pt idx="6">
                  <c:v>5.6119233484845488</c:v>
                </c:pt>
                <c:pt idx="7">
                  <c:v>1.8298271061405025</c:v>
                </c:pt>
                <c:pt idx="8">
                  <c:v>2.3047155773063821</c:v>
                </c:pt>
                <c:pt idx="9">
                  <c:v>-9.154988531322406</c:v>
                </c:pt>
                <c:pt idx="10">
                  <c:v>-4.981343482300959</c:v>
                </c:pt>
                <c:pt idx="11">
                  <c:v>1.5112310085341418</c:v>
                </c:pt>
                <c:pt idx="12">
                  <c:v>2.0658425732565489</c:v>
                </c:pt>
                <c:pt idx="13">
                  <c:v>5.386599398302927</c:v>
                </c:pt>
                <c:pt idx="14">
                  <c:v>-9.1937683976406994</c:v>
                </c:pt>
                <c:pt idx="15">
                  <c:v>-15.608490141924269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0D-49CC-89B0-4EF49C18262F}"/>
            </c:ext>
          </c:extLst>
        </c:ser>
        <c:ser>
          <c:idx val="1"/>
          <c:order val="1"/>
          <c:tx>
            <c:strRef>
              <c:f>Diapo_14!$L$32</c:f>
              <c:strCache>
                <c:ptCount val="1"/>
                <c:pt idx="0">
                  <c:v>Materiales al por mayor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Diapo_14!$J$4:$K$23</c:f>
              <c:multiLvlStrCache>
                <c:ptCount val="20"/>
                <c:lvl>
                  <c:pt idx="0">
                    <c:v>E</c:v>
                  </c:pt>
                  <c:pt idx="1">
                    <c:v>F</c:v>
                  </c:pt>
                  <c:pt idx="2">
                    <c:v>M</c:v>
                  </c:pt>
                  <c:pt idx="3">
                    <c:v>A</c:v>
                  </c:pt>
                  <c:pt idx="4">
                    <c:v>M</c:v>
                  </c:pt>
                  <c:pt idx="5">
                    <c:v>J</c:v>
                  </c:pt>
                  <c:pt idx="6">
                    <c:v>J</c:v>
                  </c:pt>
                  <c:pt idx="7">
                    <c:v>A</c:v>
                  </c:pt>
                  <c:pt idx="8">
                    <c:v>S</c:v>
                  </c:pt>
                  <c:pt idx="9">
                    <c:v>O</c:v>
                  </c:pt>
                  <c:pt idx="10">
                    <c:v>N</c:v>
                  </c:pt>
                  <c:pt idx="11">
                    <c:v>D</c:v>
                  </c:pt>
                  <c:pt idx="12">
                    <c:v>E</c:v>
                  </c:pt>
                  <c:pt idx="13">
                    <c:v>F</c:v>
                  </c:pt>
                  <c:pt idx="14">
                    <c:v>M</c:v>
                  </c:pt>
                  <c:pt idx="15">
                    <c:v>A</c:v>
                  </c:pt>
                  <c:pt idx="16">
                    <c:v>M</c:v>
                  </c:pt>
                  <c:pt idx="17">
                    <c:v>J</c:v>
                  </c:pt>
                  <c:pt idx="18">
                    <c:v>J</c:v>
                  </c:pt>
                  <c:pt idx="19">
                    <c:v>A</c:v>
                  </c:pt>
                </c:lvl>
                <c:lvl>
                  <c:pt idx="0">
                    <c:v>19</c:v>
                  </c:pt>
                  <c:pt idx="12">
                    <c:v>20</c:v>
                  </c:pt>
                </c:lvl>
              </c:multiLvlStrCache>
            </c:multiLvlStrRef>
          </c:cat>
          <c:val>
            <c:numRef>
              <c:f>Diapo_14!$M$4:$M$20</c:f>
              <c:numCache>
                <c:formatCode>0.0</c:formatCode>
                <c:ptCount val="17"/>
                <c:pt idx="0">
                  <c:v>2.5764136846795127</c:v>
                </c:pt>
                <c:pt idx="1">
                  <c:v>3.5432561224345349</c:v>
                </c:pt>
                <c:pt idx="2">
                  <c:v>3.5835487789481091</c:v>
                </c:pt>
                <c:pt idx="3">
                  <c:v>0.55352673378836759</c:v>
                </c:pt>
                <c:pt idx="4">
                  <c:v>2.5014849057014121</c:v>
                </c:pt>
                <c:pt idx="5">
                  <c:v>-3.7355174289509741</c:v>
                </c:pt>
                <c:pt idx="6">
                  <c:v>7.3739691942576346</c:v>
                </c:pt>
                <c:pt idx="7">
                  <c:v>1.2035886340413304</c:v>
                </c:pt>
                <c:pt idx="8">
                  <c:v>9.2116623792527506</c:v>
                </c:pt>
                <c:pt idx="9">
                  <c:v>-2.050722539317773</c:v>
                </c:pt>
                <c:pt idx="10">
                  <c:v>4.095322299403481</c:v>
                </c:pt>
                <c:pt idx="11">
                  <c:v>3.3637297749985473</c:v>
                </c:pt>
                <c:pt idx="12">
                  <c:v>-0.34919634780244957</c:v>
                </c:pt>
                <c:pt idx="13">
                  <c:v>0.39888078051391052</c:v>
                </c:pt>
                <c:pt idx="14">
                  <c:v>-2.9383974501399179</c:v>
                </c:pt>
                <c:pt idx="15">
                  <c:v>-19.847315950733179</c:v>
                </c:pt>
                <c:pt idx="16">
                  <c:v>-24.258169071626213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0D-49CC-89B0-4EF49C18262F}"/>
            </c:ext>
          </c:extLst>
        </c:ser>
        <c:ser>
          <c:idx val="3"/>
          <c:order val="2"/>
          <c:tx>
            <c:strRef>
              <c:f>Diapo_14!$L$34</c:f>
              <c:strCache>
                <c:ptCount val="1"/>
                <c:pt idx="0">
                  <c:v>Hormigón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Diapo_14!$J$4:$K$23</c:f>
              <c:multiLvlStrCache>
                <c:ptCount val="20"/>
                <c:lvl>
                  <c:pt idx="0">
                    <c:v>E</c:v>
                  </c:pt>
                  <c:pt idx="1">
                    <c:v>F</c:v>
                  </c:pt>
                  <c:pt idx="2">
                    <c:v>M</c:v>
                  </c:pt>
                  <c:pt idx="3">
                    <c:v>A</c:v>
                  </c:pt>
                  <c:pt idx="4">
                    <c:v>M</c:v>
                  </c:pt>
                  <c:pt idx="5">
                    <c:v>J</c:v>
                  </c:pt>
                  <c:pt idx="6">
                    <c:v>J</c:v>
                  </c:pt>
                  <c:pt idx="7">
                    <c:v>A</c:v>
                  </c:pt>
                  <c:pt idx="8">
                    <c:v>S</c:v>
                  </c:pt>
                  <c:pt idx="9">
                    <c:v>O</c:v>
                  </c:pt>
                  <c:pt idx="10">
                    <c:v>N</c:v>
                  </c:pt>
                  <c:pt idx="11">
                    <c:v>D</c:v>
                  </c:pt>
                  <c:pt idx="12">
                    <c:v>E</c:v>
                  </c:pt>
                  <c:pt idx="13">
                    <c:v>F</c:v>
                  </c:pt>
                  <c:pt idx="14">
                    <c:v>M</c:v>
                  </c:pt>
                  <c:pt idx="15">
                    <c:v>A</c:v>
                  </c:pt>
                  <c:pt idx="16">
                    <c:v>M</c:v>
                  </c:pt>
                  <c:pt idx="17">
                    <c:v>J</c:v>
                  </c:pt>
                  <c:pt idx="18">
                    <c:v>J</c:v>
                  </c:pt>
                  <c:pt idx="19">
                    <c:v>A</c:v>
                  </c:pt>
                </c:lvl>
                <c:lvl>
                  <c:pt idx="0">
                    <c:v>19</c:v>
                  </c:pt>
                  <c:pt idx="12">
                    <c:v>20</c:v>
                  </c:pt>
                </c:lvl>
              </c:multiLvlStrCache>
            </c:multiLvlStrRef>
          </c:cat>
          <c:val>
            <c:numRef>
              <c:f>Diapo_14!$O$4:$O$23</c:f>
              <c:numCache>
                <c:formatCode>0.0</c:formatCode>
                <c:ptCount val="20"/>
                <c:pt idx="0">
                  <c:v>6.1476362795891415</c:v>
                </c:pt>
                <c:pt idx="1">
                  <c:v>3.6638505101509011</c:v>
                </c:pt>
                <c:pt idx="2">
                  <c:v>6.8124113108862572</c:v>
                </c:pt>
                <c:pt idx="3">
                  <c:v>10.616200649267604</c:v>
                </c:pt>
                <c:pt idx="4">
                  <c:v>7.0411952359152208</c:v>
                </c:pt>
                <c:pt idx="5">
                  <c:v>0.25515414373933343</c:v>
                </c:pt>
                <c:pt idx="6">
                  <c:v>21.983974179735256</c:v>
                </c:pt>
                <c:pt idx="7">
                  <c:v>2.5696597678576572</c:v>
                </c:pt>
                <c:pt idx="8">
                  <c:v>9.3750338654269285</c:v>
                </c:pt>
                <c:pt idx="9">
                  <c:v>-13.396962986165361</c:v>
                </c:pt>
                <c:pt idx="10">
                  <c:v>-4.4333688104460585</c:v>
                </c:pt>
                <c:pt idx="11">
                  <c:v>6.6446239708370269</c:v>
                </c:pt>
                <c:pt idx="12">
                  <c:v>-1.9190308041827753</c:v>
                </c:pt>
                <c:pt idx="13">
                  <c:v>0.41587241738061387</c:v>
                </c:pt>
                <c:pt idx="14">
                  <c:v>-9.5391404822380288</c:v>
                </c:pt>
                <c:pt idx="15">
                  <c:v>-27.87491799125673</c:v>
                </c:pt>
                <c:pt idx="16" formatCode="General">
                  <c:v>-42.576437890437781</c:v>
                </c:pt>
                <c:pt idx="17" formatCode="General">
                  <c:v>-46.01323304936853</c:v>
                </c:pt>
                <c:pt idx="18" formatCode="General">
                  <c:v>-49.1</c:v>
                </c:pt>
                <c:pt idx="19" formatCode="General">
                  <c:v>-49.3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0D-49CC-89B0-4EF49C18262F}"/>
            </c:ext>
          </c:extLst>
        </c:ser>
        <c:ser>
          <c:idx val="6"/>
          <c:order val="3"/>
          <c:tx>
            <c:strRef>
              <c:f>Diapo_14!$P$3</c:f>
              <c:strCache>
                <c:ptCount val="1"/>
                <c:pt idx="0">
                  <c:v>Cemento</c:v>
                </c:pt>
              </c:strCache>
            </c:strRef>
          </c:tx>
          <c:spPr>
            <a:ln w="3810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Diapo_14!$J$4:$K$23</c:f>
              <c:multiLvlStrCache>
                <c:ptCount val="20"/>
                <c:lvl>
                  <c:pt idx="0">
                    <c:v>E</c:v>
                  </c:pt>
                  <c:pt idx="1">
                    <c:v>F</c:v>
                  </c:pt>
                  <c:pt idx="2">
                    <c:v>M</c:v>
                  </c:pt>
                  <c:pt idx="3">
                    <c:v>A</c:v>
                  </c:pt>
                  <c:pt idx="4">
                    <c:v>M</c:v>
                  </c:pt>
                  <c:pt idx="5">
                    <c:v>J</c:v>
                  </c:pt>
                  <c:pt idx="6">
                    <c:v>J</c:v>
                  </c:pt>
                  <c:pt idx="7">
                    <c:v>A</c:v>
                  </c:pt>
                  <c:pt idx="8">
                    <c:v>S</c:v>
                  </c:pt>
                  <c:pt idx="9">
                    <c:v>O</c:v>
                  </c:pt>
                  <c:pt idx="10">
                    <c:v>N</c:v>
                  </c:pt>
                  <c:pt idx="11">
                    <c:v>D</c:v>
                  </c:pt>
                  <c:pt idx="12">
                    <c:v>E</c:v>
                  </c:pt>
                  <c:pt idx="13">
                    <c:v>F</c:v>
                  </c:pt>
                  <c:pt idx="14">
                    <c:v>M</c:v>
                  </c:pt>
                  <c:pt idx="15">
                    <c:v>A</c:v>
                  </c:pt>
                  <c:pt idx="16">
                    <c:v>M</c:v>
                  </c:pt>
                  <c:pt idx="17">
                    <c:v>J</c:v>
                  </c:pt>
                  <c:pt idx="18">
                    <c:v>J</c:v>
                  </c:pt>
                  <c:pt idx="19">
                    <c:v>A</c:v>
                  </c:pt>
                </c:lvl>
                <c:lvl>
                  <c:pt idx="0">
                    <c:v>19</c:v>
                  </c:pt>
                  <c:pt idx="12">
                    <c:v>20</c:v>
                  </c:pt>
                </c:lvl>
              </c:multiLvlStrCache>
            </c:multiLvlStrRef>
          </c:cat>
          <c:val>
            <c:numRef>
              <c:f>Diapo_14!$P$4:$P$22</c:f>
              <c:numCache>
                <c:formatCode>0.0</c:formatCode>
                <c:ptCount val="19"/>
                <c:pt idx="0">
                  <c:v>7.6344654583015759</c:v>
                </c:pt>
                <c:pt idx="1">
                  <c:v>3.9428881099385027</c:v>
                </c:pt>
                <c:pt idx="2">
                  <c:v>10.346089140057035</c:v>
                </c:pt>
                <c:pt idx="3">
                  <c:v>11.183817635430549</c:v>
                </c:pt>
                <c:pt idx="4">
                  <c:v>6.4042857671572584</c:v>
                </c:pt>
                <c:pt idx="5">
                  <c:v>-10.622595131029966</c:v>
                </c:pt>
                <c:pt idx="6">
                  <c:v>11.308291017917904</c:v>
                </c:pt>
                <c:pt idx="7">
                  <c:v>7.3391962427779234</c:v>
                </c:pt>
                <c:pt idx="8">
                  <c:v>1.4048173542009268</c:v>
                </c:pt>
                <c:pt idx="9">
                  <c:v>-7.9549632728431519</c:v>
                </c:pt>
                <c:pt idx="10">
                  <c:v>-2.5136078874396617</c:v>
                </c:pt>
                <c:pt idx="11">
                  <c:v>-8.2782954363902697</c:v>
                </c:pt>
                <c:pt idx="12">
                  <c:v>-5.2378885074345511</c:v>
                </c:pt>
                <c:pt idx="13">
                  <c:v>2.5616297992892001E-2</c:v>
                </c:pt>
                <c:pt idx="14">
                  <c:v>-13.571880682788617</c:v>
                </c:pt>
                <c:pt idx="15">
                  <c:v>-22.930280251959633</c:v>
                </c:pt>
                <c:pt idx="16">
                  <c:v>-15.42604224335582</c:v>
                </c:pt>
                <c:pt idx="17">
                  <c:v>-26.877617910877149</c:v>
                </c:pt>
                <c:pt idx="18">
                  <c:v>-26.6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50D-49CC-89B0-4EF49C1826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51299456"/>
        <c:axId val="601322928"/>
      </c:lineChart>
      <c:catAx>
        <c:axId val="175129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601322928"/>
        <c:crosses val="autoZero"/>
        <c:auto val="1"/>
        <c:lblAlgn val="ctr"/>
        <c:lblOffset val="100"/>
        <c:noMultiLvlLbl val="0"/>
      </c:catAx>
      <c:valAx>
        <c:axId val="60132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751299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47594050743664E-2"/>
          <c:y val="5.0925925925925923E-2"/>
          <c:w val="0.85417147856517939"/>
          <c:h val="0.82373432487605736"/>
        </c:manualLayout>
      </c:layout>
      <c:lineChart>
        <c:grouping val="standard"/>
        <c:varyColors val="0"/>
        <c:ser>
          <c:idx val="0"/>
          <c:order val="0"/>
          <c:tx>
            <c:strRef>
              <c:f>Diapo_15!$O$6</c:f>
              <c:strCache>
                <c:ptCount val="1"/>
                <c:pt idx="0">
                  <c:v>Ocupados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Diapo_15!$N$19:$N$53</c:f>
              <c:numCache>
                <c:formatCode>General</c:formatCode>
                <c:ptCount val="35"/>
                <c:pt idx="0">
                  <c:v>12</c:v>
                </c:pt>
                <c:pt idx="4">
                  <c:v>13</c:v>
                </c:pt>
                <c:pt idx="8">
                  <c:v>14</c:v>
                </c:pt>
                <c:pt idx="12">
                  <c:v>15</c:v>
                </c:pt>
                <c:pt idx="16">
                  <c:v>16</c:v>
                </c:pt>
                <c:pt idx="20">
                  <c:v>17</c:v>
                </c:pt>
                <c:pt idx="24">
                  <c:v>18</c:v>
                </c:pt>
                <c:pt idx="28">
                  <c:v>19</c:v>
                </c:pt>
                <c:pt idx="32">
                  <c:v>20</c:v>
                </c:pt>
              </c:numCache>
            </c:numRef>
          </c:cat>
          <c:val>
            <c:numRef>
              <c:f>Diapo_15!$O$19:$O$53</c:f>
              <c:numCache>
                <c:formatCode>0.0</c:formatCode>
                <c:ptCount val="35"/>
                <c:pt idx="0">
                  <c:v>622.21590000000003</c:v>
                </c:pt>
                <c:pt idx="1">
                  <c:v>641.25819999999999</c:v>
                </c:pt>
                <c:pt idx="2">
                  <c:v>647.46160000000009</c:v>
                </c:pt>
                <c:pt idx="3">
                  <c:v>675.02329999999995</c:v>
                </c:pt>
                <c:pt idx="4">
                  <c:v>682.42310845014083</c:v>
                </c:pt>
                <c:pt idx="5">
                  <c:v>698.81420130120432</c:v>
                </c:pt>
                <c:pt idx="6">
                  <c:v>680.07333703823872</c:v>
                </c:pt>
                <c:pt idx="7">
                  <c:v>695.75693276233415</c:v>
                </c:pt>
                <c:pt idx="8">
                  <c:v>678.41503801988688</c:v>
                </c:pt>
                <c:pt idx="9">
                  <c:v>688.28056792491338</c:v>
                </c:pt>
                <c:pt idx="10">
                  <c:v>674.07259291443859</c:v>
                </c:pt>
                <c:pt idx="11">
                  <c:v>683.43369349617865</c:v>
                </c:pt>
                <c:pt idx="12">
                  <c:v>679.38383334298817</c:v>
                </c:pt>
                <c:pt idx="13">
                  <c:v>724.71526165646878</c:v>
                </c:pt>
                <c:pt idx="14">
                  <c:v>731.73277522661385</c:v>
                </c:pt>
                <c:pt idx="15">
                  <c:v>757.381728681455</c:v>
                </c:pt>
                <c:pt idx="16">
                  <c:v>738.04442125499986</c:v>
                </c:pt>
                <c:pt idx="17">
                  <c:v>752.2824973836465</c:v>
                </c:pt>
                <c:pt idx="18">
                  <c:v>750.00569859568509</c:v>
                </c:pt>
                <c:pt idx="19">
                  <c:v>713.69058754754724</c:v>
                </c:pt>
                <c:pt idx="20">
                  <c:v>750.69845548109424</c:v>
                </c:pt>
                <c:pt idx="21">
                  <c:v>722.30593923885669</c:v>
                </c:pt>
                <c:pt idx="22">
                  <c:v>705.41239701360712</c:v>
                </c:pt>
                <c:pt idx="23">
                  <c:v>711.0358338582821</c:v>
                </c:pt>
                <c:pt idx="24">
                  <c:v>731.32523372314097</c:v>
                </c:pt>
                <c:pt idx="25">
                  <c:v>736.85374243171304</c:v>
                </c:pt>
                <c:pt idx="26">
                  <c:v>742.46639208554893</c:v>
                </c:pt>
                <c:pt idx="27">
                  <c:v>769.46521240260586</c:v>
                </c:pt>
                <c:pt idx="28">
                  <c:v>752.3050964037526</c:v>
                </c:pt>
                <c:pt idx="29">
                  <c:v>758.87614041550353</c:v>
                </c:pt>
                <c:pt idx="30">
                  <c:v>787.4633282006555</c:v>
                </c:pt>
                <c:pt idx="31">
                  <c:v>787.5958884161322</c:v>
                </c:pt>
                <c:pt idx="32">
                  <c:v>756</c:v>
                </c:pt>
                <c:pt idx="33">
                  <c:v>598.25199999999995</c:v>
                </c:pt>
                <c:pt idx="34">
                  <c:v>504.411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6F-4728-B003-9E0B11543B7A}"/>
            </c:ext>
          </c:extLst>
        </c:ser>
        <c:ser>
          <c:idx val="2"/>
          <c:order val="2"/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3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236F-4728-B003-9E0B11543B7A}"/>
              </c:ext>
            </c:extLst>
          </c:dPt>
          <c:cat>
            <c:numRef>
              <c:f>Diapo_15!$N$19:$N$53</c:f>
              <c:numCache>
                <c:formatCode>General</c:formatCode>
                <c:ptCount val="35"/>
                <c:pt idx="0">
                  <c:v>12</c:v>
                </c:pt>
                <c:pt idx="4">
                  <c:v>13</c:v>
                </c:pt>
                <c:pt idx="8">
                  <c:v>14</c:v>
                </c:pt>
                <c:pt idx="12">
                  <c:v>15</c:v>
                </c:pt>
                <c:pt idx="16">
                  <c:v>16</c:v>
                </c:pt>
                <c:pt idx="20">
                  <c:v>17</c:v>
                </c:pt>
                <c:pt idx="24">
                  <c:v>18</c:v>
                </c:pt>
                <c:pt idx="28">
                  <c:v>19</c:v>
                </c:pt>
                <c:pt idx="32">
                  <c:v>20</c:v>
                </c:pt>
              </c:numCache>
            </c:numRef>
          </c:cat>
          <c:val>
            <c:numRef>
              <c:f>Diapo_15!$S$19:$S$54</c:f>
              <c:numCache>
                <c:formatCode>General</c:formatCode>
                <c:ptCount val="36"/>
                <c:pt idx="30">
                  <c:v>900</c:v>
                </c:pt>
                <c:pt idx="31">
                  <c:v>-2000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36F-4728-B003-9E0B11543B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7846095"/>
        <c:axId val="1183308415"/>
      </c:lineChart>
      <c:lineChart>
        <c:grouping val="standard"/>
        <c:varyColors val="0"/>
        <c:ser>
          <c:idx val="1"/>
          <c:order val="1"/>
          <c:tx>
            <c:strRef>
              <c:f>Diapo_15!$Q$6</c:f>
              <c:strCache>
                <c:ptCount val="1"/>
                <c:pt idx="0">
                  <c:v>Tasa de desempleo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Diapo_15!$N$19:$N$52</c:f>
              <c:numCache>
                <c:formatCode>General</c:formatCode>
                <c:ptCount val="34"/>
                <c:pt idx="0">
                  <c:v>12</c:v>
                </c:pt>
                <c:pt idx="4">
                  <c:v>13</c:v>
                </c:pt>
                <c:pt idx="8">
                  <c:v>14</c:v>
                </c:pt>
                <c:pt idx="12">
                  <c:v>15</c:v>
                </c:pt>
                <c:pt idx="16">
                  <c:v>16</c:v>
                </c:pt>
                <c:pt idx="20">
                  <c:v>17</c:v>
                </c:pt>
                <c:pt idx="24">
                  <c:v>18</c:v>
                </c:pt>
                <c:pt idx="28">
                  <c:v>19</c:v>
                </c:pt>
                <c:pt idx="32">
                  <c:v>20</c:v>
                </c:pt>
              </c:numCache>
            </c:numRef>
          </c:cat>
          <c:val>
            <c:numRef>
              <c:f>Diapo_15!$Q$19:$Q$52</c:f>
              <c:numCache>
                <c:formatCode>0.00</c:formatCode>
                <c:ptCount val="34"/>
                <c:pt idx="0">
                  <c:v>6.9229346978303798</c:v>
                </c:pt>
                <c:pt idx="1">
                  <c:v>8.3503910190391579</c:v>
                </c:pt>
                <c:pt idx="2">
                  <c:v>8.7402561231519993</c:v>
                </c:pt>
                <c:pt idx="3">
                  <c:v>6.6529531911833626</c:v>
                </c:pt>
                <c:pt idx="4">
                  <c:v>7.4399033321344703</c:v>
                </c:pt>
                <c:pt idx="5">
                  <c:v>7.6576154425306253</c:v>
                </c:pt>
                <c:pt idx="6">
                  <c:v>8.9989649302340631</c:v>
                </c:pt>
                <c:pt idx="7">
                  <c:v>6.8393246703728243</c:v>
                </c:pt>
                <c:pt idx="8">
                  <c:v>10.109990417093279</c:v>
                </c:pt>
                <c:pt idx="9">
                  <c:v>9.2642821125271233</c:v>
                </c:pt>
                <c:pt idx="10">
                  <c:v>9.2935686322097624</c:v>
                </c:pt>
                <c:pt idx="11">
                  <c:v>8.7635413606197599</c:v>
                </c:pt>
                <c:pt idx="12">
                  <c:v>7.5942998534222816</c:v>
                </c:pt>
                <c:pt idx="13">
                  <c:v>8.1299655443702346</c:v>
                </c:pt>
                <c:pt idx="14">
                  <c:v>8.7887916555246939</c:v>
                </c:pt>
                <c:pt idx="15">
                  <c:v>7.6756606607882194</c:v>
                </c:pt>
                <c:pt idx="16">
                  <c:v>8.4627993990202643</c:v>
                </c:pt>
                <c:pt idx="17">
                  <c:v>8.1933737107651297</c:v>
                </c:pt>
                <c:pt idx="18">
                  <c:v>9.189460358116385</c:v>
                </c:pt>
                <c:pt idx="19">
                  <c:v>9.4278052780024364</c:v>
                </c:pt>
                <c:pt idx="20">
                  <c:v>10.030423903579429</c:v>
                </c:pt>
                <c:pt idx="21">
                  <c:v>10.253795417915065</c:v>
                </c:pt>
                <c:pt idx="22">
                  <c:v>10.777630030636914</c:v>
                </c:pt>
                <c:pt idx="23">
                  <c:v>8.8320962830247645</c:v>
                </c:pt>
                <c:pt idx="24">
                  <c:v>9.9776369451979843</c:v>
                </c:pt>
                <c:pt idx="25">
                  <c:v>8.786009758238098</c:v>
                </c:pt>
                <c:pt idx="26">
                  <c:v>9.3128830924892441</c:v>
                </c:pt>
                <c:pt idx="27">
                  <c:v>9.8151142384957222</c:v>
                </c:pt>
                <c:pt idx="28">
                  <c:v>8.5128668862290766</c:v>
                </c:pt>
                <c:pt idx="29">
                  <c:v>8.65070916844879</c:v>
                </c:pt>
                <c:pt idx="30">
                  <c:v>9.0770080819844079</c:v>
                </c:pt>
                <c:pt idx="31">
                  <c:v>8.3024016445273592</c:v>
                </c:pt>
                <c:pt idx="32">
                  <c:v>10.805610122113197</c:v>
                </c:pt>
                <c:pt idx="33">
                  <c:v>20.3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36F-4728-B003-9E0B11543B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4493151"/>
        <c:axId val="1183279295"/>
      </c:lineChart>
      <c:catAx>
        <c:axId val="1267846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183308415"/>
        <c:crosses val="autoZero"/>
        <c:auto val="1"/>
        <c:lblAlgn val="ctr"/>
        <c:lblOffset val="100"/>
        <c:noMultiLvlLbl val="0"/>
      </c:catAx>
      <c:valAx>
        <c:axId val="1183308415"/>
        <c:scaling>
          <c:orientation val="minMax"/>
          <c:max val="800"/>
          <c:min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267846095"/>
        <c:crosses val="autoZero"/>
        <c:crossBetween val="between"/>
      </c:valAx>
      <c:valAx>
        <c:axId val="1183279295"/>
        <c:scaling>
          <c:orientation val="minMax"/>
          <c:min val="6"/>
        </c:scaling>
        <c:delete val="0"/>
        <c:axPos val="r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314493151"/>
        <c:crosses val="max"/>
        <c:crossBetween val="between"/>
      </c:valAx>
      <c:catAx>
        <c:axId val="13144931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327929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26941551031756239"/>
          <c:y val="0"/>
          <c:w val="0.43258674275812192"/>
          <c:h val="5.41949459297827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56084656084656E-2"/>
          <c:y val="6.5231481481481501E-2"/>
          <c:w val="0.83481805890260963"/>
          <c:h val="0.70625709635812073"/>
        </c:manualLayout>
      </c:layout>
      <c:lineChart>
        <c:grouping val="standard"/>
        <c:varyColors val="0"/>
        <c:ser>
          <c:idx val="0"/>
          <c:order val="0"/>
          <c:tx>
            <c:strRef>
              <c:f>Base!$A$106</c:f>
              <c:strCache>
                <c:ptCount val="1"/>
                <c:pt idx="0">
                  <c:v>Efectivo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9259259259259262E-2"/>
                  <c:y val="-6.944444444444444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616-4371-B79D-17E7AB443399}"/>
                </c:ext>
              </c:extLst>
            </c:dLbl>
            <c:dLbl>
              <c:idx val="1"/>
              <c:layout>
                <c:manualLayout>
                  <c:x val="-5.9259259259259262E-2"/>
                  <c:y val="-5.555555555555556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616-4371-B79D-17E7AB443399}"/>
                </c:ext>
              </c:extLst>
            </c:dLbl>
            <c:dLbl>
              <c:idx val="2"/>
              <c:layout>
                <c:manualLayout>
                  <c:x val="-5.5026455026455028E-2"/>
                  <c:y val="-5.55555555555555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616-4371-B79D-17E7AB443399}"/>
                </c:ext>
              </c:extLst>
            </c:dLbl>
            <c:dLbl>
              <c:idx val="3"/>
              <c:layout>
                <c:manualLayout>
                  <c:x val="-6.3492063492063572E-2"/>
                  <c:y val="-5.55555555555555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616-4371-B79D-17E7AB44339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16-4371-B79D-17E7AB443399}"/>
                </c:ext>
              </c:extLst>
            </c:dLbl>
            <c:dLbl>
              <c:idx val="5"/>
              <c:layout>
                <c:manualLayout>
                  <c:x val="-1.1967444593160161E-16"/>
                  <c:y val="-2.70883057437872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-17,4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80A-4A54-BC59-9E5942CF759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6B-4A16-80B9-4E2062B04B12}"/>
                </c:ext>
              </c:extLst>
            </c:dLbl>
            <c:numFmt formatCode="#,##0.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Base!$A$95:$B$101</c:f>
              <c:multiLvlStrCache>
                <c:ptCount val="7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</c:lvl>
                <c:lvl>
                  <c:pt idx="0">
                    <c:v>19</c:v>
                  </c:pt>
                  <c:pt idx="4">
                    <c:v>20</c:v>
                  </c:pt>
                </c:lvl>
              </c:multiLvlStrCache>
            </c:multiLvlStrRef>
          </c:cat>
          <c:val>
            <c:numRef>
              <c:f>Base!$J$95:$J$101</c:f>
              <c:numCache>
                <c:formatCode>#,##0.00</c:formatCode>
                <c:ptCount val="7"/>
                <c:pt idx="0">
                  <c:v>3.3615796882576543</c:v>
                </c:pt>
                <c:pt idx="1">
                  <c:v>6.2090843372520688</c:v>
                </c:pt>
                <c:pt idx="2">
                  <c:v>7.573066498179637</c:v>
                </c:pt>
                <c:pt idx="3">
                  <c:v>5.4374343021926341</c:v>
                </c:pt>
                <c:pt idx="4">
                  <c:v>6.579317186079181</c:v>
                </c:pt>
                <c:pt idx="5">
                  <c:v>-17.424592423594277</c:v>
                </c:pt>
                <c:pt idx="6" formatCode="General">
                  <c:v>-26.4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616-4371-B79D-17E7AB4433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34510767"/>
        <c:axId val="417012511"/>
      </c:lineChart>
      <c:catAx>
        <c:axId val="1934510767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417012511"/>
        <c:crosses val="autoZero"/>
        <c:auto val="1"/>
        <c:lblAlgn val="ctr"/>
        <c:lblOffset val="100"/>
        <c:noMultiLvlLbl val="0"/>
      </c:catAx>
      <c:valAx>
        <c:axId val="417012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934510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'14 de sep. al 121 de sep.'!$C$8</c:f>
              <c:strCache>
                <c:ptCount val="1"/>
                <c:pt idx="0">
                  <c:v>N° proy. Comunas en Fase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E2E-44C7-BC7F-1BC46BE9C2C2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E2E-44C7-BC7F-1BC46BE9C2C2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E2E-44C7-BC7F-1BC46BE9C2C2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E2E-44C7-BC7F-1BC46BE9C2C2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E2E-44C7-BC7F-1BC46BE9C2C2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E2E-44C7-BC7F-1BC46BE9C2C2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E2E-44C7-BC7F-1BC46BE9C2C2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E2E-44C7-BC7F-1BC46BE9C2C2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CE2E-44C7-BC7F-1BC46BE9C2C2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E2E-44C7-BC7F-1BC46BE9C2C2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CE2E-44C7-BC7F-1BC46BE9C2C2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E2E-44C7-BC7F-1BC46BE9C2C2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CE2E-44C7-BC7F-1BC46BE9C2C2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E2E-44C7-BC7F-1BC46BE9C2C2}"/>
              </c:ext>
            </c:extLst>
          </c:dPt>
          <c:dPt>
            <c:idx val="1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CE2E-44C7-BC7F-1BC46BE9C2C2}"/>
              </c:ext>
            </c:extLst>
          </c:dPt>
          <c:cat>
            <c:strRef>
              <c:f>'14 de sep. al 121 de sep.'!$B$9:$B$46</c:f>
              <c:strCache>
                <c:ptCount val="38"/>
                <c:pt idx="0">
                  <c:v>26 de marzo a 2 de abril</c:v>
                </c:pt>
                <c:pt idx="1">
                  <c:v>3 a 16 de abril</c:v>
                </c:pt>
                <c:pt idx="2">
                  <c:v>17  a 24 de abril</c:v>
                </c:pt>
                <c:pt idx="3">
                  <c:v>25 a 29 de abril</c:v>
                </c:pt>
                <c:pt idx="4">
                  <c:v>30 de abril a 6 de mayo</c:v>
                </c:pt>
                <c:pt idx="5">
                  <c:v>07 a 14 de mayo</c:v>
                </c:pt>
                <c:pt idx="6">
                  <c:v>14 al 21 de mayo</c:v>
                </c:pt>
                <c:pt idx="7">
                  <c:v>22 al 28 de mayo</c:v>
                </c:pt>
                <c:pt idx="8">
                  <c:v>29 de mayo a 04 de junio</c:v>
                </c:pt>
                <c:pt idx="9">
                  <c:v>05 a 10 de junio</c:v>
                </c:pt>
                <c:pt idx="10">
                  <c:v>11 a 18 de junio</c:v>
                </c:pt>
                <c:pt idx="11">
                  <c:v>19 a 26 de junio</c:v>
                </c:pt>
                <c:pt idx="12">
                  <c:v>25 de junio a 02 de julio</c:v>
                </c:pt>
                <c:pt idx="13">
                  <c:v>03 a 13 de julio</c:v>
                </c:pt>
                <c:pt idx="14">
                  <c:v>14 a 26 de julio</c:v>
                </c:pt>
                <c:pt idx="15">
                  <c:v>27 de julio a 3 de agosto</c:v>
                </c:pt>
                <c:pt idx="16">
                  <c:v>28 de julio a 09 de agosto</c:v>
                </c:pt>
                <c:pt idx="17">
                  <c:v>10 agosto a 17 agosto</c:v>
                </c:pt>
                <c:pt idx="18">
                  <c:v>17 agosto a 24 agosto</c:v>
                </c:pt>
                <c:pt idx="19">
                  <c:v>24 agosto a 31 agosto</c:v>
                </c:pt>
                <c:pt idx="20">
                  <c:v>31 agosto a 07 septiembre</c:v>
                </c:pt>
                <c:pt idx="21">
                  <c:v>07 septiembre al 14 de septiembre</c:v>
                </c:pt>
                <c:pt idx="22">
                  <c:v>14 septiembre al 21 de septiembre</c:v>
                </c:pt>
                <c:pt idx="23">
                  <c:v>21 septiembre al 28 de septiembre</c:v>
                </c:pt>
                <c:pt idx="24">
                  <c:v>28 septiembre al 05 de octubre</c:v>
                </c:pt>
                <c:pt idx="25">
                  <c:v>03 de octubre al 12 de octubre</c:v>
                </c:pt>
                <c:pt idx="26">
                  <c:v>08 de octubre al 15 de octubre</c:v>
                </c:pt>
                <c:pt idx="27">
                  <c:v>13 de octubre al 20 de octubre</c:v>
                </c:pt>
                <c:pt idx="28">
                  <c:v>19 de octubre al 26 de octubre</c:v>
                </c:pt>
                <c:pt idx="29">
                  <c:v>26 de octubre al 02 de noviembre</c:v>
                </c:pt>
                <c:pt idx="30">
                  <c:v>02 de noviembre al 09 noviembre</c:v>
                </c:pt>
                <c:pt idx="31">
                  <c:v>05 de noviembre al 12 noviembre</c:v>
                </c:pt>
                <c:pt idx="32">
                  <c:v>09 de noviembre al 16 noviembre</c:v>
                </c:pt>
                <c:pt idx="33">
                  <c:v>16 de noviembre al 23 noviembre</c:v>
                </c:pt>
                <c:pt idx="34">
                  <c:v>19 de noviembre al 26 noviembre</c:v>
                </c:pt>
                <c:pt idx="35">
                  <c:v>23 de noviembre al 30 noviembre</c:v>
                </c:pt>
                <c:pt idx="36">
                  <c:v>26 de noviembre al 03 diciembre</c:v>
                </c:pt>
                <c:pt idx="37">
                  <c:v>30 de noviembre al 07 diciembre</c:v>
                </c:pt>
              </c:strCache>
            </c:strRef>
          </c:cat>
          <c:val>
            <c:numRef>
              <c:f>'14 de sep. al 121 de sep.'!$C$9:$C$46</c:f>
              <c:numCache>
                <c:formatCode>#,##0</c:formatCode>
                <c:ptCount val="38"/>
                <c:pt idx="0">
                  <c:v>280</c:v>
                </c:pt>
                <c:pt idx="1">
                  <c:v>275</c:v>
                </c:pt>
                <c:pt idx="2">
                  <c:v>143</c:v>
                </c:pt>
                <c:pt idx="3">
                  <c:v>157</c:v>
                </c:pt>
                <c:pt idx="4">
                  <c:v>230</c:v>
                </c:pt>
                <c:pt idx="5">
                  <c:v>302</c:v>
                </c:pt>
                <c:pt idx="6">
                  <c:v>783</c:v>
                </c:pt>
                <c:pt idx="7">
                  <c:v>783</c:v>
                </c:pt>
                <c:pt idx="8">
                  <c:v>757</c:v>
                </c:pt>
                <c:pt idx="9">
                  <c:v>757</c:v>
                </c:pt>
                <c:pt idx="10">
                  <c:v>827</c:v>
                </c:pt>
                <c:pt idx="11">
                  <c:v>867</c:v>
                </c:pt>
                <c:pt idx="12">
                  <c:v>888</c:v>
                </c:pt>
                <c:pt idx="13">
                  <c:v>904</c:v>
                </c:pt>
                <c:pt idx="14">
                  <c:v>912</c:v>
                </c:pt>
                <c:pt idx="15">
                  <c:v>624</c:v>
                </c:pt>
                <c:pt idx="16">
                  <c:v>688</c:v>
                </c:pt>
                <c:pt idx="17">
                  <c:v>581</c:v>
                </c:pt>
                <c:pt idx="18">
                  <c:v>438</c:v>
                </c:pt>
                <c:pt idx="19">
                  <c:v>427</c:v>
                </c:pt>
                <c:pt idx="20">
                  <c:v>435</c:v>
                </c:pt>
                <c:pt idx="21">
                  <c:v>362</c:v>
                </c:pt>
                <c:pt idx="22">
                  <c:v>383</c:v>
                </c:pt>
                <c:pt idx="23">
                  <c:v>349</c:v>
                </c:pt>
                <c:pt idx="24">
                  <c:v>261</c:v>
                </c:pt>
                <c:pt idx="25">
                  <c:v>235</c:v>
                </c:pt>
                <c:pt idx="26">
                  <c:v>243</c:v>
                </c:pt>
                <c:pt idx="27">
                  <c:v>167</c:v>
                </c:pt>
                <c:pt idx="28">
                  <c:v>60</c:v>
                </c:pt>
                <c:pt idx="29">
                  <c:v>60</c:v>
                </c:pt>
                <c:pt idx="30">
                  <c:v>85</c:v>
                </c:pt>
                <c:pt idx="31">
                  <c:v>85</c:v>
                </c:pt>
                <c:pt idx="32">
                  <c:v>88</c:v>
                </c:pt>
                <c:pt idx="33">
                  <c:v>88</c:v>
                </c:pt>
                <c:pt idx="34">
                  <c:v>88</c:v>
                </c:pt>
                <c:pt idx="35">
                  <c:v>106</c:v>
                </c:pt>
                <c:pt idx="36">
                  <c:v>106</c:v>
                </c:pt>
                <c:pt idx="37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2E-44C7-BC7F-1BC46BE9C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1"/>
        <c:overlap val="100"/>
        <c:axId val="2088220352"/>
        <c:axId val="80114320"/>
      </c:barChart>
      <c:lineChart>
        <c:grouping val="standard"/>
        <c:varyColors val="0"/>
        <c:ser>
          <c:idx val="1"/>
          <c:order val="1"/>
          <c:tx>
            <c:strRef>
              <c:f>'14 de sep. al 121 de sep.'!$D$8</c:f>
              <c:strCache>
                <c:ptCount val="1"/>
                <c:pt idx="0">
                  <c:v>N° viv. Paralizadas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'14 de sep. al 121 de sep.'!$B$9:$B$46</c:f>
              <c:strCache>
                <c:ptCount val="38"/>
                <c:pt idx="0">
                  <c:v>26 de marzo a 2 de abril</c:v>
                </c:pt>
                <c:pt idx="1">
                  <c:v>3 a 16 de abril</c:v>
                </c:pt>
                <c:pt idx="2">
                  <c:v>17  a 24 de abril</c:v>
                </c:pt>
                <c:pt idx="3">
                  <c:v>25 a 29 de abril</c:v>
                </c:pt>
                <c:pt idx="4">
                  <c:v>30 de abril a 6 de mayo</c:v>
                </c:pt>
                <c:pt idx="5">
                  <c:v>07 a 14 de mayo</c:v>
                </c:pt>
                <c:pt idx="6">
                  <c:v>14 al 21 de mayo</c:v>
                </c:pt>
                <c:pt idx="7">
                  <c:v>22 al 28 de mayo</c:v>
                </c:pt>
                <c:pt idx="8">
                  <c:v>29 de mayo a 04 de junio</c:v>
                </c:pt>
                <c:pt idx="9">
                  <c:v>05 a 10 de junio</c:v>
                </c:pt>
                <c:pt idx="10">
                  <c:v>11 a 18 de junio</c:v>
                </c:pt>
                <c:pt idx="11">
                  <c:v>19 a 26 de junio</c:v>
                </c:pt>
                <c:pt idx="12">
                  <c:v>25 de junio a 02 de julio</c:v>
                </c:pt>
                <c:pt idx="13">
                  <c:v>03 a 13 de julio</c:v>
                </c:pt>
                <c:pt idx="14">
                  <c:v>14 a 26 de julio</c:v>
                </c:pt>
                <c:pt idx="15">
                  <c:v>27 de julio a 3 de agosto</c:v>
                </c:pt>
                <c:pt idx="16">
                  <c:v>28 de julio a 09 de agosto</c:v>
                </c:pt>
                <c:pt idx="17">
                  <c:v>10 agosto a 17 agosto</c:v>
                </c:pt>
                <c:pt idx="18">
                  <c:v>17 agosto a 24 agosto</c:v>
                </c:pt>
                <c:pt idx="19">
                  <c:v>24 agosto a 31 agosto</c:v>
                </c:pt>
                <c:pt idx="20">
                  <c:v>31 agosto a 07 septiembre</c:v>
                </c:pt>
                <c:pt idx="21">
                  <c:v>07 septiembre al 14 de septiembre</c:v>
                </c:pt>
                <c:pt idx="22">
                  <c:v>14 septiembre al 21 de septiembre</c:v>
                </c:pt>
                <c:pt idx="23">
                  <c:v>21 septiembre al 28 de septiembre</c:v>
                </c:pt>
                <c:pt idx="24">
                  <c:v>28 septiembre al 05 de octubre</c:v>
                </c:pt>
                <c:pt idx="25">
                  <c:v>03 de octubre al 12 de octubre</c:v>
                </c:pt>
                <c:pt idx="26">
                  <c:v>08 de octubre al 15 de octubre</c:v>
                </c:pt>
                <c:pt idx="27">
                  <c:v>13 de octubre al 20 de octubre</c:v>
                </c:pt>
                <c:pt idx="28">
                  <c:v>19 de octubre al 26 de octubre</c:v>
                </c:pt>
                <c:pt idx="29">
                  <c:v>26 de octubre al 02 de noviembre</c:v>
                </c:pt>
                <c:pt idx="30">
                  <c:v>02 de noviembre al 09 noviembre</c:v>
                </c:pt>
                <c:pt idx="31">
                  <c:v>05 de noviembre al 12 noviembre</c:v>
                </c:pt>
                <c:pt idx="32">
                  <c:v>09 de noviembre al 16 noviembre</c:v>
                </c:pt>
                <c:pt idx="33">
                  <c:v>16 de noviembre al 23 noviembre</c:v>
                </c:pt>
                <c:pt idx="34">
                  <c:v>19 de noviembre al 26 noviembre</c:v>
                </c:pt>
                <c:pt idx="35">
                  <c:v>23 de noviembre al 30 noviembre</c:v>
                </c:pt>
                <c:pt idx="36">
                  <c:v>26 de noviembre al 03 diciembre</c:v>
                </c:pt>
                <c:pt idx="37">
                  <c:v>30 de noviembre al 07 diciembre</c:v>
                </c:pt>
              </c:strCache>
            </c:strRef>
          </c:cat>
          <c:val>
            <c:numRef>
              <c:f>'14 de sep. al 121 de sep.'!$D$9:$D$46</c:f>
              <c:numCache>
                <c:formatCode>#,##0</c:formatCode>
                <c:ptCount val="38"/>
                <c:pt idx="0">
                  <c:v>32786</c:v>
                </c:pt>
                <c:pt idx="1">
                  <c:v>36594</c:v>
                </c:pt>
                <c:pt idx="2">
                  <c:v>20888</c:v>
                </c:pt>
                <c:pt idx="3">
                  <c:v>24374</c:v>
                </c:pt>
                <c:pt idx="4">
                  <c:v>38769</c:v>
                </c:pt>
                <c:pt idx="5">
                  <c:v>58537</c:v>
                </c:pt>
                <c:pt idx="6">
                  <c:v>103668</c:v>
                </c:pt>
                <c:pt idx="7">
                  <c:v>103668</c:v>
                </c:pt>
                <c:pt idx="8">
                  <c:v>100477</c:v>
                </c:pt>
                <c:pt idx="9">
                  <c:v>100477</c:v>
                </c:pt>
                <c:pt idx="10">
                  <c:v>107419</c:v>
                </c:pt>
                <c:pt idx="11">
                  <c:v>112639</c:v>
                </c:pt>
                <c:pt idx="12">
                  <c:v>115307</c:v>
                </c:pt>
                <c:pt idx="13">
                  <c:v>117144</c:v>
                </c:pt>
                <c:pt idx="14">
                  <c:v>118159</c:v>
                </c:pt>
                <c:pt idx="15">
                  <c:v>91333</c:v>
                </c:pt>
                <c:pt idx="16">
                  <c:v>94645</c:v>
                </c:pt>
                <c:pt idx="17">
                  <c:v>87049</c:v>
                </c:pt>
                <c:pt idx="18">
                  <c:v>58163</c:v>
                </c:pt>
                <c:pt idx="19">
                  <c:v>56196</c:v>
                </c:pt>
                <c:pt idx="20">
                  <c:v>50601</c:v>
                </c:pt>
                <c:pt idx="21">
                  <c:v>37769</c:v>
                </c:pt>
                <c:pt idx="22">
                  <c:v>39592</c:v>
                </c:pt>
                <c:pt idx="23">
                  <c:v>34032</c:v>
                </c:pt>
                <c:pt idx="24">
                  <c:v>27860</c:v>
                </c:pt>
                <c:pt idx="25">
                  <c:v>23955</c:v>
                </c:pt>
                <c:pt idx="26">
                  <c:v>24827</c:v>
                </c:pt>
                <c:pt idx="27">
                  <c:v>16496</c:v>
                </c:pt>
                <c:pt idx="28">
                  <c:v>5502</c:v>
                </c:pt>
                <c:pt idx="29">
                  <c:v>5502</c:v>
                </c:pt>
                <c:pt idx="30">
                  <c:v>7936</c:v>
                </c:pt>
                <c:pt idx="31">
                  <c:v>7936</c:v>
                </c:pt>
                <c:pt idx="32">
                  <c:v>8430</c:v>
                </c:pt>
                <c:pt idx="33">
                  <c:v>8430</c:v>
                </c:pt>
                <c:pt idx="34">
                  <c:v>8430</c:v>
                </c:pt>
                <c:pt idx="35">
                  <c:v>10215</c:v>
                </c:pt>
                <c:pt idx="36">
                  <c:v>10215</c:v>
                </c:pt>
                <c:pt idx="37">
                  <c:v>8725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E2E-44C7-BC7F-1BC46BE9C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697744"/>
        <c:axId val="211165184"/>
      </c:lineChart>
      <c:catAx>
        <c:axId val="208822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ea typeface="+mn-ea"/>
                <a:cs typeface="+mn-cs"/>
              </a:defRPr>
            </a:pPr>
            <a:endParaRPr lang="es-CL"/>
          </a:p>
        </c:txPr>
        <c:crossAx val="80114320"/>
        <c:crosses val="autoZero"/>
        <c:auto val="1"/>
        <c:lblAlgn val="ctr"/>
        <c:lblOffset val="100"/>
        <c:noMultiLvlLbl val="0"/>
      </c:catAx>
      <c:valAx>
        <c:axId val="8011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ea typeface="+mn-ea"/>
                <a:cs typeface="+mn-cs"/>
              </a:defRPr>
            </a:pPr>
            <a:endParaRPr lang="es-CL"/>
          </a:p>
        </c:txPr>
        <c:crossAx val="2088220352"/>
        <c:crosses val="autoZero"/>
        <c:crossBetween val="between"/>
      </c:valAx>
      <c:valAx>
        <c:axId val="211165184"/>
        <c:scaling>
          <c:orientation val="minMax"/>
        </c:scaling>
        <c:delete val="0"/>
        <c:axPos val="r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ea typeface="+mn-ea"/>
                <a:cs typeface="+mn-cs"/>
              </a:defRPr>
            </a:pPr>
            <a:endParaRPr lang="es-CL"/>
          </a:p>
        </c:txPr>
        <c:crossAx val="86697744"/>
        <c:crosses val="max"/>
        <c:crossBetween val="between"/>
      </c:valAx>
      <c:catAx>
        <c:axId val="86697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1651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 Nova Cond Light" panose="020B0306020202020204" pitchFamily="34" charset="0"/>
        </a:defRPr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0.41742</cdr:x>
      <cdr:y>0.67879</cdr:y>
    </cdr:from>
    <cdr:to>
      <cdr:x>0.65677</cdr:x>
      <cdr:y>0.80113</cdr:y>
    </cdr:to>
    <cdr:sp macro="" textlink="">
      <cdr:nvSpPr>
        <cdr:cNvPr id="2" name="CuadroTexto 2">
          <a:extLst xmlns:a="http://schemas.openxmlformats.org/drawingml/2006/main">
            <a:ext uri="{FF2B5EF4-FFF2-40B4-BE49-F238E27FC236}">
              <a16:creationId xmlns:a16="http://schemas.microsoft.com/office/drawing/2014/main" id="{533913B3-D054-4B29-8678-143FFEA4AF8C}"/>
            </a:ext>
          </a:extLst>
        </cdr:cNvPr>
        <cdr:cNvSpPr txBox="1"/>
      </cdr:nvSpPr>
      <cdr:spPr>
        <a:xfrm xmlns:a="http://schemas.openxmlformats.org/drawingml/2006/main">
          <a:off x="3081326" y="2616145"/>
          <a:ext cx="1766899" cy="47151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s-CL" sz="15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US$ 27.160 millones</a:t>
          </a:r>
        </a:p>
      </cdr:txBody>
    </cdr:sp>
  </cdr:relSizeAnchor>
  <cdr:relSizeAnchor xmlns:cdr="http://schemas.openxmlformats.org/drawingml/2006/chartDrawing">
    <cdr:from>
      <cdr:x>0.39927</cdr:x>
      <cdr:y>0.18055</cdr:y>
    </cdr:from>
    <cdr:to>
      <cdr:x>0.64331</cdr:x>
      <cdr:y>0.27473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1150DCEB-76D0-4230-8375-AED3D3524643}"/>
            </a:ext>
          </a:extLst>
        </cdr:cNvPr>
        <cdr:cNvSpPr txBox="1"/>
      </cdr:nvSpPr>
      <cdr:spPr>
        <a:xfrm xmlns:a="http://schemas.openxmlformats.org/drawingml/2006/main">
          <a:off x="2947359" y="695843"/>
          <a:ext cx="1801482" cy="362993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s-CL" sz="15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US$ 30.934 millones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0.01884</cdr:x>
      <cdr:y>0.97693</cdr:y>
    </cdr:from>
    <cdr:to>
      <cdr:x>0.02848</cdr:x>
      <cdr:y>0.97963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197587" y="4450080"/>
          <a:ext cx="1137818" cy="3009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CL" sz="1200"/>
            <a:t>Fuente:</a:t>
          </a:r>
          <a:r>
            <a:rPr lang="es-CL" sz="1200" baseline="0"/>
            <a:t> CChC.</a:t>
          </a:r>
          <a:endParaRPr lang="es-CL" sz="12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CC749B-51DD-42A2-9EB4-53777631F14F}" type="datetimeFigureOut">
              <a:rPr lang="es-CL" smtClean="0"/>
              <a:t>04-01-2021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EF6768A-8C45-408A-B875-52906C0BC2A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4957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La idea de esta conversación es compartir con usted(es) nuestra mirada de lo que fue el año que recién pasó y de lo que pensamos podría ocurrir este año que se inicia…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366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En línea con lo anterior, la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venta y producción de materiales de construcción 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mostró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retrocesos de dos dígitos…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4247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Y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el mercado laboral se resintió fuertemente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…  En el período de mayor impacto de la crisis sanitaria (tercer trimestre de 2020) se perdieron poco más de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280.000 empleos directos 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y casi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165.000 empleos indirectos 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(desde trabajadores de grandes empresas proveedoras hasta pymes dedicadas a la alimentación, limpieza, seguridad…).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823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Asimismo, las restricciones a la movilidad y el distanciamiento social contribuyeron a que durante el segundo trimestre de 2020 la economía experimentara una contracción sin precedentes, lo que a su vez originó una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estrepitosa caída de la inversión en construcción durante el mismo período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4495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Ahora bien, esta situación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comenzó a cambiar progresivamente 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en la medida en que fueron disminuyendo las cuarentenas masivas…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197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Un cambio que empezó hacia fines de julio, producto de la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mejoría que exhibían los indicadores sanitarios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, especialmente la disminución y estabilización de los contagios…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509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Nosotros, como industria,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hemos sido parte de este proceso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. De hecho, 20 días después de la llegada de la pandemia, comenzamos a poner en práctica un Protocolo Sanitario para Obras de construcción… una completa guía de medidas preventivas y de autocuidado. Hoy, ésta es parte de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un SISTEMA DE GESTIÓN SANITARIA QUE HACE DE LA CONSTRUCCIÓN UNA ACTIVIDAD SEGURA Y REACTIVADORA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. 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871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Esta labor, y las bajas tasas de contagio que registra nuestro sector, ha sido reconocida por las autoridades. El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23 de octubre el Ministerio de Economía autorizó a las obras de construcción privada a que puedan continuar operando en zonas de cuarentena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, siempre que cumplan con una serie de requisitos. Y obviamente todo este nuevo contexto ha tenido repercusiones positivas en nuestro sector…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7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POR EJEMPLO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, una rápida disminución de las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obras habitacionales paralizadas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… (de hecho, en teoría, todos los proyectos de construcción podrían estar ejecutándose, pero no tenemos certeza de que así sea)…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1791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Recuperación de las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ventas inmobiliarias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… (de 825 unidades vendidas en mayo se pasó a casi 3.300 en octubre, la mejor cifra desde marzo de 2019).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1691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Mayor ingreso de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nuevos proyectos habitacionales</a:t>
            </a:r>
            <a:r>
              <a:rPr lang="es-CL" b="0" dirty="0">
                <a:solidFill>
                  <a:schemeClr val="tx1"/>
                </a:solidFill>
                <a:latin typeface="Arial Narrow" panose="020B0606020202030204" pitchFamily="34" charset="0"/>
              </a:rPr>
              <a:t>, que si bien a octubre registraba una caída acumulada de 48%, evidencia una mejoría desde mayo pasado...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8497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dirty="0">
                <a:solidFill>
                  <a:schemeClr val="tx1"/>
                </a:solidFill>
                <a:latin typeface="Arial Narrow" panose="020B0606020202030204" pitchFamily="34" charset="0"/>
              </a:rPr>
              <a:t>Es imposible hacer un análisis del 2020 y proyectar el 2021 sin </a:t>
            </a:r>
            <a:r>
              <a:rPr lang="es-CL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tener como base lo que todos sabemos </a:t>
            </a:r>
            <a:r>
              <a:rPr lang="es-CL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y que, de una u otra forma, nos ha tocado vivir…</a:t>
            </a:r>
            <a:endParaRPr lang="es-ES" sz="12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919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Normalización en el desarrollo de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proyectos de infraestructura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312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Recuperación de la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venta y producción de materiales de construcción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9589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Y creación de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empleo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4431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Ahora bien,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el cambio de tendencia de los indicadores sectoriales hacia fines de 2020 no alcanzó a compensar el enorme impacto que tuvo la emergencia sanitaria 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en la construcción (a lo que se suma que el 2019 es una exigente base de comparación). Así,</a:t>
            </a:r>
            <a:r>
              <a:rPr lang="es-CL" sz="1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el 2020 cerraría con una caída de la inversión en construcción de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12,2%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...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cifra que no se observaba desde hace más de tres décadas…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2854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Esto significa una pérdida de inversión en construcción de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casi US$ 3.800 millones</a:t>
            </a:r>
            <a:r>
              <a:rPr lang="es-CL" b="0" dirty="0">
                <a:solidFill>
                  <a:schemeClr val="tx1"/>
                </a:solidFill>
                <a:latin typeface="Arial Narrow" panose="020B0606020202030204" pitchFamily="34" charset="0"/>
              </a:rPr>
              <a:t>, lo que equivale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, por ejemplo, a dos veces el efecto de la crisis financiera global de 2009 o a un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retroceso de 14 años en materia de inversión en construcción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9125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Veamos ahora cómo se viene el próximo año…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755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Por cierto,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mucho de lo que ocurra en 2021 va a depender de que la vacuna logre derrotar al </a:t>
            </a: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covid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… 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ojalá más temprano que tarde. Y también de otros factores, como la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calidad del debate constitucional 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y la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erradicación de la violencia como herramienta de presión política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659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En todo caso, existen algunas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SEÑALES POSITIVAS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 POR EJEMPLO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, las iniciativas de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inversión aceptadas a tramitación por el SEA en 2020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, que podrían estar anticipando una mayor inversión futura, 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dado que, en la medida en que obtengan una calificación favorable,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podrían empezar a construirse en 2021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También, la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mayor inversión calendarizada para 2021 según la Corporación de Bienes de Capital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, en particular la inversión en obras de infraestructura privada para el próximo año, que alcanza un promedio similar al observado en el período 2014-2019.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691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latin typeface="Arial Narrow" panose="020B0606020202030204" pitchFamily="34" charset="0"/>
              </a:rPr>
              <a:t>Y, por cierto, el plan </a:t>
            </a:r>
            <a:r>
              <a:rPr lang="es-ES" sz="1200" b="1" dirty="0">
                <a:latin typeface="Arial Narrow" panose="020B0606020202030204" pitchFamily="34" charset="0"/>
              </a:rPr>
              <a:t>“Paso a Paso, Chile se Recupera”</a:t>
            </a:r>
            <a:r>
              <a:rPr lang="es-ES" sz="1200" dirty="0">
                <a:latin typeface="Arial Narrow" panose="020B0606020202030204" pitchFamily="34" charset="0"/>
              </a:rPr>
              <a:t>, del Gobierno, que compromete una </a:t>
            </a:r>
            <a:r>
              <a:rPr lang="es-ES" sz="1200" b="1" dirty="0">
                <a:latin typeface="Arial Narrow" panose="020B0606020202030204" pitchFamily="34" charset="0"/>
              </a:rPr>
              <a:t>inversión pública de US$ 34.000 millones </a:t>
            </a:r>
            <a:r>
              <a:rPr lang="es-ES" sz="1200" dirty="0">
                <a:latin typeface="Arial Narrow" panose="020B0606020202030204" pitchFamily="34" charset="0"/>
              </a:rPr>
              <a:t>para el </a:t>
            </a:r>
            <a:r>
              <a:rPr lang="es-ES" sz="1200" b="1" dirty="0">
                <a:latin typeface="Arial Narrow" panose="020B0606020202030204" pitchFamily="34" charset="0"/>
              </a:rPr>
              <a:t>período 2020-2022 </a:t>
            </a:r>
            <a:r>
              <a:rPr lang="es-ES" sz="1200" dirty="0">
                <a:latin typeface="Arial Narrow" panose="020B0606020202030204" pitchFamily="34" charset="0"/>
              </a:rPr>
              <a:t>y </a:t>
            </a:r>
            <a:r>
              <a:rPr lang="es-ES" sz="1200" b="1" dirty="0">
                <a:latin typeface="Arial Narrow" panose="020B0606020202030204" pitchFamily="34" charset="0"/>
              </a:rPr>
              <a:t>una cifra similar en inversión privada</a:t>
            </a:r>
            <a:r>
              <a:rPr lang="es-ES" sz="1200" dirty="0">
                <a:latin typeface="Arial Narrow" panose="020B0606020202030204" pitchFamily="34" charset="0"/>
              </a:rPr>
              <a:t>, incluyendo concesiones</a:t>
            </a:r>
            <a:r>
              <a:rPr lang="es-ES" sz="1100" dirty="0"/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66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¡QUE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EL 3 DE MARZO LLEGÓ EL COVID-19 A NUESTRO PAÍS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! dando inicio a un período de gran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incertidumbre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 y a una de las peores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crisis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 que hemos vivido en la historia.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75392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latin typeface="Arial Narrow" panose="020B0606020202030204" pitchFamily="34" charset="0"/>
              </a:rPr>
              <a:t>Consistentemente con lo anterior, el presupuesto para </a:t>
            </a:r>
            <a:r>
              <a:rPr lang="es-ES" sz="1200" b="1" dirty="0">
                <a:latin typeface="Arial Narrow" panose="020B0606020202030204" pitchFamily="34" charset="0"/>
              </a:rPr>
              <a:t>obras públicas para 2021 </a:t>
            </a:r>
            <a:r>
              <a:rPr lang="es-ES" sz="1200" dirty="0">
                <a:latin typeface="Arial Narrow" panose="020B0606020202030204" pitchFamily="34" charset="0"/>
              </a:rPr>
              <a:t>anota un aumento real histórico, de </a:t>
            </a:r>
            <a:r>
              <a:rPr lang="es-ES" sz="1200" b="1" dirty="0">
                <a:latin typeface="Arial Narrow" panose="020B0606020202030204" pitchFamily="34" charset="0"/>
              </a:rPr>
              <a:t>43%</a:t>
            </a:r>
            <a:r>
              <a:rPr lang="es-ES" sz="1200" dirty="0">
                <a:latin typeface="Arial Narrow" panose="020B0606020202030204" pitchFamily="34" charset="0"/>
              </a:rPr>
              <a:t>...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100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Y lo mismo ocurre con el presupuesto de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vivienda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, que muestra un crecimiento de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16%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624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Así, el desconfinamiento y señales como estas que hemos mencionado,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han hecho que el nivel de expectativas de los empresarios de la construcción haya superado su promedio de los últimos cincos años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, lo que también podría estar anticipando una mejor disposición a invertir…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0149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En este contexto, proyectamos para 2021 un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CRECIMIENTO DE 8,7% DE LA INVERSIÓN TOTAL EN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INFRAESTRUCTURA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, dado por un aumento tanto de la inversión privada (11,8%) como pública (5,1%). Ahora bien,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la evolución de esta última dependerá fundamentalmente de la capacidad que tenga el Estado de ejecutar la inversión comprometida 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(nuestro escenario base es que podrá ejecutar el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80% de lo presupuestado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).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6271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En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VIVIENDA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, LA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INVERSIÓN TOTAL CRECERÍA CASI 7% 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en doce meses, también por efecto de un incremento de la inversión privada (7,8%) y pública (4,4%). Y al igual que en el caso de la infraestructura, el comportamiento de la inversión en vivienda subsidiada estará dado por la capacidad de ejecución del sector público 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(nuestro escenario base es que podrá ejecutar el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90% de lo presupuestado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)... Cabe agregar que en lo que se refiere a </a:t>
            </a:r>
            <a:r>
              <a:rPr lang="es-ES" sz="1200" b="1" i="0" dirty="0">
                <a:solidFill>
                  <a:schemeClr val="tx1"/>
                </a:solidFill>
                <a:latin typeface="Arial Narrow" panose="020B0606020202030204" pitchFamily="34" charset="0"/>
              </a:rPr>
              <a:t>VENTAS INMOBILIARIAS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, así como proyectamos que el año pasado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cayeron 33% anual a nivel nacional 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y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35%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en Santiago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para este 2021 estimamos que crecerán 9% y 11%, respectivamente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.  </a:t>
            </a:r>
            <a:endParaRPr lang="es-ES" sz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299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Así, el próximo año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LA INVERSIÓN EN CONSTRUCCIÓN CRECERÍA EN TORNO A 8% 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por factores como la menor base de comparación que representa el 2020, las medidas de impulso a la inversión pública (que, a su vez, gatilla inversión privada) y las mejores expectativas de los empresarios…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¡TODO ELLO SUPONIENDO QUE NO SE VOLVERÁN A PRODUCIR CONFINAMIENTOS MASIVOS Y UNA RÁPIDA LICITACIÓN Y CONSTRUCCIÓN DE LOS PROYECTOS!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8017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Y en materia de empleo, proyectamos que en 2021 se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crearán en torno a 126.000 plazas de trabajo 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y 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una 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cesantía promedio de 10,4%, 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aunque, por </a:t>
            </a:r>
            <a:r>
              <a:rPr lang="es-E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la enorme destrucción de empleos que provocó la crisis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y porque el distanciamiento social se mantendrá por un tiempo, es probable que solo alcancemos los niveles de empleo </a:t>
            </a:r>
            <a:r>
              <a:rPr lang="es-ES" sz="1200" b="0" i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prepandemia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</a:rPr>
              <a:t> después del próximo año.</a:t>
            </a:r>
            <a:endParaRPr lang="es-CL" sz="12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es-E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681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EN RESUMEN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la pandemia ha sido un golpe muy duro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 para nuestro sector. Las restricciones a la movilidad hicieron que se desplomaran todos los indicadores de la industria, que solo comenzaron a revertirse cuando las obras se volvieron a poner en marcha,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en parte por el esfuerzo que ha hecho la industria en materia sanitaria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En el 2021 se podría recuperar en parte lo perdido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, pero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DEPENDERÁ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 de que no hayan nuevas cuarentenas masivas, la capacidad del Estado para ejecutar su plan de inversiones y otros factores, como el clima político y el control de la violencia.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B3F1-5D60-4C87-98E2-D129E413016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062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Y no solo por la pérdida de vidas humanas y sus efectos en la salud de las personas. También a consecuencia de las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severas restricciones 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que impuso el combate contra el virus.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748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latin typeface="Arial Narrow" panose="020B0606020202030204" pitchFamily="34" charset="0"/>
              </a:rPr>
              <a:t>De hecho, allá por el mes de </a:t>
            </a:r>
            <a:r>
              <a:rPr lang="es-CL" b="1" dirty="0">
                <a:latin typeface="Arial Narrow" panose="020B0606020202030204" pitchFamily="34" charset="0"/>
              </a:rPr>
              <a:t>julio</a:t>
            </a:r>
            <a:r>
              <a:rPr lang="es-CL" dirty="0">
                <a:latin typeface="Arial Narrow" panose="020B0606020202030204" pitchFamily="34" charset="0"/>
              </a:rPr>
              <a:t>, </a:t>
            </a:r>
            <a:r>
              <a:rPr lang="es-CL" b="1" dirty="0">
                <a:latin typeface="Arial Narrow" panose="020B0606020202030204" pitchFamily="34" charset="0"/>
              </a:rPr>
              <a:t>más del 50% de la población nacional </a:t>
            </a:r>
            <a:r>
              <a:rPr lang="es-CL" b="0" dirty="0">
                <a:latin typeface="Arial Narrow" panose="020B0606020202030204" pitchFamily="34" charset="0"/>
              </a:rPr>
              <a:t>y el </a:t>
            </a:r>
            <a:r>
              <a:rPr lang="es-CL" b="1" dirty="0">
                <a:latin typeface="Arial Narrow" panose="020B0606020202030204" pitchFamily="34" charset="0"/>
              </a:rPr>
              <a:t>98% de la población de la Región Metropolitana llegó a estar en cuarentena</a:t>
            </a:r>
            <a:r>
              <a:rPr lang="es-CL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5613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Y esto, a su vez, provocó un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severo impacto en la economía… 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En el mismo mes de julio llegó a estar afectado por los confinamientos el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65% del PIB nacional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. Y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la construcción, sin posibilidades de teletrabajo ni de reconversión, simplemente SE DESPLOMÓ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2237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POR EJEMPLO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, la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semana del 14 de julio 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registramos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912 proyectos habitacionales paralizados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, lo que se tradujo en que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118.000 viviendas llegaron a estar sin ejecución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628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La venta de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viviendas 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acumuló a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octubre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 una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contracción de 39%</a:t>
            </a:r>
            <a:r>
              <a:rPr lang="es-CL" b="0" dirty="0">
                <a:solidFill>
                  <a:schemeClr val="tx1"/>
                </a:solidFill>
                <a:latin typeface="Arial Narrow" panose="020B0606020202030204" pitchFamily="34" charset="0"/>
              </a:rPr>
              <a:t>...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una de las cifras más bajas desde la crisis asiática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532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Y aunque registraron un impacto menor comparadas con los proyectos inmobiliarios,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las obras de infraestructura también se vieron afectadas, </a:t>
            </a:r>
            <a:r>
              <a:rPr lang="es-CL" b="0" dirty="0">
                <a:solidFill>
                  <a:schemeClr val="tx1"/>
                </a:solidFill>
                <a:latin typeface="Arial Narrow" panose="020B0606020202030204" pitchFamily="34" charset="0"/>
              </a:rPr>
              <a:t>sobre todo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en los primeros meses de la pandemia… En la primera quincena de mayo contabilizamos </a:t>
            </a:r>
            <a:r>
              <a:rPr lang="es-CL" b="1" dirty="0">
                <a:solidFill>
                  <a:schemeClr val="tx1"/>
                </a:solidFill>
                <a:latin typeface="Arial Narrow" panose="020B0606020202030204" pitchFamily="34" charset="0"/>
              </a:rPr>
              <a:t>224 proyectos con distintos grados de problemas para su desarrollo</a:t>
            </a:r>
            <a:r>
              <a:rPr lang="es-CL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C8041-C488-49DF-9F29-C2E98CF94CD1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6502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BACD59-E6E1-4D37-B146-6F95404AF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48A690-AC49-4923-BFED-2A4983E98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DC0086-E069-48E3-BE75-933D4CD3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5407-C395-44F5-8722-83AB78D554C3}" type="datetimeFigureOut">
              <a:rPr lang="es-CL" smtClean="0"/>
              <a:t>04-01-2021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C156A1-3DB3-4541-B3BF-7069121D3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64F3BA-9C7D-4D89-BD71-90FC4AFA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51A19-F6B5-45F2-BAE1-4475104852C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19296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E52A2C-EF11-43DB-BC74-B8CF0796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0E4343-C36E-47CC-A42E-B2DC2C349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28C234-83B9-486B-B80F-F4377CAD0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5407-C395-44F5-8722-83AB78D554C3}" type="datetimeFigureOut">
              <a:rPr lang="es-CL" smtClean="0"/>
              <a:t>04-01-2021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B75879-B44E-4323-9AAA-7032516D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542E78-A77A-435F-BDD1-BB309EF40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51A19-F6B5-45F2-BAE1-4475104852C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9313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6A5CE6-E902-44A0-AF5C-7DB50EFB93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5AEDE09-20F7-4C35-9D38-8F6B31A51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6DBBE2-E078-465F-9107-D0297ABC3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5407-C395-44F5-8722-83AB78D554C3}" type="datetimeFigureOut">
              <a:rPr lang="es-CL" smtClean="0"/>
              <a:t>04-01-2021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400DE7-71AC-4FBA-AA1A-A32AA5853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E2A406-4E58-4D75-9316-ACD32306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51A19-F6B5-45F2-BAE1-4475104852C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7327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2CF49-CDC5-41CF-95B7-6B6F5545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A45B14-76F4-4B9D-838F-6DD94AD4B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D92465-A209-47AD-8EA7-B723E96F7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5407-C395-44F5-8722-83AB78D554C3}" type="datetimeFigureOut">
              <a:rPr lang="es-CL" smtClean="0"/>
              <a:t>04-01-2021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5C8FE0-768D-40D8-8097-7918379E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949F-B71B-4360-94F3-E2B6F980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51A19-F6B5-45F2-BAE1-4475104852C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8979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FC52D-7762-4E73-856B-F13B72DF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BA156F-00C6-45C3-9A54-B039D916A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3DF876-6329-4571-BA28-545CAC16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5407-C395-44F5-8722-83AB78D554C3}" type="datetimeFigureOut">
              <a:rPr lang="es-CL" smtClean="0"/>
              <a:t>04-01-2021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0F6D10-9A1F-4CFA-BFA3-64F20301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8891E6-D079-4409-B833-90630E59A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51A19-F6B5-45F2-BAE1-4475104852C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4052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31F153-809F-4C85-8962-3878E18AB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C9613F-468B-4D97-B091-D39DA516D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B98494-2CDD-4DE1-BC30-F3A91A410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852E83-97CD-4A3D-9F9F-B8FAA9F0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5407-C395-44F5-8722-83AB78D554C3}" type="datetimeFigureOut">
              <a:rPr lang="es-CL" smtClean="0"/>
              <a:t>04-01-2021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F64363-9376-4F7A-928E-8D57040CD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8C0047-6224-444B-927F-127CC461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51A19-F6B5-45F2-BAE1-4475104852C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0374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DCD2B-77CF-4623-97C9-5B3D57B74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94DDD0-E1D4-409B-8D14-EC4F3D49E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45B3CE-E2E3-43BB-90A3-8ED4487DA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2D8FEB-79A1-4BB4-A4B8-30D0D5A61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DC4B952-955D-4BEB-95D4-1EBE231C9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CFA612D-F4E4-43E4-B8B1-8956856F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5407-C395-44F5-8722-83AB78D554C3}" type="datetimeFigureOut">
              <a:rPr lang="es-CL" smtClean="0"/>
              <a:t>04-01-2021</a:t>
            </a:fld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2042D1-503A-4518-B99B-5207B8A62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56A83C3-7118-42BC-B2DE-BB67B618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51A19-F6B5-45F2-BAE1-4475104852C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23590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DA20BE-1BC7-40A9-8088-0823950C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E6817E-F061-40EA-B8F4-CF0513D43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5407-C395-44F5-8722-83AB78D554C3}" type="datetimeFigureOut">
              <a:rPr lang="es-CL" smtClean="0"/>
              <a:t>04-01-2021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344CC7-589D-439E-A7C5-467F444F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A8064C-8DB3-4BAF-991B-487FA835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51A19-F6B5-45F2-BAE1-4475104852C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11170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5829C3-EA6F-40C9-B311-BD191DFD2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5407-C395-44F5-8722-83AB78D554C3}" type="datetimeFigureOut">
              <a:rPr lang="es-CL" smtClean="0"/>
              <a:t>04-01-2021</a:t>
            </a:fld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E420557-43CE-4D37-BD8A-5E328BE16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BE36E2-3F67-4FDA-BC6B-42D8D082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51A19-F6B5-45F2-BAE1-4475104852C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07116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3C8DA-F61C-419A-A5BE-52835B44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D54563-C571-4C9C-B86B-2376C4DFE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08F215-6215-492D-B5D2-F4BF075C8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6A97B2-3358-45E9-815A-260E0844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5407-C395-44F5-8722-83AB78D554C3}" type="datetimeFigureOut">
              <a:rPr lang="es-CL" smtClean="0"/>
              <a:t>04-01-2021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84DF17-3315-4D08-A49B-EA4015F53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C9AE57-3BEE-4EAD-BC87-6B583804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51A19-F6B5-45F2-BAE1-4475104852C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4445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97BCEC-CF31-4FA5-AB16-0B5C3868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205711D-955E-4F2B-A6F1-0E6B7A31DA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07A8BB-0E44-429C-9503-266D807AB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E02C72-0704-418F-AEB2-4DB22643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5407-C395-44F5-8722-83AB78D554C3}" type="datetimeFigureOut">
              <a:rPr lang="es-CL" smtClean="0"/>
              <a:t>04-01-2021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F48106-60A7-483F-B2F8-D99B82FB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133D83-4C4C-443D-A4D8-758960D96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51A19-F6B5-45F2-BAE1-4475104852C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4477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6E71EF5-1218-4436-8137-904268BB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34F856-5BE8-4F4A-8FED-D57965C15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852FD8-7B17-4794-80D6-BFE8628693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35407-C395-44F5-8722-83AB78D554C3}" type="datetimeFigureOut">
              <a:rPr lang="es-CL" smtClean="0"/>
              <a:t>04-01-2021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47DD09-0AAD-4683-B011-3F73DFB55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F3024E-69CB-495C-87B7-868708F57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51A19-F6B5-45F2-BAE1-4475104852C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009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0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3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5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6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192000" cy="6875418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17950" y="6414617"/>
            <a:ext cx="1989822" cy="348868"/>
          </a:xfrm>
          <a:prstGeom prst="rect">
            <a:avLst/>
          </a:prstGeom>
          <a:noFill/>
        </p:spPr>
        <p:txBody>
          <a:bodyPr wrap="square" lIns="121911" tIns="60955" rIns="121911" bIns="6095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467" dirty="0">
                <a:solidFill>
                  <a:prstClr val="white"/>
                </a:solidFill>
                <a:latin typeface="Arial Narrow" pitchFamily="34" charset="0"/>
              </a:rPr>
              <a:t>Enero </a:t>
            </a:r>
            <a:r>
              <a:rPr kumimoji="0" lang="es-CL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2021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2B4DA2-5E00-4C65-872F-410CE556FE0C}"/>
              </a:ext>
            </a:extLst>
          </p:cNvPr>
          <p:cNvSpPr txBox="1"/>
          <p:nvPr/>
        </p:nvSpPr>
        <p:spPr>
          <a:xfrm>
            <a:off x="-186320" y="2640228"/>
            <a:ext cx="12054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SECTOR CONSTRUCCIÓN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b="1" dirty="0">
                <a:solidFill>
                  <a:prstClr val="white"/>
                </a:solidFill>
                <a:latin typeface="Arial Black" panose="020B0A04020102020204" pitchFamily="34" charset="0"/>
              </a:rPr>
              <a:t>BALANCE 2020 – PROYECCIONES 2021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32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n 33" descr="logo cchs fondo azul.psd">
            <a:extLst>
              <a:ext uri="{FF2B5EF4-FFF2-40B4-BE49-F238E27FC236}">
                <a16:creationId xmlns:a16="http://schemas.microsoft.com/office/drawing/2014/main" id="{FF057744-16D8-466D-92EB-86EDC11DA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848" y="6280727"/>
            <a:ext cx="1286875" cy="348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3373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E0FD8E7-F147-4E22-9D10-F0BA9957DA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623676"/>
              </p:ext>
            </p:extLst>
          </p:nvPr>
        </p:nvGraphicFramePr>
        <p:xfrm>
          <a:off x="1125513" y="1634895"/>
          <a:ext cx="6993948" cy="4485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B5469AD-8535-4338-A54D-B7CBDE773074}"/>
              </a:ext>
            </a:extLst>
          </p:cNvPr>
          <p:cNvSpPr txBox="1"/>
          <p:nvPr/>
        </p:nvSpPr>
        <p:spPr>
          <a:xfrm>
            <a:off x="2268052" y="755303"/>
            <a:ext cx="76610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de venta y producción de materiales de la construcción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(crecimiento anual – %)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D4CFEA05-3FAB-4DCD-AEBF-5DC1ECD78BCD}"/>
              </a:ext>
            </a:extLst>
          </p:cNvPr>
          <p:cNvCxnSpPr>
            <a:cxnSpLocks/>
          </p:cNvCxnSpPr>
          <p:nvPr/>
        </p:nvCxnSpPr>
        <p:spPr>
          <a:xfrm flipV="1">
            <a:off x="6885279" y="4056961"/>
            <a:ext cx="1484710" cy="106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2DA99B7F-A722-449C-AC10-1C0AA8FEFA66}"/>
              </a:ext>
            </a:extLst>
          </p:cNvPr>
          <p:cNvSpPr/>
          <p:nvPr/>
        </p:nvSpPr>
        <p:spPr>
          <a:xfrm>
            <a:off x="6885279" y="4032990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208CC4B5-90D6-45AD-9F0D-63D4F8BE54EE}"/>
              </a:ext>
            </a:extLst>
          </p:cNvPr>
          <p:cNvCxnSpPr>
            <a:cxnSpLocks/>
            <a:stCxn id="19" idx="6"/>
          </p:cNvCxnSpPr>
          <p:nvPr/>
        </p:nvCxnSpPr>
        <p:spPr>
          <a:xfrm flipV="1">
            <a:off x="7849668" y="5111146"/>
            <a:ext cx="519980" cy="291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06419D7C-BDAD-43DA-B03F-6CA3525570F1}"/>
              </a:ext>
            </a:extLst>
          </p:cNvPr>
          <p:cNvSpPr/>
          <p:nvPr/>
        </p:nvSpPr>
        <p:spPr>
          <a:xfrm>
            <a:off x="7803949" y="5091203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9FA2866E-291A-4CB9-B7BC-9EB945613631}"/>
              </a:ext>
            </a:extLst>
          </p:cNvPr>
          <p:cNvCxnSpPr>
            <a:cxnSpLocks/>
          </p:cNvCxnSpPr>
          <p:nvPr/>
        </p:nvCxnSpPr>
        <p:spPr>
          <a:xfrm flipV="1">
            <a:off x="6627828" y="3673752"/>
            <a:ext cx="3419683" cy="54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:a16="http://schemas.microsoft.com/office/drawing/2014/main" id="{0F80800C-A31D-432D-A148-0B8543170933}"/>
              </a:ext>
            </a:extLst>
          </p:cNvPr>
          <p:cNvSpPr/>
          <p:nvPr/>
        </p:nvSpPr>
        <p:spPr>
          <a:xfrm>
            <a:off x="6581292" y="3650893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3DB17A72-6E34-4562-9D17-4A549B877D5C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7508612" y="4150322"/>
            <a:ext cx="2538899" cy="330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:a16="http://schemas.microsoft.com/office/drawing/2014/main" id="{196F7BBB-1BA5-462C-8D2B-CCA42E067129}"/>
              </a:ext>
            </a:extLst>
          </p:cNvPr>
          <p:cNvSpPr/>
          <p:nvPr/>
        </p:nvSpPr>
        <p:spPr>
          <a:xfrm>
            <a:off x="7508612" y="4127462"/>
            <a:ext cx="45719" cy="45719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A76297C7-E346-4567-9CC6-3B2E2551CBA7}"/>
              </a:ext>
            </a:extLst>
          </p:cNvPr>
          <p:cNvSpPr/>
          <p:nvPr/>
        </p:nvSpPr>
        <p:spPr>
          <a:xfrm>
            <a:off x="8501134" y="4676365"/>
            <a:ext cx="964173" cy="86609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4" name="CuadroTexto 5">
            <a:extLst>
              <a:ext uri="{FF2B5EF4-FFF2-40B4-BE49-F238E27FC236}">
                <a16:creationId xmlns:a16="http://schemas.microsoft.com/office/drawing/2014/main" id="{B5D85286-0BA3-437D-B434-1B80845B9E45}"/>
              </a:ext>
            </a:extLst>
          </p:cNvPr>
          <p:cNvSpPr txBox="1"/>
          <p:nvPr/>
        </p:nvSpPr>
        <p:spPr>
          <a:xfrm>
            <a:off x="8609129" y="4924601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-49%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4CC459BC-0E31-4647-842E-461A46548288}"/>
              </a:ext>
            </a:extLst>
          </p:cNvPr>
          <p:cNvSpPr/>
          <p:nvPr/>
        </p:nvSpPr>
        <p:spPr>
          <a:xfrm>
            <a:off x="8507780" y="3621716"/>
            <a:ext cx="964173" cy="8660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6" name="CuadroTexto 5">
            <a:extLst>
              <a:ext uri="{FF2B5EF4-FFF2-40B4-BE49-F238E27FC236}">
                <a16:creationId xmlns:a16="http://schemas.microsoft.com/office/drawing/2014/main" id="{1CF68107-0620-46A2-8779-0625E0616A28}"/>
              </a:ext>
            </a:extLst>
          </p:cNvPr>
          <p:cNvSpPr txBox="1"/>
          <p:nvPr/>
        </p:nvSpPr>
        <p:spPr>
          <a:xfrm>
            <a:off x="8609134" y="3852850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-24%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1029161-12C4-4B4D-B241-597B6D6C16F4}"/>
              </a:ext>
            </a:extLst>
          </p:cNvPr>
          <p:cNvSpPr/>
          <p:nvPr/>
        </p:nvSpPr>
        <p:spPr>
          <a:xfrm>
            <a:off x="10223601" y="3715879"/>
            <a:ext cx="964173" cy="86609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38" name="CuadroTexto 5">
            <a:extLst>
              <a:ext uri="{FF2B5EF4-FFF2-40B4-BE49-F238E27FC236}">
                <a16:creationId xmlns:a16="http://schemas.microsoft.com/office/drawing/2014/main" id="{103DE5A8-1FAB-44EB-9351-6201351E8FD4}"/>
              </a:ext>
            </a:extLst>
          </p:cNvPr>
          <p:cNvSpPr txBox="1"/>
          <p:nvPr/>
        </p:nvSpPr>
        <p:spPr>
          <a:xfrm>
            <a:off x="10323725" y="3947406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-27%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57912B23-33B2-4BA6-BA3B-4E3BF28F1FF2}"/>
              </a:ext>
            </a:extLst>
          </p:cNvPr>
          <p:cNvSpPr/>
          <p:nvPr/>
        </p:nvSpPr>
        <p:spPr>
          <a:xfrm>
            <a:off x="10221174" y="3151086"/>
            <a:ext cx="964173" cy="8660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40" name="CuadroTexto 5">
            <a:extLst>
              <a:ext uri="{FF2B5EF4-FFF2-40B4-BE49-F238E27FC236}">
                <a16:creationId xmlns:a16="http://schemas.microsoft.com/office/drawing/2014/main" id="{817106BC-4CAA-44E7-A58B-93F5D3569A28}"/>
              </a:ext>
            </a:extLst>
          </p:cNvPr>
          <p:cNvSpPr txBox="1"/>
          <p:nvPr/>
        </p:nvSpPr>
        <p:spPr>
          <a:xfrm>
            <a:off x="10318360" y="3390488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-16%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D4428DD-7CA7-4B3A-84A6-634732888EA2}"/>
              </a:ext>
            </a:extLst>
          </p:cNvPr>
          <p:cNvSpPr txBox="1"/>
          <p:nvPr/>
        </p:nvSpPr>
        <p:spPr>
          <a:xfrm>
            <a:off x="149886" y="6105308"/>
            <a:ext cx="10630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CChC-INE.</a:t>
            </a:r>
          </a:p>
        </p:txBody>
      </p:sp>
    </p:spTree>
    <p:extLst>
      <p:ext uri="{BB962C8B-B14F-4D97-AF65-F5344CB8AC3E}">
        <p14:creationId xmlns:p14="http://schemas.microsoft.com/office/powerpoint/2010/main" val="4155096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5469AD-8535-4338-A54D-B7CBDE773074}"/>
              </a:ext>
            </a:extLst>
          </p:cNvPr>
          <p:cNvSpPr txBox="1"/>
          <p:nvPr/>
        </p:nvSpPr>
        <p:spPr>
          <a:xfrm>
            <a:off x="2268052" y="755303"/>
            <a:ext cx="76610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Ocupados y tasa de desempleo en la construcción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(miles de trabajadores – %)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46F8A1F3-881F-4584-9867-E18159652A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7364200"/>
              </p:ext>
            </p:extLst>
          </p:nvPr>
        </p:nvGraphicFramePr>
        <p:xfrm>
          <a:off x="985156" y="1819959"/>
          <a:ext cx="6862619" cy="4257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CFB32E7F-6323-4E87-A959-97CAD0DA12E7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6772043" y="2194382"/>
            <a:ext cx="1784497" cy="166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B8785990-4465-4E4D-ADC6-51AF83D87193}"/>
              </a:ext>
            </a:extLst>
          </p:cNvPr>
          <p:cNvSpPr/>
          <p:nvPr/>
        </p:nvSpPr>
        <p:spPr>
          <a:xfrm>
            <a:off x="6726324" y="2173593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61C76BB8-507F-4E7B-970B-0F67C625C220}"/>
              </a:ext>
            </a:extLst>
          </p:cNvPr>
          <p:cNvSpPr/>
          <p:nvPr/>
        </p:nvSpPr>
        <p:spPr>
          <a:xfrm>
            <a:off x="7237777" y="5470763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7AA1435F-290E-4AC5-B81A-F82B86154AD0}"/>
              </a:ext>
            </a:extLst>
          </p:cNvPr>
          <p:cNvSpPr/>
          <p:nvPr/>
        </p:nvSpPr>
        <p:spPr>
          <a:xfrm>
            <a:off x="8618277" y="1898364"/>
            <a:ext cx="653082" cy="6163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31" name="CuadroTexto 5">
            <a:extLst>
              <a:ext uri="{FF2B5EF4-FFF2-40B4-BE49-F238E27FC236}">
                <a16:creationId xmlns:a16="http://schemas.microsoft.com/office/drawing/2014/main" id="{B04967F3-0CEC-4AC6-9D5E-4ABE56EE2A06}"/>
              </a:ext>
            </a:extLst>
          </p:cNvPr>
          <p:cNvSpPr txBox="1"/>
          <p:nvPr/>
        </p:nvSpPr>
        <p:spPr>
          <a:xfrm>
            <a:off x="8556540" y="2040493"/>
            <a:ext cx="76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787.000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A299540D-1BE6-4494-82F5-8C7CFDDC8031}"/>
              </a:ext>
            </a:extLst>
          </p:cNvPr>
          <p:cNvCxnSpPr/>
          <p:nvPr/>
        </p:nvCxnSpPr>
        <p:spPr>
          <a:xfrm>
            <a:off x="8938986" y="2590802"/>
            <a:ext cx="0" cy="24057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id="{6560821A-AED4-4237-8A69-3AC5FC507ED2}"/>
              </a:ext>
            </a:extLst>
          </p:cNvPr>
          <p:cNvSpPr/>
          <p:nvPr/>
        </p:nvSpPr>
        <p:spPr>
          <a:xfrm>
            <a:off x="9803021" y="2830278"/>
            <a:ext cx="1714066" cy="15856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1" name="CuadroTexto 5">
            <a:extLst>
              <a:ext uri="{FF2B5EF4-FFF2-40B4-BE49-F238E27FC236}">
                <a16:creationId xmlns:a16="http://schemas.microsoft.com/office/drawing/2014/main" id="{FC23D654-51D2-4DFD-B998-4548F4EC38BF}"/>
              </a:ext>
            </a:extLst>
          </p:cNvPr>
          <p:cNvSpPr txBox="1"/>
          <p:nvPr/>
        </p:nvSpPr>
        <p:spPr>
          <a:xfrm>
            <a:off x="9628410" y="3061251"/>
            <a:ext cx="2062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600" dirty="0">
                <a:solidFill>
                  <a:schemeClr val="bg1"/>
                </a:solidFill>
                <a:latin typeface="Arial Narrow" panose="020B0606020202030204" pitchFamily="34" charset="0"/>
              </a:rPr>
              <a:t>448.000 </a:t>
            </a:r>
          </a:p>
          <a:p>
            <a:pPr algn="ctr"/>
            <a:r>
              <a:rPr lang="es-CL" sz="1600" dirty="0">
                <a:solidFill>
                  <a:schemeClr val="bg1"/>
                </a:solidFill>
                <a:latin typeface="Arial Narrow" panose="020B0606020202030204" pitchFamily="34" charset="0"/>
              </a:rPr>
              <a:t>empleos </a:t>
            </a:r>
          </a:p>
          <a:p>
            <a:pPr algn="ctr"/>
            <a:r>
              <a:rPr lang="es-CL" sz="1600" dirty="0">
                <a:solidFill>
                  <a:schemeClr val="bg1"/>
                </a:solidFill>
                <a:latin typeface="Arial Narrow" panose="020B0606020202030204" pitchFamily="34" charset="0"/>
              </a:rPr>
              <a:t>directos e indirectos afectados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AAA91A47-91EE-42D0-A27A-6495F71F8C74}"/>
              </a:ext>
            </a:extLst>
          </p:cNvPr>
          <p:cNvCxnSpPr>
            <a:cxnSpLocks/>
          </p:cNvCxnSpPr>
          <p:nvPr/>
        </p:nvCxnSpPr>
        <p:spPr>
          <a:xfrm>
            <a:off x="9189360" y="3603168"/>
            <a:ext cx="46940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97804A81-4B08-4B27-8293-75636E525B7B}"/>
              </a:ext>
            </a:extLst>
          </p:cNvPr>
          <p:cNvSpPr/>
          <p:nvPr/>
        </p:nvSpPr>
        <p:spPr>
          <a:xfrm>
            <a:off x="7454901" y="5458858"/>
            <a:ext cx="144781" cy="138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B91B147-0145-44C7-A84E-974D1B3470D7}"/>
              </a:ext>
            </a:extLst>
          </p:cNvPr>
          <p:cNvCxnSpPr>
            <a:cxnSpLocks/>
          </p:cNvCxnSpPr>
          <p:nvPr/>
        </p:nvCxnSpPr>
        <p:spPr>
          <a:xfrm>
            <a:off x="7283496" y="5493434"/>
            <a:ext cx="104407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:a16="http://schemas.microsoft.com/office/drawing/2014/main" id="{83B65979-9B12-45D2-A3A0-E8472A308C7C}"/>
              </a:ext>
            </a:extLst>
          </p:cNvPr>
          <p:cNvSpPr/>
          <p:nvPr/>
        </p:nvSpPr>
        <p:spPr>
          <a:xfrm>
            <a:off x="8476647" y="5061197"/>
            <a:ext cx="964173" cy="866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4" name="CuadroTexto 5">
            <a:extLst>
              <a:ext uri="{FF2B5EF4-FFF2-40B4-BE49-F238E27FC236}">
                <a16:creationId xmlns:a16="http://schemas.microsoft.com/office/drawing/2014/main" id="{9B3080EC-140E-4911-89AE-61BF4251F49B}"/>
              </a:ext>
            </a:extLst>
          </p:cNvPr>
          <p:cNvSpPr txBox="1"/>
          <p:nvPr/>
        </p:nvSpPr>
        <p:spPr>
          <a:xfrm>
            <a:off x="8478145" y="5314453"/>
            <a:ext cx="94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dirty="0">
                <a:solidFill>
                  <a:schemeClr val="bg1"/>
                </a:solidFill>
                <a:latin typeface="Arial Narrow" panose="020B0606020202030204" pitchFamily="34" charset="0"/>
              </a:rPr>
              <a:t>504.000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86472620-2421-46DD-A4FF-702BE891F7C4}"/>
              </a:ext>
            </a:extLst>
          </p:cNvPr>
          <p:cNvSpPr/>
          <p:nvPr/>
        </p:nvSpPr>
        <p:spPr>
          <a:xfrm>
            <a:off x="8465757" y="3167077"/>
            <a:ext cx="964173" cy="866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8" name="CuadroTexto 5">
            <a:extLst>
              <a:ext uri="{FF2B5EF4-FFF2-40B4-BE49-F238E27FC236}">
                <a16:creationId xmlns:a16="http://schemas.microsoft.com/office/drawing/2014/main" id="{1EE3E7AF-63DA-4F46-971C-6117826288C0}"/>
              </a:ext>
            </a:extLst>
          </p:cNvPr>
          <p:cNvSpPr txBox="1"/>
          <p:nvPr/>
        </p:nvSpPr>
        <p:spPr>
          <a:xfrm>
            <a:off x="8425885" y="3432939"/>
            <a:ext cx="104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dirty="0">
                <a:solidFill>
                  <a:schemeClr val="bg1"/>
                </a:solidFill>
                <a:latin typeface="Arial Narrow" panose="020B0606020202030204" pitchFamily="34" charset="0"/>
              </a:rPr>
              <a:t>-283.000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6F3ED8F-2D26-429D-8F4D-8D66C5385AD6}"/>
              </a:ext>
            </a:extLst>
          </p:cNvPr>
          <p:cNvSpPr txBox="1"/>
          <p:nvPr/>
        </p:nvSpPr>
        <p:spPr>
          <a:xfrm>
            <a:off x="149887" y="6105308"/>
            <a:ext cx="287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 en base a estadísticas del INE.</a:t>
            </a:r>
          </a:p>
        </p:txBody>
      </p:sp>
    </p:spTree>
    <p:extLst>
      <p:ext uri="{BB962C8B-B14F-4D97-AF65-F5344CB8AC3E}">
        <p14:creationId xmlns:p14="http://schemas.microsoft.com/office/powerpoint/2010/main" val="1274731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B67240D3-18E1-4D30-8300-410D2739EB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981326"/>
              </p:ext>
            </p:extLst>
          </p:nvPr>
        </p:nvGraphicFramePr>
        <p:xfrm>
          <a:off x="996040" y="1560454"/>
          <a:ext cx="7439025" cy="50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70F9712C-048E-4785-A57E-A2DA30012030}"/>
              </a:ext>
            </a:extLst>
          </p:cNvPr>
          <p:cNvPicPr/>
          <p:nvPr/>
        </p:nvPicPr>
        <p:blipFill>
          <a:blip r:embed="rId4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3 Rectángulo">
            <a:extLst>
              <a:ext uri="{FF2B5EF4-FFF2-40B4-BE49-F238E27FC236}">
                <a16:creationId xmlns:a16="http://schemas.microsoft.com/office/drawing/2014/main" id="{70214E00-945E-4632-8678-1F660F06CF3F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33" descr="logo cchs fondo azul.psd">
            <a:extLst>
              <a:ext uri="{FF2B5EF4-FFF2-40B4-BE49-F238E27FC236}">
                <a16:creationId xmlns:a16="http://schemas.microsoft.com/office/drawing/2014/main" id="{A6F30F87-2114-4489-A60D-057FDD325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E87E08E-1388-49EC-B589-E7A306D7F8EA}"/>
              </a:ext>
            </a:extLst>
          </p:cNvPr>
          <p:cNvSpPr txBox="1"/>
          <p:nvPr/>
        </p:nvSpPr>
        <p:spPr>
          <a:xfrm>
            <a:off x="3300895" y="755303"/>
            <a:ext cx="56092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en construcción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(crecimiento anual - %)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38AFA97A-1AC8-4EA6-B92E-4B5F6D1FF57B}"/>
              </a:ext>
            </a:extLst>
          </p:cNvPr>
          <p:cNvCxnSpPr>
            <a:cxnSpLocks/>
            <a:stCxn id="24" idx="6"/>
          </p:cNvCxnSpPr>
          <p:nvPr/>
        </p:nvCxnSpPr>
        <p:spPr>
          <a:xfrm>
            <a:off x="7251751" y="5151365"/>
            <a:ext cx="58959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76112B54-AEA2-4A56-BA1D-92DF68D00C09}"/>
              </a:ext>
            </a:extLst>
          </p:cNvPr>
          <p:cNvSpPr/>
          <p:nvPr/>
        </p:nvSpPr>
        <p:spPr>
          <a:xfrm>
            <a:off x="7206032" y="5128505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36BE9DE8-A745-465A-8340-91126FE07500}"/>
              </a:ext>
            </a:extLst>
          </p:cNvPr>
          <p:cNvSpPr/>
          <p:nvPr/>
        </p:nvSpPr>
        <p:spPr>
          <a:xfrm>
            <a:off x="5833782" y="1866140"/>
            <a:ext cx="653082" cy="6163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6" name="CuadroTexto 5">
            <a:extLst>
              <a:ext uri="{FF2B5EF4-FFF2-40B4-BE49-F238E27FC236}">
                <a16:creationId xmlns:a16="http://schemas.microsoft.com/office/drawing/2014/main" id="{6CCD8584-2BDA-4861-8970-10052592BD55}"/>
              </a:ext>
            </a:extLst>
          </p:cNvPr>
          <p:cNvSpPr txBox="1"/>
          <p:nvPr/>
        </p:nvSpPr>
        <p:spPr>
          <a:xfrm>
            <a:off x="5772045" y="2027319"/>
            <a:ext cx="76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6,6%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4B7FE9EB-AD92-46AF-8F1E-F5695F2987B9}"/>
              </a:ext>
            </a:extLst>
          </p:cNvPr>
          <p:cNvCxnSpPr>
            <a:cxnSpLocks/>
          </p:cNvCxnSpPr>
          <p:nvPr/>
        </p:nvCxnSpPr>
        <p:spPr>
          <a:xfrm>
            <a:off x="5493743" y="2210293"/>
            <a:ext cx="242511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8353C82B-F627-440F-8C4F-180459252B2E}"/>
              </a:ext>
            </a:extLst>
          </p:cNvPr>
          <p:cNvSpPr/>
          <p:nvPr/>
        </p:nvSpPr>
        <p:spPr>
          <a:xfrm>
            <a:off x="5485277" y="2186366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8745AC9-F613-4B0B-AB3A-70D5FD3C1288}"/>
              </a:ext>
            </a:extLst>
          </p:cNvPr>
          <p:cNvCxnSpPr>
            <a:cxnSpLocks/>
            <a:stCxn id="34" idx="6"/>
          </p:cNvCxnSpPr>
          <p:nvPr/>
        </p:nvCxnSpPr>
        <p:spPr>
          <a:xfrm flipV="1">
            <a:off x="6646392" y="2196958"/>
            <a:ext cx="2783809" cy="28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B3706F75-0613-4777-BC2E-9457DB6C1F44}"/>
              </a:ext>
            </a:extLst>
          </p:cNvPr>
          <p:cNvCxnSpPr/>
          <p:nvPr/>
        </p:nvCxnSpPr>
        <p:spPr>
          <a:xfrm>
            <a:off x="8982364" y="5137283"/>
            <a:ext cx="4573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4AB750C-5D7E-4F7B-B776-732DEF9F71EC}"/>
              </a:ext>
            </a:extLst>
          </p:cNvPr>
          <p:cNvCxnSpPr>
            <a:cxnSpLocks/>
          </p:cNvCxnSpPr>
          <p:nvPr/>
        </p:nvCxnSpPr>
        <p:spPr>
          <a:xfrm>
            <a:off x="9426888" y="2196958"/>
            <a:ext cx="9525" cy="2933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3562D892-E6E2-43BF-B18B-1F83FCF83B3D}"/>
              </a:ext>
            </a:extLst>
          </p:cNvPr>
          <p:cNvCxnSpPr>
            <a:cxnSpLocks/>
          </p:cNvCxnSpPr>
          <p:nvPr/>
        </p:nvCxnSpPr>
        <p:spPr>
          <a:xfrm>
            <a:off x="9420674" y="3625708"/>
            <a:ext cx="242511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ipse 32">
            <a:extLst>
              <a:ext uri="{FF2B5EF4-FFF2-40B4-BE49-F238E27FC236}">
                <a16:creationId xmlns:a16="http://schemas.microsoft.com/office/drawing/2014/main" id="{7676A801-2240-41C8-BAB9-3E6DE86C0CE7}"/>
              </a:ext>
            </a:extLst>
          </p:cNvPr>
          <p:cNvSpPr/>
          <p:nvPr/>
        </p:nvSpPr>
        <p:spPr>
          <a:xfrm>
            <a:off x="9412208" y="3601781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14AC956-DDF4-4D28-B030-8FBD0AA3E95A}"/>
              </a:ext>
            </a:extLst>
          </p:cNvPr>
          <p:cNvSpPr/>
          <p:nvPr/>
        </p:nvSpPr>
        <p:spPr>
          <a:xfrm>
            <a:off x="6600673" y="2176912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CBBD8CD0-C45B-48E7-B668-1EB99A4ABFCC}"/>
              </a:ext>
            </a:extLst>
          </p:cNvPr>
          <p:cNvSpPr/>
          <p:nvPr/>
        </p:nvSpPr>
        <p:spPr>
          <a:xfrm>
            <a:off x="8993108" y="5113356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73710AF4-139F-457E-BFD5-9A09580BE0E5}"/>
              </a:ext>
            </a:extLst>
          </p:cNvPr>
          <p:cNvSpPr/>
          <p:nvPr/>
        </p:nvSpPr>
        <p:spPr>
          <a:xfrm>
            <a:off x="7917849" y="4712857"/>
            <a:ext cx="964173" cy="866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2" name="CuadroTexto 5">
            <a:extLst>
              <a:ext uri="{FF2B5EF4-FFF2-40B4-BE49-F238E27FC236}">
                <a16:creationId xmlns:a16="http://schemas.microsoft.com/office/drawing/2014/main" id="{0C8E7B0D-EBE1-4DC6-84F4-6D840720EAFA}"/>
              </a:ext>
            </a:extLst>
          </p:cNvPr>
          <p:cNvSpPr txBox="1"/>
          <p:nvPr/>
        </p:nvSpPr>
        <p:spPr>
          <a:xfrm>
            <a:off x="7972536" y="4907044"/>
            <a:ext cx="875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-26,4%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62FFCFB0-9990-49A3-B47D-40D5F27D75A1}"/>
              </a:ext>
            </a:extLst>
          </p:cNvPr>
          <p:cNvSpPr/>
          <p:nvPr/>
        </p:nvSpPr>
        <p:spPr>
          <a:xfrm>
            <a:off x="9803020" y="2830288"/>
            <a:ext cx="1714066" cy="15856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30" name="CuadroTexto 5">
            <a:extLst>
              <a:ext uri="{FF2B5EF4-FFF2-40B4-BE49-F238E27FC236}">
                <a16:creationId xmlns:a16="http://schemas.microsoft.com/office/drawing/2014/main" id="{8F93A930-C5D2-41D5-9741-1A3330E5FBF5}"/>
              </a:ext>
            </a:extLst>
          </p:cNvPr>
          <p:cNvSpPr txBox="1"/>
          <p:nvPr/>
        </p:nvSpPr>
        <p:spPr>
          <a:xfrm>
            <a:off x="10284306" y="3423073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-33%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95F0B6B-B1BA-410C-A97A-66E3A71DB3D0}"/>
              </a:ext>
            </a:extLst>
          </p:cNvPr>
          <p:cNvSpPr txBox="1"/>
          <p:nvPr/>
        </p:nvSpPr>
        <p:spPr>
          <a:xfrm>
            <a:off x="149887" y="6105308"/>
            <a:ext cx="4736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 en base a estadísticas del Banco Central de Chile. </a:t>
            </a:r>
          </a:p>
        </p:txBody>
      </p:sp>
    </p:spTree>
    <p:extLst>
      <p:ext uri="{BB962C8B-B14F-4D97-AF65-F5344CB8AC3E}">
        <p14:creationId xmlns:p14="http://schemas.microsoft.com/office/powerpoint/2010/main" val="2313293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DEA2FB-3FC1-4831-B27D-02737305FD66}"/>
              </a:ext>
            </a:extLst>
          </p:cNvPr>
          <p:cNvSpPr txBox="1"/>
          <p:nvPr/>
        </p:nvSpPr>
        <p:spPr>
          <a:xfrm>
            <a:off x="4378036" y="2966799"/>
            <a:ext cx="7489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4170A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BALANCE 2020: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Imagen 33" descr="logo cchs fondo azul.psd">
            <a:extLst>
              <a:ext uri="{FF2B5EF4-FFF2-40B4-BE49-F238E27FC236}">
                <a16:creationId xmlns:a16="http://schemas.microsoft.com/office/drawing/2014/main" id="{7F80F5B8-31B9-4A34-B20D-8B61A4A92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9D442B7-952D-4887-90C4-33FDC2B9A780}"/>
              </a:ext>
            </a:extLst>
          </p:cNvPr>
          <p:cNvSpPr txBox="1"/>
          <p:nvPr/>
        </p:nvSpPr>
        <p:spPr>
          <a:xfrm>
            <a:off x="4714875" y="3548688"/>
            <a:ext cx="7153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EFECTOS DESCONFINAMIENTO</a:t>
            </a:r>
          </a:p>
        </p:txBody>
      </p:sp>
    </p:spTree>
    <p:extLst>
      <p:ext uri="{BB962C8B-B14F-4D97-AF65-F5344CB8AC3E}">
        <p14:creationId xmlns:p14="http://schemas.microsoft.com/office/powerpoint/2010/main" val="65889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33" descr="logo cchs fondo azul.psd">
            <a:extLst>
              <a:ext uri="{FF2B5EF4-FFF2-40B4-BE49-F238E27FC236}">
                <a16:creationId xmlns:a16="http://schemas.microsoft.com/office/drawing/2014/main" id="{7F80F5B8-31B9-4A34-B20D-8B61A4A92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EB5A60-82CB-4CB9-AE61-B5708A4A948C}"/>
              </a:ext>
            </a:extLst>
          </p:cNvPr>
          <p:cNvSpPr txBox="1"/>
          <p:nvPr/>
        </p:nvSpPr>
        <p:spPr>
          <a:xfrm>
            <a:off x="3291370" y="225320"/>
            <a:ext cx="560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DE JULIO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s-ES" sz="17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502DAA1-4555-462B-9958-07B1E595B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29" t="33175" r="12202" b="25555"/>
          <a:stretch/>
        </p:blipFill>
        <p:spPr>
          <a:xfrm>
            <a:off x="2348347" y="1987765"/>
            <a:ext cx="7645617" cy="290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09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33" descr="logo cchs fondo azul.psd">
            <a:extLst>
              <a:ext uri="{FF2B5EF4-FFF2-40B4-BE49-F238E27FC236}">
                <a16:creationId xmlns:a16="http://schemas.microsoft.com/office/drawing/2014/main" id="{7F80F5B8-31B9-4A34-B20D-8B61A4A92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DE9E251-D6DE-4C7A-BD7F-E8123C3A074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7" y="892629"/>
            <a:ext cx="3617807" cy="241839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9A715F-2E4D-4FF2-BD39-A0C3B4594C7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4" y="3521842"/>
            <a:ext cx="3617805" cy="23816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938B0F3-9AE0-46C8-A368-0ED05D2683A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71" y="898389"/>
            <a:ext cx="3732531" cy="241263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A59A1C6-45F6-4F3E-8077-05CCE48AB50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6" y="3521842"/>
            <a:ext cx="3596640" cy="239776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C9AD4AB-EE1A-40EF-A968-442F0ED8CE7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71" y="3521841"/>
            <a:ext cx="3732530" cy="238167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DEDAE05-6918-4E2E-BF3A-8EF978E322D6}"/>
              </a:ext>
            </a:extLst>
          </p:cNvPr>
          <p:cNvSpPr txBox="1"/>
          <p:nvPr/>
        </p:nvSpPr>
        <p:spPr>
          <a:xfrm>
            <a:off x="2768854" y="225320"/>
            <a:ext cx="666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DESDE EL 23 DE MARZO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2020 EN ADELANTE</a:t>
            </a:r>
            <a:endParaRPr lang="es-ES" sz="17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Material de apoyo para socios y para trabajadores | CChC Covid-19">
            <a:extLst>
              <a:ext uri="{FF2B5EF4-FFF2-40B4-BE49-F238E27FC236}">
                <a16:creationId xmlns:a16="http://schemas.microsoft.com/office/drawing/2014/main" id="{BD7DB20A-76ED-4C58-AF50-450116547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080" y="898389"/>
            <a:ext cx="3634753" cy="24113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703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33" descr="logo cchs fondo azul.psd">
            <a:extLst>
              <a:ext uri="{FF2B5EF4-FFF2-40B4-BE49-F238E27FC236}">
                <a16:creationId xmlns:a16="http://schemas.microsoft.com/office/drawing/2014/main" id="{7F80F5B8-31B9-4A34-B20D-8B61A4A92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A4F22FC-FCAF-4189-A528-9ADD49EACDDC}"/>
              </a:ext>
            </a:extLst>
          </p:cNvPr>
          <p:cNvSpPr txBox="1"/>
          <p:nvPr/>
        </p:nvSpPr>
        <p:spPr>
          <a:xfrm>
            <a:off x="3291370" y="225320"/>
            <a:ext cx="560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DE OCTUBRE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s-ES" sz="17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11205E-36E4-4298-ABFD-75EB8E0850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36" t="23810" r="23035" b="23333"/>
          <a:stretch/>
        </p:blipFill>
        <p:spPr>
          <a:xfrm>
            <a:off x="8697966" y="638592"/>
            <a:ext cx="2525486" cy="539094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0151E25F-3481-4C36-98F5-1438B36DC6B7}"/>
              </a:ext>
            </a:extLst>
          </p:cNvPr>
          <p:cNvGrpSpPr/>
          <p:nvPr/>
        </p:nvGrpSpPr>
        <p:grpSpPr>
          <a:xfrm>
            <a:off x="816128" y="1841326"/>
            <a:ext cx="6096682" cy="3289575"/>
            <a:chOff x="753498" y="1841326"/>
            <a:chExt cx="6096682" cy="3289575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90105A89-25B5-4727-A72C-8C1062909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21" t="24044" r="50893" b="35480"/>
            <a:stretch/>
          </p:blipFill>
          <p:spPr>
            <a:xfrm>
              <a:off x="753498" y="1841326"/>
              <a:ext cx="6037338" cy="3289575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3660F6FE-B464-4F8D-AA80-30B1465AA5BF}"/>
                </a:ext>
              </a:extLst>
            </p:cNvPr>
            <p:cNvSpPr/>
            <p:nvPr/>
          </p:nvSpPr>
          <p:spPr>
            <a:xfrm>
              <a:off x="6186151" y="2630219"/>
              <a:ext cx="664029" cy="56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3850249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124B82-49B7-483C-95DE-319EE198DF6B}"/>
              </a:ext>
            </a:extLst>
          </p:cNvPr>
          <p:cNvSpPr txBox="1"/>
          <p:nvPr/>
        </p:nvSpPr>
        <p:spPr>
          <a:xfrm>
            <a:off x="2508195" y="755303"/>
            <a:ext cx="71899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y viviendas paralizados por medidas de cuarentena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proyectos – </a:t>
            </a:r>
            <a:r>
              <a:rPr lang="es-ES" sz="1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viviendas)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3D3DCB99-F282-44F9-B8F5-8D59681315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7007642"/>
              </p:ext>
            </p:extLst>
          </p:nvPr>
        </p:nvGraphicFramePr>
        <p:xfrm>
          <a:off x="273049" y="1622424"/>
          <a:ext cx="10147495" cy="4557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id="{533DE453-7171-4A0A-8847-0F445099BDAE}"/>
              </a:ext>
            </a:extLst>
          </p:cNvPr>
          <p:cNvSpPr txBox="1"/>
          <p:nvPr/>
        </p:nvSpPr>
        <p:spPr>
          <a:xfrm>
            <a:off x="3965862" y="1717716"/>
            <a:ext cx="170151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CL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proyectos en comunas fase 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25441D6-D889-45C0-980F-01FC06DFDD4B}"/>
              </a:ext>
            </a:extLst>
          </p:cNvPr>
          <p:cNvSpPr txBox="1"/>
          <p:nvPr/>
        </p:nvSpPr>
        <p:spPr>
          <a:xfrm>
            <a:off x="6058187" y="1717716"/>
            <a:ext cx="170151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CL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viviendas paralizadas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B4B7606-E488-4D06-A118-EAB18C94363B}"/>
              </a:ext>
            </a:extLst>
          </p:cNvPr>
          <p:cNvSpPr/>
          <p:nvPr/>
        </p:nvSpPr>
        <p:spPr>
          <a:xfrm>
            <a:off x="9865626" y="4049306"/>
            <a:ext cx="104422" cy="159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6E8D58A-18B0-43D8-9496-8978EAAD732C}"/>
              </a:ext>
            </a:extLst>
          </p:cNvPr>
          <p:cNvCxnSpPr>
            <a:cxnSpLocks/>
          </p:cNvCxnSpPr>
          <p:nvPr/>
        </p:nvCxnSpPr>
        <p:spPr>
          <a:xfrm flipH="1" flipV="1">
            <a:off x="9637984" y="3731172"/>
            <a:ext cx="1836" cy="32339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51168B0-B45D-46CF-8D10-35299A22DB9F}"/>
              </a:ext>
            </a:extLst>
          </p:cNvPr>
          <p:cNvCxnSpPr>
            <a:cxnSpLocks/>
          </p:cNvCxnSpPr>
          <p:nvPr/>
        </p:nvCxnSpPr>
        <p:spPr>
          <a:xfrm>
            <a:off x="4367298" y="2310344"/>
            <a:ext cx="41933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:a16="http://schemas.microsoft.com/office/drawing/2014/main" id="{0E09D542-A8A3-43FE-B813-0D748B7CA177}"/>
              </a:ext>
            </a:extLst>
          </p:cNvPr>
          <p:cNvSpPr/>
          <p:nvPr/>
        </p:nvSpPr>
        <p:spPr>
          <a:xfrm>
            <a:off x="4321579" y="2287893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EDF37595-DA32-483C-928B-6048F80E4C60}"/>
              </a:ext>
            </a:extLst>
          </p:cNvPr>
          <p:cNvSpPr/>
          <p:nvPr/>
        </p:nvSpPr>
        <p:spPr>
          <a:xfrm>
            <a:off x="4937182" y="2012664"/>
            <a:ext cx="653082" cy="61639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5" name="CuadroTexto 5">
            <a:extLst>
              <a:ext uri="{FF2B5EF4-FFF2-40B4-BE49-F238E27FC236}">
                <a16:creationId xmlns:a16="http://schemas.microsoft.com/office/drawing/2014/main" id="{2E9F7422-35F4-4D53-A63F-E910983C2B3C}"/>
              </a:ext>
            </a:extLst>
          </p:cNvPr>
          <p:cNvSpPr txBox="1"/>
          <p:nvPr/>
        </p:nvSpPr>
        <p:spPr>
          <a:xfrm>
            <a:off x="4875445" y="2154793"/>
            <a:ext cx="7673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912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743CF3-C5C6-4B79-A914-47202C6FD947}"/>
              </a:ext>
            </a:extLst>
          </p:cNvPr>
          <p:cNvSpPr/>
          <p:nvPr/>
        </p:nvSpPr>
        <p:spPr>
          <a:xfrm>
            <a:off x="9865626" y="2876550"/>
            <a:ext cx="478524" cy="793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47AAB9F-CDCA-4637-AE58-0AD1D640F0C4}"/>
              </a:ext>
            </a:extLst>
          </p:cNvPr>
          <p:cNvSpPr/>
          <p:nvPr/>
        </p:nvSpPr>
        <p:spPr>
          <a:xfrm>
            <a:off x="9133872" y="2803772"/>
            <a:ext cx="964173" cy="866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7" name="CuadroTexto 5">
            <a:extLst>
              <a:ext uri="{FF2B5EF4-FFF2-40B4-BE49-F238E27FC236}">
                <a16:creationId xmlns:a16="http://schemas.microsoft.com/office/drawing/2014/main" id="{B95B2CCE-789B-4B8C-ACC7-35991E349D2E}"/>
              </a:ext>
            </a:extLst>
          </p:cNvPr>
          <p:cNvSpPr txBox="1"/>
          <p:nvPr/>
        </p:nvSpPr>
        <p:spPr>
          <a:xfrm>
            <a:off x="9239052" y="3031535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91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CD20D92-9E0B-4AF2-8F22-BC7A87981D09}"/>
              </a:ext>
            </a:extLst>
          </p:cNvPr>
          <p:cNvSpPr/>
          <p:nvPr/>
        </p:nvSpPr>
        <p:spPr>
          <a:xfrm>
            <a:off x="9615125" y="4052770"/>
            <a:ext cx="45719" cy="45719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0EFB58E-9135-47C7-9533-66EC6D9122B9}"/>
              </a:ext>
            </a:extLst>
          </p:cNvPr>
          <p:cNvSpPr txBox="1"/>
          <p:nvPr/>
        </p:nvSpPr>
        <p:spPr>
          <a:xfrm>
            <a:off x="149886" y="6105308"/>
            <a:ext cx="3812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 en base a informes de Adimark y BMI.</a:t>
            </a:r>
          </a:p>
        </p:txBody>
      </p:sp>
    </p:spTree>
    <p:extLst>
      <p:ext uri="{BB962C8B-B14F-4D97-AF65-F5344CB8AC3E}">
        <p14:creationId xmlns:p14="http://schemas.microsoft.com/office/powerpoint/2010/main" val="2935319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652A43B-94CA-43F3-9564-7C755A491527}"/>
              </a:ext>
            </a:extLst>
          </p:cNvPr>
          <p:cNvCxnSpPr>
            <a:cxnSpLocks/>
          </p:cNvCxnSpPr>
          <p:nvPr/>
        </p:nvCxnSpPr>
        <p:spPr>
          <a:xfrm>
            <a:off x="8640989" y="4904973"/>
            <a:ext cx="131345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124B82-49B7-483C-95DE-319EE198DF6B}"/>
              </a:ext>
            </a:extLst>
          </p:cNvPr>
          <p:cNvSpPr txBox="1"/>
          <p:nvPr/>
        </p:nvSpPr>
        <p:spPr>
          <a:xfrm>
            <a:off x="2508195" y="755303"/>
            <a:ext cx="71899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 de viviendas en el Gran Santiago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(miles de viviendas)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1016CBE-C2FF-4405-9EBC-2A52D80613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3957666"/>
              </p:ext>
            </p:extLst>
          </p:nvPr>
        </p:nvGraphicFramePr>
        <p:xfrm>
          <a:off x="1465017" y="1632860"/>
          <a:ext cx="8643257" cy="4321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2295DB7D-9E42-409E-BE92-038B8337C71C}"/>
              </a:ext>
            </a:extLst>
          </p:cNvPr>
          <p:cNvSpPr/>
          <p:nvPr/>
        </p:nvSpPr>
        <p:spPr>
          <a:xfrm>
            <a:off x="8632523" y="4881046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119EC2F-3C05-4754-B350-A650CD80C6C3}"/>
              </a:ext>
            </a:extLst>
          </p:cNvPr>
          <p:cNvSpPr/>
          <p:nvPr/>
        </p:nvSpPr>
        <p:spPr>
          <a:xfrm>
            <a:off x="10072591" y="4585801"/>
            <a:ext cx="653082" cy="61639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2" name="CuadroTexto 5">
            <a:extLst>
              <a:ext uri="{FF2B5EF4-FFF2-40B4-BE49-F238E27FC236}">
                <a16:creationId xmlns:a16="http://schemas.microsoft.com/office/drawing/2014/main" id="{3627F4EC-517B-44B5-BACA-449190364D7B}"/>
              </a:ext>
            </a:extLst>
          </p:cNvPr>
          <p:cNvSpPr txBox="1"/>
          <p:nvPr/>
        </p:nvSpPr>
        <p:spPr>
          <a:xfrm>
            <a:off x="10010854" y="4632680"/>
            <a:ext cx="767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825</a:t>
            </a:r>
          </a:p>
          <a:p>
            <a:pPr algn="ctr"/>
            <a:r>
              <a:rPr lang="es-C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(mayo)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0F1371C-5F31-4570-8E36-5AEAA48A7D8E}"/>
              </a:ext>
            </a:extLst>
          </p:cNvPr>
          <p:cNvCxnSpPr>
            <a:cxnSpLocks/>
          </p:cNvCxnSpPr>
          <p:nvPr/>
        </p:nvCxnSpPr>
        <p:spPr>
          <a:xfrm>
            <a:off x="8954697" y="3185035"/>
            <a:ext cx="751791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A7B75C60-9EEB-40DB-95C0-43F765AEB2C0}"/>
              </a:ext>
            </a:extLst>
          </p:cNvPr>
          <p:cNvSpPr/>
          <p:nvPr/>
        </p:nvSpPr>
        <p:spPr>
          <a:xfrm>
            <a:off x="8922913" y="3163064"/>
            <a:ext cx="45719" cy="4571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CuadroTexto 5">
            <a:extLst>
              <a:ext uri="{FF2B5EF4-FFF2-40B4-BE49-F238E27FC236}">
                <a16:creationId xmlns:a16="http://schemas.microsoft.com/office/drawing/2014/main" id="{1B60657D-C221-4B6D-A37B-5A769A1D7533}"/>
              </a:ext>
            </a:extLst>
          </p:cNvPr>
          <p:cNvSpPr txBox="1"/>
          <p:nvPr/>
        </p:nvSpPr>
        <p:spPr>
          <a:xfrm>
            <a:off x="9920407" y="2981711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912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3F8D540-293F-44FA-9F83-8C1E4F32D10A}"/>
              </a:ext>
            </a:extLst>
          </p:cNvPr>
          <p:cNvCxnSpPr>
            <a:cxnSpLocks/>
          </p:cNvCxnSpPr>
          <p:nvPr/>
        </p:nvCxnSpPr>
        <p:spPr>
          <a:xfrm flipV="1">
            <a:off x="10388598" y="3771904"/>
            <a:ext cx="0" cy="68689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4BE1E06F-0F39-41A0-9B35-218CDE30EE4C}"/>
              </a:ext>
            </a:extLst>
          </p:cNvPr>
          <p:cNvSpPr/>
          <p:nvPr/>
        </p:nvSpPr>
        <p:spPr>
          <a:xfrm>
            <a:off x="9883172" y="2765672"/>
            <a:ext cx="964173" cy="866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0" name="CuadroTexto 5">
            <a:extLst>
              <a:ext uri="{FF2B5EF4-FFF2-40B4-BE49-F238E27FC236}">
                <a16:creationId xmlns:a16="http://schemas.microsoft.com/office/drawing/2014/main" id="{B7A0E75D-7DC4-46BA-8936-D912FED09687}"/>
              </a:ext>
            </a:extLst>
          </p:cNvPr>
          <p:cNvSpPr txBox="1"/>
          <p:nvPr/>
        </p:nvSpPr>
        <p:spPr>
          <a:xfrm>
            <a:off x="9827442" y="2858113"/>
            <a:ext cx="106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3.285</a:t>
            </a:r>
          </a:p>
          <a:p>
            <a:pPr algn="ctr"/>
            <a:r>
              <a:rPr lang="es-CL" sz="1600" dirty="0">
                <a:solidFill>
                  <a:schemeClr val="bg1"/>
                </a:solidFill>
                <a:latin typeface="Arial Narrow" panose="020B0606020202030204" pitchFamily="34" charset="0"/>
              </a:rPr>
              <a:t>(octubre)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F46BD48-0274-4B0A-8602-F6AA811A5C4C}"/>
              </a:ext>
            </a:extLst>
          </p:cNvPr>
          <p:cNvSpPr txBox="1"/>
          <p:nvPr/>
        </p:nvSpPr>
        <p:spPr>
          <a:xfrm>
            <a:off x="149887" y="6105308"/>
            <a:ext cx="287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CChC.</a:t>
            </a:r>
          </a:p>
        </p:txBody>
      </p:sp>
    </p:spTree>
    <p:extLst>
      <p:ext uri="{BB962C8B-B14F-4D97-AF65-F5344CB8AC3E}">
        <p14:creationId xmlns:p14="http://schemas.microsoft.com/office/powerpoint/2010/main" val="3470301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6334F710-AB11-45FE-A599-8C34E8229C33}"/>
              </a:ext>
            </a:extLst>
          </p:cNvPr>
          <p:cNvSpPr txBox="1"/>
          <p:nvPr/>
        </p:nvSpPr>
        <p:spPr>
          <a:xfrm>
            <a:off x="2508195" y="755303"/>
            <a:ext cx="71899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 de nuevos proyectos - Región Metropolitana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(viviendas nuevas)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0E80BD-5934-4B11-84B2-EB9F594297F0}"/>
              </a:ext>
            </a:extLst>
          </p:cNvPr>
          <p:cNvSpPr txBox="1"/>
          <p:nvPr/>
        </p:nvSpPr>
        <p:spPr>
          <a:xfrm>
            <a:off x="149887" y="6105308"/>
            <a:ext cx="287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CChC.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85C483F-5F5E-4B01-9C89-96FE88338D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056115"/>
              </p:ext>
            </p:extLst>
          </p:nvPr>
        </p:nvGraphicFramePr>
        <p:xfrm>
          <a:off x="609601" y="1386245"/>
          <a:ext cx="10698480" cy="4928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55127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DEA2FB-3FC1-4831-B27D-02737305FD66}"/>
              </a:ext>
            </a:extLst>
          </p:cNvPr>
          <p:cNvSpPr txBox="1"/>
          <p:nvPr/>
        </p:nvSpPr>
        <p:spPr>
          <a:xfrm>
            <a:off x="4378036" y="2966799"/>
            <a:ext cx="7489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4170A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BALANCE 2020: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Imagen 33" descr="logo cchs fondo azul.psd">
            <a:extLst>
              <a:ext uri="{FF2B5EF4-FFF2-40B4-BE49-F238E27FC236}">
                <a16:creationId xmlns:a16="http://schemas.microsoft.com/office/drawing/2014/main" id="{7F80F5B8-31B9-4A34-B20D-8B61A4A92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9D442B7-952D-4887-90C4-33FDC2B9A780}"/>
              </a:ext>
            </a:extLst>
          </p:cNvPr>
          <p:cNvSpPr txBox="1"/>
          <p:nvPr/>
        </p:nvSpPr>
        <p:spPr>
          <a:xfrm>
            <a:off x="5629276" y="3548688"/>
            <a:ext cx="6238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s-CL" sz="32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 AÑO DE LA PANDEMIA</a:t>
            </a:r>
          </a:p>
        </p:txBody>
      </p:sp>
    </p:spTree>
    <p:extLst>
      <p:ext uri="{BB962C8B-B14F-4D97-AF65-F5344CB8AC3E}">
        <p14:creationId xmlns:p14="http://schemas.microsoft.com/office/powerpoint/2010/main" val="1947095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124B82-49B7-483C-95DE-319EE198DF6B}"/>
              </a:ext>
            </a:extLst>
          </p:cNvPr>
          <p:cNvSpPr txBox="1"/>
          <p:nvPr/>
        </p:nvSpPr>
        <p:spPr>
          <a:xfrm>
            <a:off x="2508195" y="755303"/>
            <a:ext cx="718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de infraestructura afectados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17ACF5F-D674-4DFE-A502-6865D66FD9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4364006"/>
              </p:ext>
            </p:extLst>
          </p:nvPr>
        </p:nvGraphicFramePr>
        <p:xfrm>
          <a:off x="2032000" y="1419226"/>
          <a:ext cx="8128000" cy="3981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FB694BEC-C8EF-455F-9E11-998A066A8D5E}"/>
              </a:ext>
            </a:extLst>
          </p:cNvPr>
          <p:cNvSpPr txBox="1"/>
          <p:nvPr/>
        </p:nvSpPr>
        <p:spPr>
          <a:xfrm rot="16200000">
            <a:off x="2373083" y="5228186"/>
            <a:ext cx="1284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04-14 mayo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1B9488-CA5C-4D17-B365-49394F469CAD}"/>
              </a:ext>
            </a:extLst>
          </p:cNvPr>
          <p:cNvSpPr txBox="1"/>
          <p:nvPr/>
        </p:nvSpPr>
        <p:spPr>
          <a:xfrm rot="16200000">
            <a:off x="9502610" y="5538417"/>
            <a:ext cx="814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30 noviembre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CA884B3-C26D-4F6B-91A6-4067D5B939CE}"/>
              </a:ext>
            </a:extLst>
          </p:cNvPr>
          <p:cNvCxnSpPr>
            <a:cxnSpLocks/>
            <a:stCxn id="10" idx="6"/>
          </p:cNvCxnSpPr>
          <p:nvPr/>
        </p:nvCxnSpPr>
        <p:spPr>
          <a:xfrm>
            <a:off x="3210432" y="2011435"/>
            <a:ext cx="44716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867A571E-C5A0-4F8C-A960-9E17EF70D468}"/>
              </a:ext>
            </a:extLst>
          </p:cNvPr>
          <p:cNvSpPr/>
          <p:nvPr/>
        </p:nvSpPr>
        <p:spPr>
          <a:xfrm>
            <a:off x="3164713" y="1988575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5">
            <a:extLst>
              <a:ext uri="{FF2B5EF4-FFF2-40B4-BE49-F238E27FC236}">
                <a16:creationId xmlns:a16="http://schemas.microsoft.com/office/drawing/2014/main" id="{6C8B73BF-0BAC-4628-BDC6-01E975A551B2}"/>
              </a:ext>
            </a:extLst>
          </p:cNvPr>
          <p:cNvSpPr txBox="1"/>
          <p:nvPr/>
        </p:nvSpPr>
        <p:spPr>
          <a:xfrm>
            <a:off x="4092469" y="1771128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912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88EBCB0-A75E-4254-ABFC-42D436085413}"/>
              </a:ext>
            </a:extLst>
          </p:cNvPr>
          <p:cNvSpPr/>
          <p:nvPr/>
        </p:nvSpPr>
        <p:spPr>
          <a:xfrm>
            <a:off x="3805141" y="1690201"/>
            <a:ext cx="653082" cy="61639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7" name="CuadroTexto 5">
            <a:extLst>
              <a:ext uri="{FF2B5EF4-FFF2-40B4-BE49-F238E27FC236}">
                <a16:creationId xmlns:a16="http://schemas.microsoft.com/office/drawing/2014/main" id="{54CD0DDB-8790-4FD9-B177-4D35F5E177C0}"/>
              </a:ext>
            </a:extLst>
          </p:cNvPr>
          <p:cNvSpPr txBox="1"/>
          <p:nvPr/>
        </p:nvSpPr>
        <p:spPr>
          <a:xfrm>
            <a:off x="3743404" y="1851380"/>
            <a:ext cx="76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224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2E0A9418-FE1E-4E27-8E25-92855FA378F8}"/>
              </a:ext>
            </a:extLst>
          </p:cNvPr>
          <p:cNvCxnSpPr>
            <a:cxnSpLocks/>
          </p:cNvCxnSpPr>
          <p:nvPr/>
        </p:nvCxnSpPr>
        <p:spPr>
          <a:xfrm flipH="1" flipV="1">
            <a:off x="9914071" y="3861347"/>
            <a:ext cx="1836" cy="32339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98EED2D5-558C-416F-972F-4F8C232FD42C}"/>
              </a:ext>
            </a:extLst>
          </p:cNvPr>
          <p:cNvSpPr/>
          <p:nvPr/>
        </p:nvSpPr>
        <p:spPr>
          <a:xfrm>
            <a:off x="9413272" y="2933947"/>
            <a:ext cx="964173" cy="866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0" name="CuadroTexto 5">
            <a:extLst>
              <a:ext uri="{FF2B5EF4-FFF2-40B4-BE49-F238E27FC236}">
                <a16:creationId xmlns:a16="http://schemas.microsoft.com/office/drawing/2014/main" id="{DE8C4D31-3201-4C79-B113-233404C189F6}"/>
              </a:ext>
            </a:extLst>
          </p:cNvPr>
          <p:cNvSpPr txBox="1"/>
          <p:nvPr/>
        </p:nvSpPr>
        <p:spPr>
          <a:xfrm>
            <a:off x="9505752" y="3161710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63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F3B956A9-7B45-4284-86B8-09C063924726}"/>
              </a:ext>
            </a:extLst>
          </p:cNvPr>
          <p:cNvSpPr/>
          <p:nvPr/>
        </p:nvSpPr>
        <p:spPr>
          <a:xfrm>
            <a:off x="9894525" y="4182945"/>
            <a:ext cx="45719" cy="4571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D828F10-5ED5-49DB-A72C-3AD48DB81C6F}"/>
              </a:ext>
            </a:extLst>
          </p:cNvPr>
          <p:cNvSpPr txBox="1"/>
          <p:nvPr/>
        </p:nvSpPr>
        <p:spPr>
          <a:xfrm>
            <a:off x="149886" y="6105308"/>
            <a:ext cx="10630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CBC y MOP. Catastro CBC solo considera proyectos de inversión sobre US$ 5 millones.</a:t>
            </a:r>
          </a:p>
        </p:txBody>
      </p:sp>
    </p:spTree>
    <p:extLst>
      <p:ext uri="{BB962C8B-B14F-4D97-AF65-F5344CB8AC3E}">
        <p14:creationId xmlns:p14="http://schemas.microsoft.com/office/powerpoint/2010/main" val="2015521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5469AD-8535-4338-A54D-B7CBDE773074}"/>
              </a:ext>
            </a:extLst>
          </p:cNvPr>
          <p:cNvSpPr txBox="1"/>
          <p:nvPr/>
        </p:nvSpPr>
        <p:spPr>
          <a:xfrm>
            <a:off x="2268052" y="755303"/>
            <a:ext cx="76610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de venta y producción de materiales de la construcción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(crecimiento anual – %)</a:t>
            </a:r>
          </a:p>
        </p:txBody>
      </p: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3694FA33-1472-48AE-A1AD-2B532FBE6D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1090682"/>
              </p:ext>
            </p:extLst>
          </p:nvPr>
        </p:nvGraphicFramePr>
        <p:xfrm>
          <a:off x="1084489" y="1735138"/>
          <a:ext cx="6972300" cy="4186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B1337618-60B0-4F9F-93AB-9959D39D1D25}"/>
              </a:ext>
            </a:extLst>
          </p:cNvPr>
          <p:cNvCxnSpPr>
            <a:cxnSpLocks/>
            <a:stCxn id="25" idx="2"/>
          </p:cNvCxnSpPr>
          <p:nvPr/>
        </p:nvCxnSpPr>
        <p:spPr>
          <a:xfrm flipV="1">
            <a:off x="7788328" y="2238375"/>
            <a:ext cx="2237415" cy="224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9D315E97-9FC3-4908-94E4-13A28A162FD1}"/>
              </a:ext>
            </a:extLst>
          </p:cNvPr>
          <p:cNvSpPr/>
          <p:nvPr/>
        </p:nvSpPr>
        <p:spPr>
          <a:xfrm>
            <a:off x="7788328" y="2217762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CC89309A-3945-4C61-889E-FCC24F0D01C0}"/>
              </a:ext>
            </a:extLst>
          </p:cNvPr>
          <p:cNvCxnSpPr>
            <a:cxnSpLocks/>
            <a:stCxn id="27" idx="2"/>
          </p:cNvCxnSpPr>
          <p:nvPr/>
        </p:nvCxnSpPr>
        <p:spPr>
          <a:xfrm flipV="1">
            <a:off x="7790133" y="3111018"/>
            <a:ext cx="2235610" cy="348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e 26">
            <a:extLst>
              <a:ext uri="{FF2B5EF4-FFF2-40B4-BE49-F238E27FC236}">
                <a16:creationId xmlns:a16="http://schemas.microsoft.com/office/drawing/2014/main" id="{064FCBD3-B162-424D-9782-5C8CCAC6483D}"/>
              </a:ext>
            </a:extLst>
          </p:cNvPr>
          <p:cNvSpPr/>
          <p:nvPr/>
        </p:nvSpPr>
        <p:spPr>
          <a:xfrm>
            <a:off x="7790133" y="3091643"/>
            <a:ext cx="45719" cy="45719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2EFB985D-99B9-43B5-AD15-695091C6C9AB}"/>
              </a:ext>
            </a:extLst>
          </p:cNvPr>
          <p:cNvCxnSpPr>
            <a:cxnSpLocks/>
          </p:cNvCxnSpPr>
          <p:nvPr/>
        </p:nvCxnSpPr>
        <p:spPr>
          <a:xfrm>
            <a:off x="7801133" y="3226712"/>
            <a:ext cx="521240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e 28">
            <a:extLst>
              <a:ext uri="{FF2B5EF4-FFF2-40B4-BE49-F238E27FC236}">
                <a16:creationId xmlns:a16="http://schemas.microsoft.com/office/drawing/2014/main" id="{EBDD30C4-510D-4703-ADDF-6D5CBE649660}"/>
              </a:ext>
            </a:extLst>
          </p:cNvPr>
          <p:cNvSpPr/>
          <p:nvPr/>
        </p:nvSpPr>
        <p:spPr>
          <a:xfrm>
            <a:off x="7792667" y="3202785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ADE4CB61-5B27-487C-BD6A-902C178C8BDD}"/>
              </a:ext>
            </a:extLst>
          </p:cNvPr>
          <p:cNvCxnSpPr>
            <a:cxnSpLocks/>
          </p:cNvCxnSpPr>
          <p:nvPr/>
        </p:nvCxnSpPr>
        <p:spPr>
          <a:xfrm flipV="1">
            <a:off x="7798599" y="3855946"/>
            <a:ext cx="523774" cy="257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ipse 39">
            <a:extLst>
              <a:ext uri="{FF2B5EF4-FFF2-40B4-BE49-F238E27FC236}">
                <a16:creationId xmlns:a16="http://schemas.microsoft.com/office/drawing/2014/main" id="{AE3DCB12-0D89-4107-81A6-8364FED7CE21}"/>
              </a:ext>
            </a:extLst>
          </p:cNvPr>
          <p:cNvSpPr/>
          <p:nvPr/>
        </p:nvSpPr>
        <p:spPr>
          <a:xfrm>
            <a:off x="7790133" y="3840031"/>
            <a:ext cx="45719" cy="4571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3322D91F-ED20-49B5-B9E4-21F3A215A733}"/>
              </a:ext>
            </a:extLst>
          </p:cNvPr>
          <p:cNvSpPr/>
          <p:nvPr/>
        </p:nvSpPr>
        <p:spPr>
          <a:xfrm>
            <a:off x="8482052" y="3426484"/>
            <a:ext cx="964173" cy="86609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A0628C2E-04EA-450D-99A9-31355ECD1F49}"/>
              </a:ext>
            </a:extLst>
          </p:cNvPr>
          <p:cNvSpPr/>
          <p:nvPr/>
        </p:nvSpPr>
        <p:spPr>
          <a:xfrm>
            <a:off x="8483139" y="2786375"/>
            <a:ext cx="964173" cy="8660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7FBD1154-516F-4134-94E0-0E51A6B9D5E6}"/>
              </a:ext>
            </a:extLst>
          </p:cNvPr>
          <p:cNvSpPr/>
          <p:nvPr/>
        </p:nvSpPr>
        <p:spPr>
          <a:xfrm>
            <a:off x="10160513" y="2668446"/>
            <a:ext cx="964173" cy="86609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CC75F46E-CFE8-4406-96A3-B557AF4287C2}"/>
              </a:ext>
            </a:extLst>
          </p:cNvPr>
          <p:cNvSpPr/>
          <p:nvPr/>
        </p:nvSpPr>
        <p:spPr>
          <a:xfrm>
            <a:off x="10156038" y="1804024"/>
            <a:ext cx="964173" cy="8660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41" name="CuadroTexto 5">
            <a:extLst>
              <a:ext uri="{FF2B5EF4-FFF2-40B4-BE49-F238E27FC236}">
                <a16:creationId xmlns:a16="http://schemas.microsoft.com/office/drawing/2014/main" id="{80C8435E-0C01-4706-9C0C-8B61E63139E8}"/>
              </a:ext>
            </a:extLst>
          </p:cNvPr>
          <p:cNvSpPr txBox="1"/>
          <p:nvPr/>
        </p:nvSpPr>
        <p:spPr>
          <a:xfrm>
            <a:off x="10251685" y="2018888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46%</a:t>
            </a:r>
          </a:p>
        </p:txBody>
      </p:sp>
      <p:sp>
        <p:nvSpPr>
          <p:cNvPr id="42" name="CuadroTexto 5">
            <a:extLst>
              <a:ext uri="{FF2B5EF4-FFF2-40B4-BE49-F238E27FC236}">
                <a16:creationId xmlns:a16="http://schemas.microsoft.com/office/drawing/2014/main" id="{227E62EF-3E80-478F-80CA-FE6769B5A36B}"/>
              </a:ext>
            </a:extLst>
          </p:cNvPr>
          <p:cNvSpPr txBox="1"/>
          <p:nvPr/>
        </p:nvSpPr>
        <p:spPr>
          <a:xfrm>
            <a:off x="10251685" y="2904713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16%</a:t>
            </a:r>
          </a:p>
        </p:txBody>
      </p:sp>
      <p:sp>
        <p:nvSpPr>
          <p:cNvPr id="43" name="CuadroTexto 5">
            <a:extLst>
              <a:ext uri="{FF2B5EF4-FFF2-40B4-BE49-F238E27FC236}">
                <a16:creationId xmlns:a16="http://schemas.microsoft.com/office/drawing/2014/main" id="{79557A16-D396-492C-9AC8-76F1548DB6AA}"/>
              </a:ext>
            </a:extLst>
          </p:cNvPr>
          <p:cNvSpPr txBox="1"/>
          <p:nvPr/>
        </p:nvSpPr>
        <p:spPr>
          <a:xfrm>
            <a:off x="8584810" y="3009488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13%</a:t>
            </a:r>
          </a:p>
        </p:txBody>
      </p:sp>
      <p:sp>
        <p:nvSpPr>
          <p:cNvPr id="44" name="CuadroTexto 5">
            <a:extLst>
              <a:ext uri="{FF2B5EF4-FFF2-40B4-BE49-F238E27FC236}">
                <a16:creationId xmlns:a16="http://schemas.microsoft.com/office/drawing/2014/main" id="{8BAF3517-B32B-4607-B3A2-027225B40385}"/>
              </a:ext>
            </a:extLst>
          </p:cNvPr>
          <p:cNvSpPr txBox="1"/>
          <p:nvPr/>
        </p:nvSpPr>
        <p:spPr>
          <a:xfrm>
            <a:off x="8584810" y="3657188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-9%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9B64AA80-D3E6-42FD-AE0D-A9D3BC5ED57E}"/>
              </a:ext>
            </a:extLst>
          </p:cNvPr>
          <p:cNvSpPr txBox="1"/>
          <p:nvPr/>
        </p:nvSpPr>
        <p:spPr>
          <a:xfrm>
            <a:off x="149886" y="6105308"/>
            <a:ext cx="10630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CChC-INE.</a:t>
            </a:r>
          </a:p>
        </p:txBody>
      </p:sp>
    </p:spTree>
    <p:extLst>
      <p:ext uri="{BB962C8B-B14F-4D97-AF65-F5344CB8AC3E}">
        <p14:creationId xmlns:p14="http://schemas.microsoft.com/office/powerpoint/2010/main" val="2921759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5469AD-8535-4338-A54D-B7CBDE773074}"/>
              </a:ext>
            </a:extLst>
          </p:cNvPr>
          <p:cNvSpPr txBox="1"/>
          <p:nvPr/>
        </p:nvSpPr>
        <p:spPr>
          <a:xfrm>
            <a:off x="2268052" y="755303"/>
            <a:ext cx="76610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Ocupados y tasa de desempleo en la construcción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(miles de trabajadores – %)</a:t>
            </a:r>
          </a:p>
        </p:txBody>
      </p:sp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50B90C84-79C6-44CC-992E-933A78D5D3E4}"/>
              </a:ext>
            </a:extLst>
          </p:cNvPr>
          <p:cNvGraphicFramePr>
            <a:graphicFrameLocks/>
          </p:cNvGraphicFramePr>
          <p:nvPr/>
        </p:nvGraphicFramePr>
        <p:xfrm>
          <a:off x="2565400" y="1600201"/>
          <a:ext cx="6756400" cy="432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Elipse 36">
            <a:extLst>
              <a:ext uri="{FF2B5EF4-FFF2-40B4-BE49-F238E27FC236}">
                <a16:creationId xmlns:a16="http://schemas.microsoft.com/office/drawing/2014/main" id="{71AEB9E8-5208-48AD-B63F-74A7ABC5A7DE}"/>
              </a:ext>
            </a:extLst>
          </p:cNvPr>
          <p:cNvSpPr/>
          <p:nvPr/>
        </p:nvSpPr>
        <p:spPr>
          <a:xfrm>
            <a:off x="10053360" y="4896273"/>
            <a:ext cx="653082" cy="61639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86BFBAC2-97F7-4823-8936-35B8A22FDFB1}"/>
              </a:ext>
            </a:extLst>
          </p:cNvPr>
          <p:cNvCxnSpPr>
            <a:cxnSpLocks/>
            <a:stCxn id="39" idx="6"/>
          </p:cNvCxnSpPr>
          <p:nvPr/>
        </p:nvCxnSpPr>
        <p:spPr>
          <a:xfrm flipV="1">
            <a:off x="8800251" y="5229226"/>
            <a:ext cx="1128842" cy="36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ipse 38">
            <a:extLst>
              <a:ext uri="{FF2B5EF4-FFF2-40B4-BE49-F238E27FC236}">
                <a16:creationId xmlns:a16="http://schemas.microsoft.com/office/drawing/2014/main" id="{6B2E3535-0C31-427C-AA07-F89DC6E60826}"/>
              </a:ext>
            </a:extLst>
          </p:cNvPr>
          <p:cNvSpPr/>
          <p:nvPr/>
        </p:nvSpPr>
        <p:spPr>
          <a:xfrm>
            <a:off x="8754532" y="5209968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CuadroTexto 5">
            <a:extLst>
              <a:ext uri="{FF2B5EF4-FFF2-40B4-BE49-F238E27FC236}">
                <a16:creationId xmlns:a16="http://schemas.microsoft.com/office/drawing/2014/main" id="{8EC56ACC-D402-4D51-9A75-66F695BA4126}"/>
              </a:ext>
            </a:extLst>
          </p:cNvPr>
          <p:cNvSpPr txBox="1"/>
          <p:nvPr/>
        </p:nvSpPr>
        <p:spPr>
          <a:xfrm>
            <a:off x="9997066" y="5057452"/>
            <a:ext cx="76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504.000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82D18C26-AC6B-401E-B4C7-014CFA8DED94}"/>
              </a:ext>
            </a:extLst>
          </p:cNvPr>
          <p:cNvCxnSpPr>
            <a:cxnSpLocks/>
          </p:cNvCxnSpPr>
          <p:nvPr/>
        </p:nvCxnSpPr>
        <p:spPr>
          <a:xfrm flipH="1" flipV="1">
            <a:off x="10380663" y="3967843"/>
            <a:ext cx="228" cy="88038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48633D4-0F60-4EFC-9359-2D112617D207}"/>
              </a:ext>
            </a:extLst>
          </p:cNvPr>
          <p:cNvCxnSpPr>
            <a:cxnSpLocks/>
          </p:cNvCxnSpPr>
          <p:nvPr/>
        </p:nvCxnSpPr>
        <p:spPr>
          <a:xfrm>
            <a:off x="8918410" y="3366010"/>
            <a:ext cx="751791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D768E17F-044E-4B44-B8AE-93B3FB1F189F}"/>
              </a:ext>
            </a:extLst>
          </p:cNvPr>
          <p:cNvSpPr/>
          <p:nvPr/>
        </p:nvSpPr>
        <p:spPr>
          <a:xfrm>
            <a:off x="8886626" y="3344039"/>
            <a:ext cx="45719" cy="4571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CFEFE562-2562-40A5-AA6C-29F96B0E641C}"/>
              </a:ext>
            </a:extLst>
          </p:cNvPr>
          <p:cNvSpPr/>
          <p:nvPr/>
        </p:nvSpPr>
        <p:spPr>
          <a:xfrm>
            <a:off x="9788503" y="2810701"/>
            <a:ext cx="1187078" cy="11045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5" name="CuadroTexto 5">
            <a:extLst>
              <a:ext uri="{FF2B5EF4-FFF2-40B4-BE49-F238E27FC236}">
                <a16:creationId xmlns:a16="http://schemas.microsoft.com/office/drawing/2014/main" id="{5BAD6DB7-0B06-42F5-B0FF-74C580AE997C}"/>
              </a:ext>
            </a:extLst>
          </p:cNvPr>
          <p:cNvSpPr txBox="1"/>
          <p:nvPr/>
        </p:nvSpPr>
        <p:spPr>
          <a:xfrm>
            <a:off x="9900015" y="3159281"/>
            <a:ext cx="969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672.000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CE8BB7D3-DCCA-446A-AD22-B16290901253}"/>
              </a:ext>
            </a:extLst>
          </p:cNvPr>
          <p:cNvSpPr/>
          <p:nvPr/>
        </p:nvSpPr>
        <p:spPr>
          <a:xfrm>
            <a:off x="10056086" y="4133094"/>
            <a:ext cx="653082" cy="6163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30" name="CuadroTexto 5">
            <a:extLst>
              <a:ext uri="{FF2B5EF4-FFF2-40B4-BE49-F238E27FC236}">
                <a16:creationId xmlns:a16="http://schemas.microsoft.com/office/drawing/2014/main" id="{C4803F13-82D7-4B69-B8A5-1261EE1006DA}"/>
              </a:ext>
            </a:extLst>
          </p:cNvPr>
          <p:cNvSpPr txBox="1"/>
          <p:nvPr/>
        </p:nvSpPr>
        <p:spPr>
          <a:xfrm>
            <a:off x="9999791" y="4272502"/>
            <a:ext cx="76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168.000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FAD84E7-BBA2-4229-B03F-8D1A7790E576}"/>
              </a:ext>
            </a:extLst>
          </p:cNvPr>
          <p:cNvSpPr txBox="1"/>
          <p:nvPr/>
        </p:nvSpPr>
        <p:spPr>
          <a:xfrm>
            <a:off x="149887" y="6105308"/>
            <a:ext cx="287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 en base a estadísticas del INE.</a:t>
            </a:r>
          </a:p>
        </p:txBody>
      </p:sp>
    </p:spTree>
    <p:extLst>
      <p:ext uri="{BB962C8B-B14F-4D97-AF65-F5344CB8AC3E}">
        <p14:creationId xmlns:p14="http://schemas.microsoft.com/office/powerpoint/2010/main" val="3123566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2A7D4A6D-5E74-46E6-81FD-77AEFCB882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6424288"/>
              </p:ext>
            </p:extLst>
          </p:nvPr>
        </p:nvGraphicFramePr>
        <p:xfrm>
          <a:off x="2180455" y="1609197"/>
          <a:ext cx="7815579" cy="4160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CuadroTexto 29">
            <a:extLst>
              <a:ext uri="{FF2B5EF4-FFF2-40B4-BE49-F238E27FC236}">
                <a16:creationId xmlns:a16="http://schemas.microsoft.com/office/drawing/2014/main" id="{354258D7-69E7-4650-915D-5CD069D03303}"/>
              </a:ext>
            </a:extLst>
          </p:cNvPr>
          <p:cNvSpPr txBox="1"/>
          <p:nvPr/>
        </p:nvSpPr>
        <p:spPr>
          <a:xfrm>
            <a:off x="2268052" y="755303"/>
            <a:ext cx="76610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en construcción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(variación anual – %)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18A80C-5B8C-4639-B5AA-09CE5F9E05A3}"/>
              </a:ext>
            </a:extLst>
          </p:cNvPr>
          <p:cNvSpPr txBox="1"/>
          <p:nvPr/>
        </p:nvSpPr>
        <p:spPr>
          <a:xfrm>
            <a:off x="149887" y="6105308"/>
            <a:ext cx="4736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 en base a estadísticas del Banco Central de Chile. </a:t>
            </a:r>
          </a:p>
        </p:txBody>
      </p:sp>
    </p:spTree>
    <p:extLst>
      <p:ext uri="{BB962C8B-B14F-4D97-AF65-F5344CB8AC3E}">
        <p14:creationId xmlns:p14="http://schemas.microsoft.com/office/powerpoint/2010/main" val="1994150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70F9712C-048E-4785-A57E-A2DA30012030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3 Rectángulo">
            <a:extLst>
              <a:ext uri="{FF2B5EF4-FFF2-40B4-BE49-F238E27FC236}">
                <a16:creationId xmlns:a16="http://schemas.microsoft.com/office/drawing/2014/main" id="{70214E00-945E-4632-8678-1F660F06CF3F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33" descr="logo cchs fondo azul.psd">
            <a:extLst>
              <a:ext uri="{FF2B5EF4-FFF2-40B4-BE49-F238E27FC236}">
                <a16:creationId xmlns:a16="http://schemas.microsoft.com/office/drawing/2014/main" id="{A6F30F87-2114-4489-A60D-057FDD325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E87E08E-1388-49EC-B589-E7A306D7F8EA}"/>
              </a:ext>
            </a:extLst>
          </p:cNvPr>
          <p:cNvSpPr txBox="1"/>
          <p:nvPr/>
        </p:nvSpPr>
        <p:spPr>
          <a:xfrm>
            <a:off x="3300895" y="755303"/>
            <a:ext cx="56092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en construcción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(crecimiento anual - % - unidades monetarias)</a:t>
            </a:r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D7A6E468-D475-4160-A51E-7B3748917D64}"/>
              </a:ext>
            </a:extLst>
          </p:cNvPr>
          <p:cNvGraphicFramePr>
            <a:graphicFrameLocks/>
          </p:cNvGraphicFramePr>
          <p:nvPr/>
        </p:nvGraphicFramePr>
        <p:xfrm>
          <a:off x="1498600" y="1628778"/>
          <a:ext cx="7381875" cy="4219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CF8DF8C2-E4F4-4CA9-80A5-C75843A41C34}"/>
              </a:ext>
            </a:extLst>
          </p:cNvPr>
          <p:cNvCxnSpPr>
            <a:cxnSpLocks/>
          </p:cNvCxnSpPr>
          <p:nvPr/>
        </p:nvCxnSpPr>
        <p:spPr>
          <a:xfrm>
            <a:off x="5813425" y="2542578"/>
            <a:ext cx="3829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2F8E984C-E09E-460C-851E-2C3EBDC8A40A}"/>
              </a:ext>
            </a:extLst>
          </p:cNvPr>
          <p:cNvCxnSpPr>
            <a:cxnSpLocks/>
          </p:cNvCxnSpPr>
          <p:nvPr/>
        </p:nvCxnSpPr>
        <p:spPr>
          <a:xfrm>
            <a:off x="7665393" y="4961928"/>
            <a:ext cx="19770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6427F145-3CD1-4B19-86A1-99ACEFEB1AA4}"/>
              </a:ext>
            </a:extLst>
          </p:cNvPr>
          <p:cNvCxnSpPr>
            <a:cxnSpLocks/>
          </p:cNvCxnSpPr>
          <p:nvPr/>
        </p:nvCxnSpPr>
        <p:spPr>
          <a:xfrm>
            <a:off x="9632948" y="2542578"/>
            <a:ext cx="0" cy="2419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BDA9BDE3-A8D5-4829-BDE8-8C11C4B04BE4}"/>
              </a:ext>
            </a:extLst>
          </p:cNvPr>
          <p:cNvCxnSpPr>
            <a:cxnSpLocks/>
          </p:cNvCxnSpPr>
          <p:nvPr/>
        </p:nvCxnSpPr>
        <p:spPr>
          <a:xfrm>
            <a:off x="9632948" y="3573090"/>
            <a:ext cx="242511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e 40">
            <a:extLst>
              <a:ext uri="{FF2B5EF4-FFF2-40B4-BE49-F238E27FC236}">
                <a16:creationId xmlns:a16="http://schemas.microsoft.com/office/drawing/2014/main" id="{43C1DE65-6865-4D58-8582-6BEEEFF57789}"/>
              </a:ext>
            </a:extLst>
          </p:cNvPr>
          <p:cNvSpPr/>
          <p:nvPr/>
        </p:nvSpPr>
        <p:spPr>
          <a:xfrm>
            <a:off x="9614188" y="3550771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17C9F6B8-30C6-44E2-A41A-2C4C06BF3F36}"/>
              </a:ext>
            </a:extLst>
          </p:cNvPr>
          <p:cNvSpPr/>
          <p:nvPr/>
        </p:nvSpPr>
        <p:spPr>
          <a:xfrm>
            <a:off x="5814482" y="2518651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777B9D4E-511E-463F-A76C-A4DCB1DB6DE8}"/>
              </a:ext>
            </a:extLst>
          </p:cNvPr>
          <p:cNvSpPr/>
          <p:nvPr/>
        </p:nvSpPr>
        <p:spPr>
          <a:xfrm>
            <a:off x="7623463" y="4939609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ED8336A-7F9F-43F1-8088-647E6569F651}"/>
              </a:ext>
            </a:extLst>
          </p:cNvPr>
          <p:cNvSpPr/>
          <p:nvPr/>
        </p:nvSpPr>
        <p:spPr>
          <a:xfrm>
            <a:off x="10051577" y="2942092"/>
            <a:ext cx="1354474" cy="12362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36" name="CuadroTexto 5">
            <a:extLst>
              <a:ext uri="{FF2B5EF4-FFF2-40B4-BE49-F238E27FC236}">
                <a16:creationId xmlns:a16="http://schemas.microsoft.com/office/drawing/2014/main" id="{A5A90E07-43DE-4915-AB82-E6E73B161FFF}"/>
              </a:ext>
            </a:extLst>
          </p:cNvPr>
          <p:cNvSpPr txBox="1"/>
          <p:nvPr/>
        </p:nvSpPr>
        <p:spPr>
          <a:xfrm>
            <a:off x="10075420" y="3205329"/>
            <a:ext cx="1261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US$ 3.774 millones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8C41733-A36B-4A43-B12C-CEE06E31D5D0}"/>
              </a:ext>
            </a:extLst>
          </p:cNvPr>
          <p:cNvSpPr txBox="1"/>
          <p:nvPr/>
        </p:nvSpPr>
        <p:spPr>
          <a:xfrm>
            <a:off x="149887" y="6105308"/>
            <a:ext cx="4736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 en base a estadísticas del Banco Central de Chile. </a:t>
            </a:r>
          </a:p>
        </p:txBody>
      </p:sp>
    </p:spTree>
    <p:extLst>
      <p:ext uri="{BB962C8B-B14F-4D97-AF65-F5344CB8AC3E}">
        <p14:creationId xmlns:p14="http://schemas.microsoft.com/office/powerpoint/2010/main" val="1995704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E87305A-6CDE-4CD2-8D84-897BFAD4ADE9}"/>
              </a:ext>
            </a:extLst>
          </p:cNvPr>
          <p:cNvSpPr txBox="1"/>
          <p:nvPr/>
        </p:nvSpPr>
        <p:spPr>
          <a:xfrm>
            <a:off x="-186320" y="2966799"/>
            <a:ext cx="12054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PROYECCIONES 2021</a:t>
            </a:r>
          </a:p>
        </p:txBody>
      </p:sp>
      <p:pic>
        <p:nvPicPr>
          <p:cNvPr id="5" name="Imagen 33" descr="logo cchs fondo azul.psd">
            <a:extLst>
              <a:ext uri="{FF2B5EF4-FFF2-40B4-BE49-F238E27FC236}">
                <a16:creationId xmlns:a16="http://schemas.microsoft.com/office/drawing/2014/main" id="{C3BBAE9B-D32D-49A8-AFBC-58363F14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7270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33" descr="logo cchs fondo azul.psd">
            <a:extLst>
              <a:ext uri="{FF2B5EF4-FFF2-40B4-BE49-F238E27FC236}">
                <a16:creationId xmlns:a16="http://schemas.microsoft.com/office/drawing/2014/main" id="{7F80F5B8-31B9-4A34-B20D-8B61A4A92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8300A0C-135E-4B53-9BD0-542F1BDE1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49" y="1508760"/>
            <a:ext cx="5792789" cy="383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FB92071-432C-4ECF-AF35-C1844C51D1C4}"/>
              </a:ext>
            </a:extLst>
          </p:cNvPr>
          <p:cNvSpPr txBox="1"/>
          <p:nvPr/>
        </p:nvSpPr>
        <p:spPr>
          <a:xfrm>
            <a:off x="1356360" y="-795400"/>
            <a:ext cx="1085571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600" b="1" dirty="0">
                <a:solidFill>
                  <a:schemeClr val="bg1">
                    <a:lumMod val="75000"/>
                  </a:schemeClr>
                </a:solidFill>
                <a:latin typeface="Arial Nova Cond Light" panose="020B0306020202020204" pitchFamily="34" charset="0"/>
              </a:rPr>
              <a:t>¿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2AA962F-D4D4-4130-B060-E3AE1C18C0A9}"/>
              </a:ext>
            </a:extLst>
          </p:cNvPr>
          <p:cNvSpPr txBox="1"/>
          <p:nvPr/>
        </p:nvSpPr>
        <p:spPr>
          <a:xfrm rot="10800000">
            <a:off x="9987918" y="1301560"/>
            <a:ext cx="85725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600" b="1" dirty="0">
                <a:solidFill>
                  <a:schemeClr val="bg1">
                    <a:lumMod val="75000"/>
                  </a:schemeClr>
                </a:solidFill>
                <a:latin typeface="Arial Nova Cond Light" panose="020B0306020202020204" pitchFamily="34" charset="0"/>
              </a:rPr>
              <a:t>¿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7B30C64-B417-4BE5-B1F1-A85D31F3DDF6}"/>
              </a:ext>
            </a:extLst>
          </p:cNvPr>
          <p:cNvSpPr txBox="1"/>
          <p:nvPr/>
        </p:nvSpPr>
        <p:spPr>
          <a:xfrm>
            <a:off x="3321850" y="225320"/>
            <a:ext cx="560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2021: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 VS. COVID</a:t>
            </a:r>
            <a:endParaRPr lang="es-ES" sz="17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017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33" descr="logo cchs fondo azul.psd">
            <a:extLst>
              <a:ext uri="{FF2B5EF4-FFF2-40B4-BE49-F238E27FC236}">
                <a16:creationId xmlns:a16="http://schemas.microsoft.com/office/drawing/2014/main" id="{C3BBAE9B-D32D-49A8-AFBC-58363F14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graphicFrame>
        <p:nvGraphicFramePr>
          <p:cNvPr id="9" name="1 Gráfico">
            <a:extLst>
              <a:ext uri="{FF2B5EF4-FFF2-40B4-BE49-F238E27FC236}">
                <a16:creationId xmlns:a16="http://schemas.microsoft.com/office/drawing/2014/main" id="{60262254-AC5E-4364-901D-B930A2C477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8335001"/>
              </p:ext>
            </p:extLst>
          </p:nvPr>
        </p:nvGraphicFramePr>
        <p:xfrm>
          <a:off x="2301971" y="1696307"/>
          <a:ext cx="7560876" cy="4308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B950D72C-CA21-44C3-9B75-D18AE73E9520}"/>
              </a:ext>
            </a:extLst>
          </p:cNvPr>
          <p:cNvSpPr txBox="1"/>
          <p:nvPr/>
        </p:nvSpPr>
        <p:spPr>
          <a:xfrm>
            <a:off x="1317171" y="755303"/>
            <a:ext cx="957194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SEÑALES POSITIVAS: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aceptada a tramitación SEA (acumulada al 3T 2020)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(millones de US$)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C3003BFF-5E49-4BDE-841B-F7FA72F56F9B}"/>
              </a:ext>
            </a:extLst>
          </p:cNvPr>
          <p:cNvCxnSpPr/>
          <p:nvPr/>
        </p:nvCxnSpPr>
        <p:spPr>
          <a:xfrm flipH="1" flipV="1">
            <a:off x="9604185" y="2702277"/>
            <a:ext cx="3498" cy="25330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DED89512-58A4-4B70-8740-25A1F4F20113}"/>
              </a:ext>
            </a:extLst>
          </p:cNvPr>
          <p:cNvSpPr/>
          <p:nvPr/>
        </p:nvSpPr>
        <p:spPr>
          <a:xfrm>
            <a:off x="9583055" y="2949902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3872CDE-3529-45D4-82B3-58205799B113}"/>
              </a:ext>
            </a:extLst>
          </p:cNvPr>
          <p:cNvSpPr/>
          <p:nvPr/>
        </p:nvSpPr>
        <p:spPr>
          <a:xfrm>
            <a:off x="9129789" y="1768264"/>
            <a:ext cx="964173" cy="86609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1" name="CuadroTexto 5">
            <a:extLst>
              <a:ext uri="{FF2B5EF4-FFF2-40B4-BE49-F238E27FC236}">
                <a16:creationId xmlns:a16="http://schemas.microsoft.com/office/drawing/2014/main" id="{82896B6E-888E-4810-A33C-CD5FC87DD998}"/>
              </a:ext>
            </a:extLst>
          </p:cNvPr>
          <p:cNvSpPr txBox="1"/>
          <p:nvPr/>
        </p:nvSpPr>
        <p:spPr>
          <a:xfrm>
            <a:off x="9123935" y="1972971"/>
            <a:ext cx="9606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32.149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7A5B949-E175-421E-A3B4-367C7046A093}"/>
              </a:ext>
            </a:extLst>
          </p:cNvPr>
          <p:cNvSpPr txBox="1"/>
          <p:nvPr/>
        </p:nvSpPr>
        <p:spPr>
          <a:xfrm>
            <a:off x="149887" y="6105308"/>
            <a:ext cx="4736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 en base a estadísticas del SEA. </a:t>
            </a:r>
          </a:p>
        </p:txBody>
      </p:sp>
    </p:spTree>
    <p:extLst>
      <p:ext uri="{BB962C8B-B14F-4D97-AF65-F5344CB8AC3E}">
        <p14:creationId xmlns:p14="http://schemas.microsoft.com/office/powerpoint/2010/main" val="1611567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33" descr="logo cchs fondo azul.psd">
            <a:extLst>
              <a:ext uri="{FF2B5EF4-FFF2-40B4-BE49-F238E27FC236}">
                <a16:creationId xmlns:a16="http://schemas.microsoft.com/office/drawing/2014/main" id="{C3BBAE9B-D32D-49A8-AFBC-58363F14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7ED58A9-FE57-44F8-A5B4-D882609606B5}"/>
              </a:ext>
            </a:extLst>
          </p:cNvPr>
          <p:cNvSpPr txBox="1"/>
          <p:nvPr/>
        </p:nvSpPr>
        <p:spPr>
          <a:xfrm>
            <a:off x="149887" y="6105308"/>
            <a:ext cx="287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 en base a catastro de la CBC.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55466267-7DC0-486B-AA83-203BDAD73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622831"/>
              </p:ext>
            </p:extLst>
          </p:nvPr>
        </p:nvGraphicFramePr>
        <p:xfrm>
          <a:off x="2296885" y="1640448"/>
          <a:ext cx="7620001" cy="4161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8F56B9C3-7521-4B0A-92E6-E93455418C6D}"/>
              </a:ext>
            </a:extLst>
          </p:cNvPr>
          <p:cNvSpPr txBox="1"/>
          <p:nvPr/>
        </p:nvSpPr>
        <p:spPr>
          <a:xfrm>
            <a:off x="1539363" y="755303"/>
            <a:ext cx="91177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SEÑALES POSITIVAS: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anual de inversión y gasto en construcción / CBC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(millones de US$)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5236D1B1-9B50-4184-B862-6F95F035C1F9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9585490" y="3201842"/>
            <a:ext cx="655050" cy="88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94532D07-D81A-4418-86BB-F55126C6F574}"/>
              </a:ext>
            </a:extLst>
          </p:cNvPr>
          <p:cNvSpPr/>
          <p:nvPr/>
        </p:nvSpPr>
        <p:spPr>
          <a:xfrm>
            <a:off x="9539771" y="3179870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A1532405-BEA8-41E1-8C0B-0F8BCB635747}"/>
              </a:ext>
            </a:extLst>
          </p:cNvPr>
          <p:cNvSpPr/>
          <p:nvPr/>
        </p:nvSpPr>
        <p:spPr>
          <a:xfrm>
            <a:off x="10370757" y="2782478"/>
            <a:ext cx="964173" cy="8660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2" name="CuadroTexto 5">
            <a:extLst>
              <a:ext uri="{FF2B5EF4-FFF2-40B4-BE49-F238E27FC236}">
                <a16:creationId xmlns:a16="http://schemas.microsoft.com/office/drawing/2014/main" id="{F0EAC052-F1E0-4B7C-945E-9C8B24A5D59A}"/>
              </a:ext>
            </a:extLst>
          </p:cNvPr>
          <p:cNvSpPr txBox="1"/>
          <p:nvPr/>
        </p:nvSpPr>
        <p:spPr>
          <a:xfrm>
            <a:off x="10412585" y="3001919"/>
            <a:ext cx="838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11.837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9FD8333-E867-4DA9-9D21-804FE50E4273}"/>
              </a:ext>
            </a:extLst>
          </p:cNvPr>
          <p:cNvSpPr/>
          <p:nvPr/>
        </p:nvSpPr>
        <p:spPr>
          <a:xfrm>
            <a:off x="9159406" y="4159675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F634382-32CC-4836-9B90-82683977DFD8}"/>
              </a:ext>
            </a:extLst>
          </p:cNvPr>
          <p:cNvSpPr/>
          <p:nvPr/>
        </p:nvSpPr>
        <p:spPr>
          <a:xfrm>
            <a:off x="10367582" y="3756568"/>
            <a:ext cx="964173" cy="8660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5" name="CuadroTexto 5">
            <a:extLst>
              <a:ext uri="{FF2B5EF4-FFF2-40B4-BE49-F238E27FC236}">
                <a16:creationId xmlns:a16="http://schemas.microsoft.com/office/drawing/2014/main" id="{428F3B99-85B0-478B-9A22-5FC9BB9B761E}"/>
              </a:ext>
            </a:extLst>
          </p:cNvPr>
          <p:cNvSpPr txBox="1"/>
          <p:nvPr/>
        </p:nvSpPr>
        <p:spPr>
          <a:xfrm>
            <a:off x="10364959" y="3976009"/>
            <a:ext cx="964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6.564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B102E236-BB56-4EAD-92DB-A9308DC98073}"/>
              </a:ext>
            </a:extLst>
          </p:cNvPr>
          <p:cNvCxnSpPr>
            <a:cxnSpLocks/>
          </p:cNvCxnSpPr>
          <p:nvPr/>
        </p:nvCxnSpPr>
        <p:spPr>
          <a:xfrm>
            <a:off x="9191190" y="4181646"/>
            <a:ext cx="104501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452B3255-0B40-4E54-8159-25E522102006}"/>
              </a:ext>
            </a:extLst>
          </p:cNvPr>
          <p:cNvSpPr/>
          <p:nvPr/>
        </p:nvSpPr>
        <p:spPr>
          <a:xfrm>
            <a:off x="9288780" y="4159675"/>
            <a:ext cx="196215" cy="6561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2890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33" descr="logo cchs fondo azul.psd">
            <a:extLst>
              <a:ext uri="{FF2B5EF4-FFF2-40B4-BE49-F238E27FC236}">
                <a16:creationId xmlns:a16="http://schemas.microsoft.com/office/drawing/2014/main" id="{C3BBAE9B-D32D-49A8-AFBC-58363F14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F56B9C3-7521-4B0A-92E6-E93455418C6D}"/>
              </a:ext>
            </a:extLst>
          </p:cNvPr>
          <p:cNvSpPr txBox="1"/>
          <p:nvPr/>
        </p:nvSpPr>
        <p:spPr>
          <a:xfrm>
            <a:off x="1539363" y="755303"/>
            <a:ext cx="911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SEÑALES POSITIVAS: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“Paso a Paso, Chile se Recupera”</a:t>
            </a:r>
            <a:endParaRPr lang="es-ES" sz="17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9DEA5C1-444E-4CA2-86EF-305ABAAFB694}"/>
              </a:ext>
            </a:extLst>
          </p:cNvPr>
          <p:cNvSpPr txBox="1"/>
          <p:nvPr/>
        </p:nvSpPr>
        <p:spPr>
          <a:xfrm>
            <a:off x="1970317" y="1765797"/>
            <a:ext cx="19085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US$ 34.000 </a:t>
            </a:r>
          </a:p>
          <a:p>
            <a:pPr algn="ctr"/>
            <a:r>
              <a:rPr lang="es-C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MILLONES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0E13EE3-92CA-4312-9617-52DDFD3853AA}"/>
              </a:ext>
            </a:extLst>
          </p:cNvPr>
          <p:cNvSpPr txBox="1"/>
          <p:nvPr/>
        </p:nvSpPr>
        <p:spPr>
          <a:xfrm>
            <a:off x="852720" y="3344585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&gt;2.130 </a:t>
            </a:r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PROYECTOS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0751EC5-716D-43F5-B296-EB330C285055}"/>
              </a:ext>
            </a:extLst>
          </p:cNvPr>
          <p:cNvSpPr txBox="1"/>
          <p:nvPr/>
        </p:nvSpPr>
        <p:spPr>
          <a:xfrm>
            <a:off x="3458226" y="3338618"/>
            <a:ext cx="1529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250.000 </a:t>
            </a:r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EMPLEOS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3189DB4-6416-459A-B0B6-BE53A139F78A}"/>
              </a:ext>
            </a:extLst>
          </p:cNvPr>
          <p:cNvSpPr txBox="1"/>
          <p:nvPr/>
        </p:nvSpPr>
        <p:spPr>
          <a:xfrm>
            <a:off x="1051027" y="1455448"/>
            <a:ext cx="377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TOTAL INVERSIÓN PÚBLICA 2020-2022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B3DDEB3-89CB-4467-BFAE-8995CB13AEEC}"/>
              </a:ext>
            </a:extLst>
          </p:cNvPr>
          <p:cNvSpPr txBox="1"/>
          <p:nvPr/>
        </p:nvSpPr>
        <p:spPr>
          <a:xfrm>
            <a:off x="7910204" y="1764745"/>
            <a:ext cx="17702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US$ 33.000 </a:t>
            </a:r>
          </a:p>
          <a:p>
            <a:pPr algn="ctr"/>
            <a:r>
              <a:rPr lang="es-C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MILLONES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4ED1073-8A09-43FC-90FA-B0F4EB2BD5B2}"/>
              </a:ext>
            </a:extLst>
          </p:cNvPr>
          <p:cNvSpPr txBox="1"/>
          <p:nvPr/>
        </p:nvSpPr>
        <p:spPr>
          <a:xfrm>
            <a:off x="6799136" y="3344229"/>
            <a:ext cx="1463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275 </a:t>
            </a:r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PROYECTOS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CC037C7-1A50-4D74-B796-63356778BAC8}"/>
              </a:ext>
            </a:extLst>
          </p:cNvPr>
          <p:cNvSpPr txBox="1"/>
          <p:nvPr/>
        </p:nvSpPr>
        <p:spPr>
          <a:xfrm>
            <a:off x="9439392" y="3348880"/>
            <a:ext cx="128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150.000</a:t>
            </a:r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EMPLEOS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ECBE462-D6A7-4AF6-A661-EDC8A091B13C}"/>
              </a:ext>
            </a:extLst>
          </p:cNvPr>
          <p:cNvSpPr txBox="1"/>
          <p:nvPr/>
        </p:nvSpPr>
        <p:spPr>
          <a:xfrm>
            <a:off x="6967411" y="1452579"/>
            <a:ext cx="368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TOTAL INVERSIÓN PRIVADA 2020-2022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BAF17D2A-0E99-4F7F-8468-90EB9E563EDF}"/>
              </a:ext>
            </a:extLst>
          </p:cNvPr>
          <p:cNvCxnSpPr>
            <a:cxnSpLocks/>
          </p:cNvCxnSpPr>
          <p:nvPr/>
        </p:nvCxnSpPr>
        <p:spPr>
          <a:xfrm>
            <a:off x="7525660" y="2830329"/>
            <a:ext cx="2557463" cy="426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D574D8FA-7C3B-43ED-8F24-DDCB9557C60A}"/>
              </a:ext>
            </a:extLst>
          </p:cNvPr>
          <p:cNvCxnSpPr>
            <a:cxnSpLocks/>
          </p:cNvCxnSpPr>
          <p:nvPr/>
        </p:nvCxnSpPr>
        <p:spPr>
          <a:xfrm>
            <a:off x="10083123" y="2833008"/>
            <a:ext cx="0" cy="4773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48A01718-AE2D-42D4-9A65-C3B1DE7916AF}"/>
              </a:ext>
            </a:extLst>
          </p:cNvPr>
          <p:cNvCxnSpPr>
            <a:cxnSpLocks/>
          </p:cNvCxnSpPr>
          <p:nvPr/>
        </p:nvCxnSpPr>
        <p:spPr>
          <a:xfrm>
            <a:off x="8782960" y="2632711"/>
            <a:ext cx="0" cy="21299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E28BBB09-CFAB-43B8-80AD-9DBE5700C385}"/>
              </a:ext>
            </a:extLst>
          </p:cNvPr>
          <p:cNvCxnSpPr>
            <a:cxnSpLocks/>
          </p:cNvCxnSpPr>
          <p:nvPr/>
        </p:nvCxnSpPr>
        <p:spPr>
          <a:xfrm>
            <a:off x="7530423" y="2833008"/>
            <a:ext cx="0" cy="4773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FCEBD1AC-62D0-413A-8A9A-BE383AB0C3BF}"/>
              </a:ext>
            </a:extLst>
          </p:cNvPr>
          <p:cNvCxnSpPr>
            <a:cxnSpLocks/>
          </p:cNvCxnSpPr>
          <p:nvPr/>
        </p:nvCxnSpPr>
        <p:spPr>
          <a:xfrm flipV="1">
            <a:off x="6740778" y="4306431"/>
            <a:ext cx="4061482" cy="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A3CECE62-AC17-4D11-9F2C-B8DD0FC72D3E}"/>
              </a:ext>
            </a:extLst>
          </p:cNvPr>
          <p:cNvCxnSpPr>
            <a:cxnSpLocks/>
          </p:cNvCxnSpPr>
          <p:nvPr/>
        </p:nvCxnSpPr>
        <p:spPr>
          <a:xfrm>
            <a:off x="6740778" y="4302146"/>
            <a:ext cx="0" cy="4773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9B81D987-F834-4FE3-A4A7-D2D49C215B44}"/>
              </a:ext>
            </a:extLst>
          </p:cNvPr>
          <p:cNvCxnSpPr/>
          <p:nvPr/>
        </p:nvCxnSpPr>
        <p:spPr>
          <a:xfrm>
            <a:off x="10802260" y="4302146"/>
            <a:ext cx="0" cy="4773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uadroTexto 55">
            <a:extLst>
              <a:ext uri="{FF2B5EF4-FFF2-40B4-BE49-F238E27FC236}">
                <a16:creationId xmlns:a16="http://schemas.microsoft.com/office/drawing/2014/main" id="{19CE2E39-E212-4032-9BF4-44793EED1BEA}"/>
              </a:ext>
            </a:extLst>
          </p:cNvPr>
          <p:cNvSpPr txBox="1"/>
          <p:nvPr/>
        </p:nvSpPr>
        <p:spPr>
          <a:xfrm>
            <a:off x="5297638" y="4849291"/>
            <a:ext cx="2867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AGILIZACIÓN </a:t>
            </a:r>
          </a:p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DE INVERSIONES</a:t>
            </a:r>
          </a:p>
          <a:p>
            <a:pPr algn="ctr"/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US$ 24.521 MILLONES</a:t>
            </a:r>
          </a:p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130 PROYECTOS 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232E2E2-573F-4FF4-A54B-311C598CF29D}"/>
              </a:ext>
            </a:extLst>
          </p:cNvPr>
          <p:cNvSpPr txBox="1"/>
          <p:nvPr/>
        </p:nvSpPr>
        <p:spPr>
          <a:xfrm>
            <a:off x="7284360" y="4849291"/>
            <a:ext cx="3013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AGILIZACIÓN </a:t>
            </a:r>
          </a:p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DE CONCESIONES</a:t>
            </a:r>
          </a:p>
          <a:p>
            <a:pPr algn="ctr"/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US$ 8.626 MILLONES</a:t>
            </a:r>
          </a:p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31 PROYECTOS</a:t>
            </a:r>
          </a:p>
        </p:txBody>
      </p: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BC082CE-8D30-44B5-A602-A94CE8A79432}"/>
              </a:ext>
            </a:extLst>
          </p:cNvPr>
          <p:cNvCxnSpPr>
            <a:cxnSpLocks/>
          </p:cNvCxnSpPr>
          <p:nvPr/>
        </p:nvCxnSpPr>
        <p:spPr>
          <a:xfrm flipH="1">
            <a:off x="8782717" y="2833591"/>
            <a:ext cx="1" cy="14812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B1D7B70C-F2E1-4A01-B168-0B4D3ED98497}"/>
              </a:ext>
            </a:extLst>
          </p:cNvPr>
          <p:cNvCxnSpPr/>
          <p:nvPr/>
        </p:nvCxnSpPr>
        <p:spPr>
          <a:xfrm>
            <a:off x="8782717" y="4302374"/>
            <a:ext cx="0" cy="4773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59">
            <a:extLst>
              <a:ext uri="{FF2B5EF4-FFF2-40B4-BE49-F238E27FC236}">
                <a16:creationId xmlns:a16="http://schemas.microsoft.com/office/drawing/2014/main" id="{EA0326DB-1390-490A-96F4-E20F72F72A43}"/>
              </a:ext>
            </a:extLst>
          </p:cNvPr>
          <p:cNvSpPr txBox="1"/>
          <p:nvPr/>
        </p:nvSpPr>
        <p:spPr>
          <a:xfrm>
            <a:off x="9240162" y="4853635"/>
            <a:ext cx="3155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LICITACIÓN </a:t>
            </a:r>
          </a:p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INMUEBLES FISCALES</a:t>
            </a:r>
          </a:p>
          <a:p>
            <a:pPr algn="ctr"/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*</a:t>
            </a:r>
            <a:endParaRPr lang="es-CL" sz="1600" b="1" dirty="0">
              <a:solidFill>
                <a:schemeClr val="tx1">
                  <a:lumMod val="50000"/>
                  <a:lumOff val="50000"/>
                </a:schemeClr>
              </a:solidFill>
              <a:latin typeface="Arial Nova Cond Light" panose="020B0306020202020204" pitchFamily="34" charset="0"/>
            </a:endParaRPr>
          </a:p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114 PROYECTOS</a:t>
            </a:r>
          </a:p>
        </p:txBody>
      </p: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031C978E-7A6D-424D-A67B-FA76200044C5}"/>
              </a:ext>
            </a:extLst>
          </p:cNvPr>
          <p:cNvCxnSpPr>
            <a:cxnSpLocks/>
          </p:cNvCxnSpPr>
          <p:nvPr/>
        </p:nvCxnSpPr>
        <p:spPr>
          <a:xfrm>
            <a:off x="1658270" y="2830325"/>
            <a:ext cx="2557463" cy="426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E604BF0D-2202-41AE-A997-ACD56D4E8934}"/>
              </a:ext>
            </a:extLst>
          </p:cNvPr>
          <p:cNvCxnSpPr>
            <a:cxnSpLocks/>
          </p:cNvCxnSpPr>
          <p:nvPr/>
        </p:nvCxnSpPr>
        <p:spPr>
          <a:xfrm>
            <a:off x="4215733" y="2833004"/>
            <a:ext cx="0" cy="4773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AA698778-1EF1-4AB9-9EA0-944BBAE6E5A0}"/>
              </a:ext>
            </a:extLst>
          </p:cNvPr>
          <p:cNvCxnSpPr>
            <a:cxnSpLocks/>
          </p:cNvCxnSpPr>
          <p:nvPr/>
        </p:nvCxnSpPr>
        <p:spPr>
          <a:xfrm>
            <a:off x="2915570" y="2632707"/>
            <a:ext cx="0" cy="21299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BA4F9417-B736-4074-A599-1EC946CA46D0}"/>
              </a:ext>
            </a:extLst>
          </p:cNvPr>
          <p:cNvCxnSpPr>
            <a:cxnSpLocks/>
          </p:cNvCxnSpPr>
          <p:nvPr/>
        </p:nvCxnSpPr>
        <p:spPr>
          <a:xfrm>
            <a:off x="1663033" y="2833004"/>
            <a:ext cx="0" cy="4773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560F16D2-25EC-4886-AE03-E8EBA7132C00}"/>
              </a:ext>
            </a:extLst>
          </p:cNvPr>
          <p:cNvCxnSpPr>
            <a:cxnSpLocks/>
          </p:cNvCxnSpPr>
          <p:nvPr/>
        </p:nvCxnSpPr>
        <p:spPr>
          <a:xfrm flipV="1">
            <a:off x="873388" y="4306433"/>
            <a:ext cx="4061482" cy="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>
            <a:extLst>
              <a:ext uri="{FF2B5EF4-FFF2-40B4-BE49-F238E27FC236}">
                <a16:creationId xmlns:a16="http://schemas.microsoft.com/office/drawing/2014/main" id="{9DEC419E-02C1-47D5-9157-C75B9D6375E4}"/>
              </a:ext>
            </a:extLst>
          </p:cNvPr>
          <p:cNvCxnSpPr>
            <a:cxnSpLocks/>
          </p:cNvCxnSpPr>
          <p:nvPr/>
        </p:nvCxnSpPr>
        <p:spPr>
          <a:xfrm>
            <a:off x="873388" y="4302148"/>
            <a:ext cx="0" cy="4773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id="{69473E5B-C286-4CB0-8C23-E2D9716A343E}"/>
              </a:ext>
            </a:extLst>
          </p:cNvPr>
          <p:cNvCxnSpPr/>
          <p:nvPr/>
        </p:nvCxnSpPr>
        <p:spPr>
          <a:xfrm>
            <a:off x="4934870" y="4302148"/>
            <a:ext cx="0" cy="4773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3487196B-67BB-4D31-9030-6189E6ADDF14}"/>
              </a:ext>
            </a:extLst>
          </p:cNvPr>
          <p:cNvCxnSpPr>
            <a:cxnSpLocks/>
          </p:cNvCxnSpPr>
          <p:nvPr/>
        </p:nvCxnSpPr>
        <p:spPr>
          <a:xfrm flipH="1">
            <a:off x="2915327" y="2833593"/>
            <a:ext cx="1" cy="14812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de flecha 73">
            <a:extLst>
              <a:ext uri="{FF2B5EF4-FFF2-40B4-BE49-F238E27FC236}">
                <a16:creationId xmlns:a16="http://schemas.microsoft.com/office/drawing/2014/main" id="{96840DB3-BE74-4D43-851C-995B0BCB3783}"/>
              </a:ext>
            </a:extLst>
          </p:cNvPr>
          <p:cNvCxnSpPr/>
          <p:nvPr/>
        </p:nvCxnSpPr>
        <p:spPr>
          <a:xfrm>
            <a:off x="2915327" y="4302376"/>
            <a:ext cx="0" cy="4773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uadroTexto 74">
            <a:extLst>
              <a:ext uri="{FF2B5EF4-FFF2-40B4-BE49-F238E27FC236}">
                <a16:creationId xmlns:a16="http://schemas.microsoft.com/office/drawing/2014/main" id="{D667BC5E-F6EF-476C-A84D-BD2245220ED2}"/>
              </a:ext>
            </a:extLst>
          </p:cNvPr>
          <p:cNvSpPr txBox="1"/>
          <p:nvPr/>
        </p:nvSpPr>
        <p:spPr>
          <a:xfrm>
            <a:off x="2503716" y="4849292"/>
            <a:ext cx="828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MOP</a:t>
            </a:r>
          </a:p>
          <a:p>
            <a:pPr algn="ctr"/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MINVU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B4329F37-624E-48BF-AE79-E77AFF8FF110}"/>
              </a:ext>
            </a:extLst>
          </p:cNvPr>
          <p:cNvSpPr txBox="1"/>
          <p:nvPr/>
        </p:nvSpPr>
        <p:spPr>
          <a:xfrm>
            <a:off x="97971" y="4849288"/>
            <a:ext cx="1566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TRANSPORTE</a:t>
            </a:r>
          </a:p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AGRICULTURA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E3944A62-0D2A-4915-A84C-85EF1F4D251E}"/>
              </a:ext>
            </a:extLst>
          </p:cNvPr>
          <p:cNvSpPr txBox="1"/>
          <p:nvPr/>
        </p:nvSpPr>
        <p:spPr>
          <a:xfrm>
            <a:off x="4158336" y="4849289"/>
            <a:ext cx="1566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INTERIOR</a:t>
            </a:r>
          </a:p>
          <a:p>
            <a:pPr algn="ct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SUBDERE</a:t>
            </a:r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95C71C55-6656-44A8-B0F5-AD5575058922}"/>
              </a:ext>
            </a:extLst>
          </p:cNvPr>
          <p:cNvSpPr/>
          <p:nvPr/>
        </p:nvSpPr>
        <p:spPr>
          <a:xfrm>
            <a:off x="8770255" y="2632402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B43B0405-EB6E-47E7-BF5B-1CB4C755AA14}"/>
              </a:ext>
            </a:extLst>
          </p:cNvPr>
          <p:cNvSpPr/>
          <p:nvPr/>
        </p:nvSpPr>
        <p:spPr>
          <a:xfrm>
            <a:off x="2902855" y="2632402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008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93A7B4C-21B6-4962-B472-95A6EB8692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78" t="46509" r="30574" b="7705"/>
          <a:stretch/>
        </p:blipFill>
        <p:spPr>
          <a:xfrm>
            <a:off x="2208213" y="740409"/>
            <a:ext cx="7766050" cy="514858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25676958-5EBC-4E31-ACF7-D5F3D91F049F}"/>
              </a:ext>
            </a:extLst>
          </p:cNvPr>
          <p:cNvSpPr txBox="1"/>
          <p:nvPr/>
        </p:nvSpPr>
        <p:spPr>
          <a:xfrm>
            <a:off x="3291370" y="225320"/>
            <a:ext cx="560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DE MARZO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s-ES" sz="17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7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33" descr="logo cchs fondo azul.psd">
            <a:extLst>
              <a:ext uri="{FF2B5EF4-FFF2-40B4-BE49-F238E27FC236}">
                <a16:creationId xmlns:a16="http://schemas.microsoft.com/office/drawing/2014/main" id="{C3BBAE9B-D32D-49A8-AFBC-58363F14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F56B9C3-7521-4B0A-92E6-E93455418C6D}"/>
              </a:ext>
            </a:extLst>
          </p:cNvPr>
          <p:cNvSpPr txBox="1"/>
          <p:nvPr/>
        </p:nvSpPr>
        <p:spPr>
          <a:xfrm>
            <a:off x="1539363" y="755303"/>
            <a:ext cx="91177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SEÑALES POSITIVAS: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obras públicas 2021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(variaciones anuales reales)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AB707DE-0BA1-4A58-9B19-A7EEDC7D3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107672"/>
              </p:ext>
            </p:extLst>
          </p:nvPr>
        </p:nvGraphicFramePr>
        <p:xfrm>
          <a:off x="1828798" y="1668505"/>
          <a:ext cx="8001001" cy="4035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Elipse 6">
            <a:extLst>
              <a:ext uri="{FF2B5EF4-FFF2-40B4-BE49-F238E27FC236}">
                <a16:creationId xmlns:a16="http://schemas.microsoft.com/office/drawing/2014/main" id="{EE6B4B3D-0A72-4A59-917E-AF823C5F80CB}"/>
              </a:ext>
            </a:extLst>
          </p:cNvPr>
          <p:cNvSpPr/>
          <p:nvPr/>
        </p:nvSpPr>
        <p:spPr>
          <a:xfrm>
            <a:off x="9281324" y="2252495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DEC83FD-F31B-478D-8ECD-78E88750DAC3}"/>
              </a:ext>
            </a:extLst>
          </p:cNvPr>
          <p:cNvSpPr/>
          <p:nvPr/>
        </p:nvSpPr>
        <p:spPr>
          <a:xfrm>
            <a:off x="10489500" y="1849388"/>
            <a:ext cx="964173" cy="8660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0" name="CuadroTexto 5">
            <a:extLst>
              <a:ext uri="{FF2B5EF4-FFF2-40B4-BE49-F238E27FC236}">
                <a16:creationId xmlns:a16="http://schemas.microsoft.com/office/drawing/2014/main" id="{B7B02DC1-5984-4E72-9505-F73C3D3ED763}"/>
              </a:ext>
            </a:extLst>
          </p:cNvPr>
          <p:cNvSpPr txBox="1"/>
          <p:nvPr/>
        </p:nvSpPr>
        <p:spPr>
          <a:xfrm>
            <a:off x="10486877" y="2068829"/>
            <a:ext cx="964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42,9%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F50F96B3-C5BB-4FD4-8C7C-55703E48525E}"/>
              </a:ext>
            </a:extLst>
          </p:cNvPr>
          <p:cNvCxnSpPr>
            <a:cxnSpLocks/>
          </p:cNvCxnSpPr>
          <p:nvPr/>
        </p:nvCxnSpPr>
        <p:spPr>
          <a:xfrm>
            <a:off x="9313108" y="2274466"/>
            <a:ext cx="104501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B7236AB8-0033-45EB-A8A1-034D7F932580}"/>
              </a:ext>
            </a:extLst>
          </p:cNvPr>
          <p:cNvSpPr txBox="1"/>
          <p:nvPr/>
        </p:nvSpPr>
        <p:spPr>
          <a:xfrm>
            <a:off x="2241231" y="5758540"/>
            <a:ext cx="1233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49395CE-0E6C-4359-ACB5-9E4B57405E48}"/>
              </a:ext>
            </a:extLst>
          </p:cNvPr>
          <p:cNvSpPr txBox="1"/>
          <p:nvPr/>
        </p:nvSpPr>
        <p:spPr>
          <a:xfrm>
            <a:off x="3277551" y="5758540"/>
            <a:ext cx="1233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1828040-7CD8-40FA-888C-4E0EA2909A93}"/>
              </a:ext>
            </a:extLst>
          </p:cNvPr>
          <p:cNvSpPr txBox="1"/>
          <p:nvPr/>
        </p:nvSpPr>
        <p:spPr>
          <a:xfrm>
            <a:off x="4329111" y="5758540"/>
            <a:ext cx="1233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813C148-94BE-4BC6-A88B-5EB243DE9ADE}"/>
              </a:ext>
            </a:extLst>
          </p:cNvPr>
          <p:cNvSpPr txBox="1"/>
          <p:nvPr/>
        </p:nvSpPr>
        <p:spPr>
          <a:xfrm>
            <a:off x="5411151" y="5758540"/>
            <a:ext cx="1233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9B8134E-7A41-44D4-B1C1-918E57409266}"/>
              </a:ext>
            </a:extLst>
          </p:cNvPr>
          <p:cNvSpPr txBox="1"/>
          <p:nvPr/>
        </p:nvSpPr>
        <p:spPr>
          <a:xfrm>
            <a:off x="6447471" y="5758540"/>
            <a:ext cx="1233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4304EDF-AA51-4D24-8193-D4E013681FC4}"/>
              </a:ext>
            </a:extLst>
          </p:cNvPr>
          <p:cNvSpPr txBox="1"/>
          <p:nvPr/>
        </p:nvSpPr>
        <p:spPr>
          <a:xfrm>
            <a:off x="7514271" y="5758540"/>
            <a:ext cx="1233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B5B799-31D8-46F2-AE4A-8CA70A356C8A}"/>
              </a:ext>
            </a:extLst>
          </p:cNvPr>
          <p:cNvSpPr txBox="1"/>
          <p:nvPr/>
        </p:nvSpPr>
        <p:spPr>
          <a:xfrm>
            <a:off x="8550591" y="5758540"/>
            <a:ext cx="1233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D24B573B-B977-401A-B525-A1FD6AA8A13C}"/>
              </a:ext>
            </a:extLst>
          </p:cNvPr>
          <p:cNvCxnSpPr>
            <a:cxnSpLocks/>
          </p:cNvCxnSpPr>
          <p:nvPr/>
        </p:nvCxnSpPr>
        <p:spPr>
          <a:xfrm>
            <a:off x="2337025" y="4920340"/>
            <a:ext cx="7351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067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33" descr="logo cchs fondo azul.psd">
            <a:extLst>
              <a:ext uri="{FF2B5EF4-FFF2-40B4-BE49-F238E27FC236}">
                <a16:creationId xmlns:a16="http://schemas.microsoft.com/office/drawing/2014/main" id="{C3BBAE9B-D32D-49A8-AFBC-58363F14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F56B9C3-7521-4B0A-92E6-E93455418C6D}"/>
              </a:ext>
            </a:extLst>
          </p:cNvPr>
          <p:cNvSpPr txBox="1"/>
          <p:nvPr/>
        </p:nvSpPr>
        <p:spPr>
          <a:xfrm>
            <a:off x="1539363" y="755303"/>
            <a:ext cx="91177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SEÑALES POSITIVAS: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viviendas subsidiadas 2021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(millones de $)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F9D54FA-F593-43ED-A66C-257326CF54A1}"/>
              </a:ext>
            </a:extLst>
          </p:cNvPr>
          <p:cNvCxnSpPr>
            <a:cxnSpLocks/>
          </p:cNvCxnSpPr>
          <p:nvPr/>
        </p:nvCxnSpPr>
        <p:spPr>
          <a:xfrm flipH="1" flipV="1">
            <a:off x="9442449" y="2423160"/>
            <a:ext cx="1021" cy="475763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EEF77DE8-2372-4C79-8111-BC9074AC0069}"/>
              </a:ext>
            </a:extLst>
          </p:cNvPr>
          <p:cNvSpPr/>
          <p:nvPr/>
        </p:nvSpPr>
        <p:spPr>
          <a:xfrm>
            <a:off x="9421535" y="2892228"/>
            <a:ext cx="45719" cy="4571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749A366-D6D9-45DC-AB6F-68A8C442D9AE}"/>
              </a:ext>
            </a:extLst>
          </p:cNvPr>
          <p:cNvSpPr/>
          <p:nvPr/>
        </p:nvSpPr>
        <p:spPr>
          <a:xfrm>
            <a:off x="8960294" y="1491256"/>
            <a:ext cx="964173" cy="866092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1" name="CuadroTexto 5">
            <a:extLst>
              <a:ext uri="{FF2B5EF4-FFF2-40B4-BE49-F238E27FC236}">
                <a16:creationId xmlns:a16="http://schemas.microsoft.com/office/drawing/2014/main" id="{E7996C38-AC8C-44A6-BAEA-0BCD17E06DDE}"/>
              </a:ext>
            </a:extLst>
          </p:cNvPr>
          <p:cNvSpPr txBox="1"/>
          <p:nvPr/>
        </p:nvSpPr>
        <p:spPr>
          <a:xfrm>
            <a:off x="9063052" y="1721960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16%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7D3EECD-19B1-4F84-A741-BB8E8382320C}"/>
              </a:ext>
            </a:extLst>
          </p:cNvPr>
          <p:cNvGrpSpPr/>
          <p:nvPr/>
        </p:nvGrpSpPr>
        <p:grpSpPr>
          <a:xfrm>
            <a:off x="1405467" y="1736962"/>
            <a:ext cx="8986308" cy="4130442"/>
            <a:chOff x="1405467" y="1736962"/>
            <a:chExt cx="8986308" cy="4130442"/>
          </a:xfrm>
        </p:grpSpPr>
        <p:graphicFrame>
          <p:nvGraphicFramePr>
            <p:cNvPr id="6" name="Gráfico 5">
              <a:extLst>
                <a:ext uri="{FF2B5EF4-FFF2-40B4-BE49-F238E27FC236}">
                  <a16:creationId xmlns:a16="http://schemas.microsoft.com/office/drawing/2014/main" id="{D974EAD4-9DD3-4A4C-8774-C150C11CF39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25203916"/>
                </p:ext>
              </p:extLst>
            </p:nvPr>
          </p:nvGraphicFramePr>
          <p:xfrm>
            <a:off x="1405467" y="1774376"/>
            <a:ext cx="8986308" cy="40930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11C71A1-460C-43E6-BB8D-EA34F1B7A0A1}"/>
                </a:ext>
              </a:extLst>
            </p:cNvPr>
            <p:cNvSpPr txBox="1"/>
            <p:nvPr/>
          </p:nvSpPr>
          <p:spPr>
            <a:xfrm>
              <a:off x="5181585" y="1954673"/>
              <a:ext cx="22406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L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Variación anual real (2,9% inflación)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12855E5-7749-42C5-872E-1701897BE4D4}"/>
                </a:ext>
              </a:extLst>
            </p:cNvPr>
            <p:cNvSpPr txBox="1"/>
            <p:nvPr/>
          </p:nvSpPr>
          <p:spPr>
            <a:xfrm>
              <a:off x="5181587" y="1736962"/>
              <a:ext cx="34052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L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Proyecto ley presupuesto 2021 con fondo de emergencia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C656D9FF-2B31-47DD-8174-0B79B9EEA99F}"/>
                </a:ext>
              </a:extLst>
            </p:cNvPr>
            <p:cNvSpPr txBox="1"/>
            <p:nvPr/>
          </p:nvSpPr>
          <p:spPr>
            <a:xfrm>
              <a:off x="1892886" y="1736964"/>
              <a:ext cx="24492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L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subtítulo 31+33 (eje izquierda)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4BE1EFD7-9D88-4838-9A5C-C9006DD749FB}"/>
                </a:ext>
              </a:extLst>
            </p:cNvPr>
            <p:cNvSpPr txBox="1"/>
            <p:nvPr/>
          </p:nvSpPr>
          <p:spPr>
            <a:xfrm>
              <a:off x="1887442" y="1961847"/>
              <a:ext cx="273350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L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Variación anual subtítulo 31+33 (eje derecho)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054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33" descr="logo cchs fondo azul.psd">
            <a:extLst>
              <a:ext uri="{FF2B5EF4-FFF2-40B4-BE49-F238E27FC236}">
                <a16:creationId xmlns:a16="http://schemas.microsoft.com/office/drawing/2014/main" id="{C3BBAE9B-D32D-49A8-AFBC-58363F14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612D71A-0942-4A8D-AEEA-24A55F4EB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732539"/>
              </p:ext>
            </p:extLst>
          </p:nvPr>
        </p:nvGraphicFramePr>
        <p:xfrm>
          <a:off x="2025650" y="1687290"/>
          <a:ext cx="6553199" cy="428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9F1CB111-CF6B-4FA6-ADD6-0AC2517FA7C2}"/>
              </a:ext>
            </a:extLst>
          </p:cNvPr>
          <p:cNvSpPr txBox="1"/>
          <p:nvPr/>
        </p:nvSpPr>
        <p:spPr>
          <a:xfrm>
            <a:off x="2366682" y="755303"/>
            <a:ext cx="74611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CONFIANZA EMPRESARIAL: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Expectativas de empresa socias CChC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(índice)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2095C86-9493-4B97-A9CE-FC3D3160E079}"/>
              </a:ext>
            </a:extLst>
          </p:cNvPr>
          <p:cNvCxnSpPr>
            <a:cxnSpLocks/>
          </p:cNvCxnSpPr>
          <p:nvPr/>
        </p:nvCxnSpPr>
        <p:spPr>
          <a:xfrm>
            <a:off x="8290669" y="3424997"/>
            <a:ext cx="621360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id="{85A22893-3270-4BCE-A6C6-B2167A2E69B0}"/>
              </a:ext>
            </a:extLst>
          </p:cNvPr>
          <p:cNvSpPr/>
          <p:nvPr/>
        </p:nvSpPr>
        <p:spPr>
          <a:xfrm>
            <a:off x="8258885" y="3403026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5">
            <a:extLst>
              <a:ext uri="{FF2B5EF4-FFF2-40B4-BE49-F238E27FC236}">
                <a16:creationId xmlns:a16="http://schemas.microsoft.com/office/drawing/2014/main" id="{08096A76-EFF7-40C6-860C-2546CBA7E42E}"/>
              </a:ext>
            </a:extLst>
          </p:cNvPr>
          <p:cNvSpPr txBox="1"/>
          <p:nvPr/>
        </p:nvSpPr>
        <p:spPr>
          <a:xfrm>
            <a:off x="9201949" y="3221673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912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303ECE4F-35D8-491E-BEE5-8FC2E475D79C}"/>
              </a:ext>
            </a:extLst>
          </p:cNvPr>
          <p:cNvCxnSpPr>
            <a:cxnSpLocks/>
          </p:cNvCxnSpPr>
          <p:nvPr/>
        </p:nvCxnSpPr>
        <p:spPr>
          <a:xfrm>
            <a:off x="8292303" y="3761366"/>
            <a:ext cx="1836584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B3325F76-9416-4038-B2D1-8BA6ABAD6DB9}"/>
              </a:ext>
            </a:extLst>
          </p:cNvPr>
          <p:cNvSpPr/>
          <p:nvPr/>
        </p:nvSpPr>
        <p:spPr>
          <a:xfrm>
            <a:off x="8260519" y="3739395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FE4B930-E516-4A71-9E03-5A9E5DE95326}"/>
              </a:ext>
            </a:extLst>
          </p:cNvPr>
          <p:cNvSpPr/>
          <p:nvPr/>
        </p:nvSpPr>
        <p:spPr>
          <a:xfrm>
            <a:off x="10242400" y="3343091"/>
            <a:ext cx="964173" cy="8660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7" name="CuadroTexto 5">
            <a:extLst>
              <a:ext uri="{FF2B5EF4-FFF2-40B4-BE49-F238E27FC236}">
                <a16:creationId xmlns:a16="http://schemas.microsoft.com/office/drawing/2014/main" id="{E43BE17C-F8DE-4015-9B3E-331399D6236C}"/>
              </a:ext>
            </a:extLst>
          </p:cNvPr>
          <p:cNvSpPr txBox="1"/>
          <p:nvPr/>
        </p:nvSpPr>
        <p:spPr>
          <a:xfrm>
            <a:off x="10346328" y="3562532"/>
            <a:ext cx="767383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56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D293E33-328E-429E-A32D-3E36AF134F2F}"/>
              </a:ext>
            </a:extLst>
          </p:cNvPr>
          <p:cNvSpPr/>
          <p:nvPr/>
        </p:nvSpPr>
        <p:spPr>
          <a:xfrm>
            <a:off x="9023196" y="3005634"/>
            <a:ext cx="964173" cy="8660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2" name="CuadroTexto 5">
            <a:extLst>
              <a:ext uri="{FF2B5EF4-FFF2-40B4-BE49-F238E27FC236}">
                <a16:creationId xmlns:a16="http://schemas.microsoft.com/office/drawing/2014/main" id="{A8AE9749-A0BB-4D48-861C-0BE516E29032}"/>
              </a:ext>
            </a:extLst>
          </p:cNvPr>
          <p:cNvSpPr txBox="1"/>
          <p:nvPr/>
        </p:nvSpPr>
        <p:spPr>
          <a:xfrm>
            <a:off x="9094466" y="3225075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63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EC4A6AF-8CA7-4D8A-996D-9674F0C84252}"/>
              </a:ext>
            </a:extLst>
          </p:cNvPr>
          <p:cNvSpPr txBox="1"/>
          <p:nvPr/>
        </p:nvSpPr>
        <p:spPr>
          <a:xfrm>
            <a:off x="149887" y="6105308"/>
            <a:ext cx="4736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CChC.</a:t>
            </a:r>
          </a:p>
        </p:txBody>
      </p:sp>
    </p:spTree>
    <p:extLst>
      <p:ext uri="{BB962C8B-B14F-4D97-AF65-F5344CB8AC3E}">
        <p14:creationId xmlns:p14="http://schemas.microsoft.com/office/powerpoint/2010/main" val="3516807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EE65C31-1CC2-4646-AF31-50E8445EA6AF}"/>
              </a:ext>
            </a:extLst>
          </p:cNvPr>
          <p:cNvSpPr txBox="1">
            <a:spLocks/>
          </p:cNvSpPr>
          <p:nvPr/>
        </p:nvSpPr>
        <p:spPr>
          <a:xfrm>
            <a:off x="451143" y="973507"/>
            <a:ext cx="11014938" cy="6163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Inversión total en infraestructura: </a:t>
            </a: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Proyectamos un </a:t>
            </a: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alza de 8,7% anual </a:t>
            </a: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(vs. caída de 10,4% en 2020) sobre la base de un aumento generalizado de la inversión en infraestructura pública e infraestructura productiva.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8189AF0-8E58-436D-9DDB-E2A8F1D28B87}"/>
              </a:ext>
            </a:extLst>
          </p:cNvPr>
          <p:cNvSpPr/>
          <p:nvPr/>
        </p:nvSpPr>
        <p:spPr>
          <a:xfrm>
            <a:off x="280951" y="3871021"/>
            <a:ext cx="3393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/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Inversión en infraestructura pública: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60E6B-7D20-4750-876A-44EC749BE8E4}"/>
              </a:ext>
            </a:extLst>
          </p:cNvPr>
          <p:cNvSpPr txBox="1"/>
          <p:nvPr/>
        </p:nvSpPr>
        <p:spPr>
          <a:xfrm>
            <a:off x="70018" y="364270"/>
            <a:ext cx="1205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anose="020B0606020202030204" pitchFamily="34" charset="0"/>
              </a:rPr>
              <a:t>PROYECCIONES </a:t>
            </a: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Black" panose="020B0A04020102020204" pitchFamily="34" charset="0"/>
              </a:rPr>
              <a:t>2021</a:t>
            </a: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anose="020B0606020202030204" pitchFamily="34" charset="0"/>
              </a:rPr>
              <a:t> / </a:t>
            </a: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Black" panose="020B0A04020102020204" pitchFamily="34" charset="0"/>
              </a:rPr>
              <a:t>INFRAESTRUCTURA: 8,7%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183C6D0F-AC58-4B08-9FE7-887F0B77999C}"/>
              </a:ext>
            </a:extLst>
          </p:cNvPr>
          <p:cNvGrpSpPr/>
          <p:nvPr/>
        </p:nvGrpSpPr>
        <p:grpSpPr>
          <a:xfrm>
            <a:off x="3909172" y="4594297"/>
            <a:ext cx="2022767" cy="1308788"/>
            <a:chOff x="3415851" y="4424079"/>
            <a:chExt cx="2022767" cy="1308788"/>
          </a:xfrm>
        </p:grpSpPr>
        <p:sp>
          <p:nvSpPr>
            <p:cNvPr id="2" name="Flecha: a la derecha 1">
              <a:extLst>
                <a:ext uri="{FF2B5EF4-FFF2-40B4-BE49-F238E27FC236}">
                  <a16:creationId xmlns:a16="http://schemas.microsoft.com/office/drawing/2014/main" id="{B146CE4E-C387-4D75-A6E3-3251E200D697}"/>
                </a:ext>
              </a:extLst>
            </p:cNvPr>
            <p:cNvSpPr/>
            <p:nvPr/>
          </p:nvSpPr>
          <p:spPr>
            <a:xfrm rot="16200000">
              <a:off x="3772841" y="4067089"/>
              <a:ext cx="1308788" cy="2022767"/>
            </a:xfrm>
            <a:prstGeom prst="rightArrow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2B742F69-76FF-4993-83D0-4F2B8D43B405}"/>
                </a:ext>
              </a:extLst>
            </p:cNvPr>
            <p:cNvSpPr txBox="1"/>
            <p:nvPr/>
          </p:nvSpPr>
          <p:spPr>
            <a:xfrm>
              <a:off x="3876021" y="4775497"/>
              <a:ext cx="10806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</a:rPr>
                <a:t>43%</a:t>
              </a:r>
            </a:p>
            <a:p>
              <a:pPr algn="ctr"/>
              <a:r>
                <a:rPr lang="es-CL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</a:rPr>
                <a:t>anual</a:t>
              </a:r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D0091E1-47A1-44DA-813D-0B851E5B7351}"/>
              </a:ext>
            </a:extLst>
          </p:cNvPr>
          <p:cNvSpPr/>
          <p:nvPr/>
        </p:nvSpPr>
        <p:spPr>
          <a:xfrm>
            <a:off x="280753" y="1853107"/>
            <a:ext cx="3801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/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Inversión en infraestructura productiva: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C5651EF-FF59-44EC-A908-D2D3E19AF122}"/>
              </a:ext>
            </a:extLst>
          </p:cNvPr>
          <p:cNvSpPr/>
          <p:nvPr/>
        </p:nvSpPr>
        <p:spPr>
          <a:xfrm>
            <a:off x="8260124" y="1880586"/>
            <a:ext cx="35137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Esta proyección considera el efecto de menores bases de comparación. Destacan para el período distinto proyectos de empresa mineras, como Teck y Los Pelambres, así como la mayor inversión real en obras programada por Codelco.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02CEFAF-D4A9-480E-BEF7-D9E494BE89CA}"/>
              </a:ext>
            </a:extLst>
          </p:cNvPr>
          <p:cNvSpPr/>
          <p:nvPr/>
        </p:nvSpPr>
        <p:spPr>
          <a:xfrm>
            <a:off x="462256" y="2547838"/>
            <a:ext cx="3619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9388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Incluye inversión real en infraestructura productiva, tanto privada como de empresas del Estado.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8E46286-5C81-42D9-8A84-FE47EBF6AD26}"/>
              </a:ext>
            </a:extLst>
          </p:cNvPr>
          <p:cNvSpPr/>
          <p:nvPr/>
        </p:nvSpPr>
        <p:spPr>
          <a:xfrm>
            <a:off x="462256" y="4574611"/>
            <a:ext cx="3277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9388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Contempla para 2021 un 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incremento de 43% del presupuesto anual para obras públicas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y una inflación promedio de 2,9% anual.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728BC2-7A91-49B9-AFCB-7464CE5CB65F}"/>
              </a:ext>
            </a:extLst>
          </p:cNvPr>
          <p:cNvSpPr txBox="1"/>
          <p:nvPr/>
        </p:nvSpPr>
        <p:spPr>
          <a:xfrm>
            <a:off x="3674297" y="3897402"/>
            <a:ext cx="248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Escenario optimista:</a:t>
            </a:r>
          </a:p>
          <a:p>
            <a:pPr algn="ctr"/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100% de ejecución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814362A-3B56-498F-9C52-03B624123F9E}"/>
              </a:ext>
            </a:extLst>
          </p:cNvPr>
          <p:cNvSpPr txBox="1"/>
          <p:nvPr/>
        </p:nvSpPr>
        <p:spPr>
          <a:xfrm>
            <a:off x="6135230" y="3881906"/>
            <a:ext cx="226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Escenario base: </a:t>
            </a:r>
          </a:p>
          <a:p>
            <a:pPr algn="ctr"/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80% de</a:t>
            </a:r>
            <a:r>
              <a:rPr lang="es-C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ejecución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15DD50F2-B46D-4CCF-9380-2908770CBC74}"/>
              </a:ext>
            </a:extLst>
          </p:cNvPr>
          <p:cNvGrpSpPr/>
          <p:nvPr/>
        </p:nvGrpSpPr>
        <p:grpSpPr>
          <a:xfrm>
            <a:off x="5087056" y="2037351"/>
            <a:ext cx="2022767" cy="1308790"/>
            <a:chOff x="4682003" y="1938842"/>
            <a:chExt cx="2022767" cy="1308790"/>
          </a:xfrm>
        </p:grpSpPr>
        <p:sp>
          <p:nvSpPr>
            <p:cNvPr id="20" name="Flecha: a la derecha 19">
              <a:extLst>
                <a:ext uri="{FF2B5EF4-FFF2-40B4-BE49-F238E27FC236}">
                  <a16:creationId xmlns:a16="http://schemas.microsoft.com/office/drawing/2014/main" id="{0861F88D-309D-453D-A25E-47BBFA55C7C0}"/>
                </a:ext>
              </a:extLst>
            </p:cNvPr>
            <p:cNvSpPr/>
            <p:nvPr/>
          </p:nvSpPr>
          <p:spPr>
            <a:xfrm rot="16200000">
              <a:off x="5038992" y="1581853"/>
              <a:ext cx="1308790" cy="2022767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4EC8172-703F-44C9-9AB4-F67643001EA8}"/>
                </a:ext>
              </a:extLst>
            </p:cNvPr>
            <p:cNvSpPr txBox="1"/>
            <p:nvPr/>
          </p:nvSpPr>
          <p:spPr>
            <a:xfrm>
              <a:off x="5147563" y="2276003"/>
              <a:ext cx="10806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</a:rPr>
                <a:t>11,8%</a:t>
              </a:r>
            </a:p>
            <a:p>
              <a:pPr algn="ctr"/>
              <a:r>
                <a:rPr lang="es-CL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</a:rPr>
                <a:t>anual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149DBA7F-6773-46BD-99C1-574264027E6D}"/>
              </a:ext>
            </a:extLst>
          </p:cNvPr>
          <p:cNvGrpSpPr/>
          <p:nvPr/>
        </p:nvGrpSpPr>
        <p:grpSpPr>
          <a:xfrm>
            <a:off x="6250756" y="4591676"/>
            <a:ext cx="2022767" cy="1308788"/>
            <a:chOff x="5693387" y="4442388"/>
            <a:chExt cx="2022767" cy="1308788"/>
          </a:xfrm>
        </p:grpSpPr>
        <p:sp>
          <p:nvSpPr>
            <p:cNvPr id="17" name="Flecha: a la derecha 16">
              <a:extLst>
                <a:ext uri="{FF2B5EF4-FFF2-40B4-BE49-F238E27FC236}">
                  <a16:creationId xmlns:a16="http://schemas.microsoft.com/office/drawing/2014/main" id="{C7824D6A-C3A2-41CB-98BC-9655B01E384C}"/>
                </a:ext>
              </a:extLst>
            </p:cNvPr>
            <p:cNvSpPr/>
            <p:nvPr/>
          </p:nvSpPr>
          <p:spPr>
            <a:xfrm rot="16200000">
              <a:off x="6050377" y="4085398"/>
              <a:ext cx="1308788" cy="2022767"/>
            </a:xfrm>
            <a:prstGeom prst="rightArrow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0EFB0174-A6D4-43AD-ADE6-4DB9EDF88C38}"/>
                </a:ext>
              </a:extLst>
            </p:cNvPr>
            <p:cNvSpPr txBox="1"/>
            <p:nvPr/>
          </p:nvSpPr>
          <p:spPr>
            <a:xfrm>
              <a:off x="6158947" y="4799890"/>
              <a:ext cx="10806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</a:rPr>
                <a:t>5,1%</a:t>
              </a:r>
            </a:p>
            <a:p>
              <a:pPr algn="ctr"/>
              <a:r>
                <a:rPr lang="es-CL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</a:rPr>
                <a:t>anual</a:t>
              </a:r>
            </a:p>
          </p:txBody>
        </p:sp>
      </p:grp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6BA3D89-AFCA-4FC7-BCDB-9446091B2D51}"/>
              </a:ext>
            </a:extLst>
          </p:cNvPr>
          <p:cNvSpPr/>
          <p:nvPr/>
        </p:nvSpPr>
        <p:spPr>
          <a:xfrm>
            <a:off x="8399827" y="3903683"/>
            <a:ext cx="333051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Supuestos escenario base:</a:t>
            </a:r>
          </a:p>
          <a:p>
            <a:pPr algn="r"/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endParaRPr lang="es-ES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Este escenario considera una subejecución del gasto de inversión pública para 2021 por déficit de capacidad del Estado y los procesos burocráticos asociados a proyectos de inversión. </a:t>
            </a:r>
          </a:p>
        </p:txBody>
      </p:sp>
      <p:sp>
        <p:nvSpPr>
          <p:cNvPr id="26" name="13 Rectángulo">
            <a:extLst>
              <a:ext uri="{FF2B5EF4-FFF2-40B4-BE49-F238E27FC236}">
                <a16:creationId xmlns:a16="http://schemas.microsoft.com/office/drawing/2014/main" id="{3C8C00F4-F1DE-4380-8AF8-CF29C138A68D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n 33" descr="logo cchs fondo azul.psd">
            <a:extLst>
              <a:ext uri="{FF2B5EF4-FFF2-40B4-BE49-F238E27FC236}">
                <a16:creationId xmlns:a16="http://schemas.microsoft.com/office/drawing/2014/main" id="{478D6928-7E00-4801-84B1-1FCFA3E39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5891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EE65C31-1CC2-4646-AF31-50E8445EA6AF}"/>
              </a:ext>
            </a:extLst>
          </p:cNvPr>
          <p:cNvSpPr txBox="1">
            <a:spLocks/>
          </p:cNvSpPr>
          <p:nvPr/>
        </p:nvSpPr>
        <p:spPr>
          <a:xfrm>
            <a:off x="460381" y="952024"/>
            <a:ext cx="11014938" cy="6163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Inversión total en vivienda: </a:t>
            </a: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Proyectamos un </a:t>
            </a: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alza de 6,9% anual </a:t>
            </a: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(vs. caída de 15,5% en 2020) sobre la base de un incremento generalizado de la inversión en vivienda subsidiada y vivienda privada.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8189AF0-8E58-436D-9DDB-E2A8F1D28B87}"/>
              </a:ext>
            </a:extLst>
          </p:cNvPr>
          <p:cNvSpPr/>
          <p:nvPr/>
        </p:nvSpPr>
        <p:spPr>
          <a:xfrm>
            <a:off x="444232" y="3869462"/>
            <a:ext cx="2821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Inversión en vivienda subsidiada: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60E6B-7D20-4750-876A-44EC749BE8E4}"/>
              </a:ext>
            </a:extLst>
          </p:cNvPr>
          <p:cNvSpPr txBox="1"/>
          <p:nvPr/>
        </p:nvSpPr>
        <p:spPr>
          <a:xfrm>
            <a:off x="70018" y="364270"/>
            <a:ext cx="1205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anose="020B0606020202030204" pitchFamily="34" charset="0"/>
              </a:rPr>
              <a:t>PROYECCIONES </a:t>
            </a: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Black" panose="020B0A04020102020204" pitchFamily="34" charset="0"/>
              </a:rPr>
              <a:t>2021</a:t>
            </a: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anose="020B0606020202030204" pitchFamily="34" charset="0"/>
              </a:rPr>
              <a:t> / </a:t>
            </a: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Black" panose="020B0A04020102020204" pitchFamily="34" charset="0"/>
              </a:rPr>
              <a:t>VIVIENDA: 6,9%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4D5AFB2-AA5F-4204-8890-8343F720C25E}"/>
              </a:ext>
            </a:extLst>
          </p:cNvPr>
          <p:cNvSpPr/>
          <p:nvPr/>
        </p:nvSpPr>
        <p:spPr>
          <a:xfrm>
            <a:off x="8516149" y="3909578"/>
            <a:ext cx="323020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Supuestos escenario base:</a:t>
            </a:r>
          </a:p>
          <a:p>
            <a:pPr algn="r"/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Este escenario considera una subejecución del gasto de inversión pública previsto para 2021 por incertidumbre en torno a la capacidad del sector público para ejecutarlo.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D0091E1-47A1-44DA-813D-0B851E5B7351}"/>
              </a:ext>
            </a:extLst>
          </p:cNvPr>
          <p:cNvSpPr/>
          <p:nvPr/>
        </p:nvSpPr>
        <p:spPr>
          <a:xfrm>
            <a:off x="444038" y="1862435"/>
            <a:ext cx="3192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Inversión en vivienda privada: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C5651EF-FF59-44EC-A908-D2D3E19AF122}"/>
              </a:ext>
            </a:extLst>
          </p:cNvPr>
          <p:cNvSpPr/>
          <p:nvPr/>
        </p:nvSpPr>
        <p:spPr>
          <a:xfrm>
            <a:off x="7822164" y="1619172"/>
            <a:ext cx="39166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382588" algn="r">
              <a:buFont typeface="Courier New" panose="02070309020205020404" pitchFamily="49" charset="0"/>
              <a:buChar char="o"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Esta proyección considera el efecto de menores bases de comparación, así como una política monetaria expansiva y su impacto en las tasas de interés; recuperación gradual del empleo y el ingreso de los hogares y expectativas menos pesimistas de consumidores y empresarios.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0F774C7-433D-4DE4-9EBC-9404E1B57459}"/>
              </a:ext>
            </a:extLst>
          </p:cNvPr>
          <p:cNvSpPr/>
          <p:nvPr/>
        </p:nvSpPr>
        <p:spPr>
          <a:xfrm>
            <a:off x="467420" y="4569095"/>
            <a:ext cx="34199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9388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Contempla para 2021 un 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incremento de 16% del presupuesto público para viviendas subsidiadas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y una inflación promedio de 2,9% anual.</a:t>
            </a:r>
          </a:p>
        </p:txBody>
      </p:sp>
      <p:pic>
        <p:nvPicPr>
          <p:cNvPr id="18" name="Imagen 33" descr="logo cchs fondo azul.psd">
            <a:extLst>
              <a:ext uri="{FF2B5EF4-FFF2-40B4-BE49-F238E27FC236}">
                <a16:creationId xmlns:a16="http://schemas.microsoft.com/office/drawing/2014/main" id="{60F17C3F-9B8D-4EB1-8528-5184A492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59B0F59E-0FF8-4E04-B816-11F3634D4EDC}"/>
              </a:ext>
            </a:extLst>
          </p:cNvPr>
          <p:cNvGrpSpPr/>
          <p:nvPr/>
        </p:nvGrpSpPr>
        <p:grpSpPr>
          <a:xfrm>
            <a:off x="3898288" y="4594292"/>
            <a:ext cx="2022767" cy="1308788"/>
            <a:chOff x="3415851" y="4424079"/>
            <a:chExt cx="2022767" cy="1308788"/>
          </a:xfrm>
        </p:grpSpPr>
        <p:sp>
          <p:nvSpPr>
            <p:cNvPr id="20" name="Flecha: a la derecha 19">
              <a:extLst>
                <a:ext uri="{FF2B5EF4-FFF2-40B4-BE49-F238E27FC236}">
                  <a16:creationId xmlns:a16="http://schemas.microsoft.com/office/drawing/2014/main" id="{BDEC2026-B2B9-433A-B984-B9E0397E08DD}"/>
                </a:ext>
              </a:extLst>
            </p:cNvPr>
            <p:cNvSpPr/>
            <p:nvPr/>
          </p:nvSpPr>
          <p:spPr>
            <a:xfrm rot="16200000">
              <a:off x="3772841" y="4067089"/>
              <a:ext cx="1308788" cy="2022767"/>
            </a:xfrm>
            <a:prstGeom prst="rightArrow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03DD1073-4888-4BDE-9C09-A59C0CEAA555}"/>
                </a:ext>
              </a:extLst>
            </p:cNvPr>
            <p:cNvSpPr txBox="1"/>
            <p:nvPr/>
          </p:nvSpPr>
          <p:spPr>
            <a:xfrm>
              <a:off x="3886907" y="4775497"/>
              <a:ext cx="10806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</a:rPr>
                <a:t>16%</a:t>
              </a:r>
            </a:p>
            <a:p>
              <a:pPr algn="ctr"/>
              <a:r>
                <a:rPr lang="es-CL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</a:rPr>
                <a:t>anual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D31109D-A36B-4145-9EA7-B7BDA7400AFE}"/>
              </a:ext>
            </a:extLst>
          </p:cNvPr>
          <p:cNvSpPr txBox="1"/>
          <p:nvPr/>
        </p:nvSpPr>
        <p:spPr>
          <a:xfrm>
            <a:off x="3678797" y="3899225"/>
            <a:ext cx="248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Escenario optimista:</a:t>
            </a:r>
          </a:p>
          <a:p>
            <a:pPr algn="ctr"/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100% de ejecución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BE2682F-4045-4087-A2DD-9EFC281527C5}"/>
              </a:ext>
            </a:extLst>
          </p:cNvPr>
          <p:cNvSpPr txBox="1"/>
          <p:nvPr/>
        </p:nvSpPr>
        <p:spPr>
          <a:xfrm>
            <a:off x="6138022" y="3894600"/>
            <a:ext cx="226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Escenario base: </a:t>
            </a:r>
          </a:p>
          <a:p>
            <a:pPr algn="ctr"/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90% de ejecución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2FEEEEF0-45B3-48C1-AD70-22FBDA88FBA1}"/>
              </a:ext>
            </a:extLst>
          </p:cNvPr>
          <p:cNvGrpSpPr/>
          <p:nvPr/>
        </p:nvGrpSpPr>
        <p:grpSpPr>
          <a:xfrm>
            <a:off x="5087058" y="2035793"/>
            <a:ext cx="2022767" cy="1308790"/>
            <a:chOff x="4682003" y="1938842"/>
            <a:chExt cx="2022767" cy="1308790"/>
          </a:xfrm>
        </p:grpSpPr>
        <p:sp>
          <p:nvSpPr>
            <p:cNvPr id="25" name="Flecha: a la derecha 24">
              <a:extLst>
                <a:ext uri="{FF2B5EF4-FFF2-40B4-BE49-F238E27FC236}">
                  <a16:creationId xmlns:a16="http://schemas.microsoft.com/office/drawing/2014/main" id="{2E7D8AED-86E8-4C29-B981-CFC095650175}"/>
                </a:ext>
              </a:extLst>
            </p:cNvPr>
            <p:cNvSpPr/>
            <p:nvPr/>
          </p:nvSpPr>
          <p:spPr>
            <a:xfrm rot="16200000">
              <a:off x="5038992" y="1581853"/>
              <a:ext cx="1308790" cy="2022767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D8BD42C6-4D65-4B33-91AD-5ADD1138696F}"/>
                </a:ext>
              </a:extLst>
            </p:cNvPr>
            <p:cNvSpPr txBox="1"/>
            <p:nvPr/>
          </p:nvSpPr>
          <p:spPr>
            <a:xfrm>
              <a:off x="5147563" y="2276003"/>
              <a:ext cx="10806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</a:rPr>
                <a:t>7,8%</a:t>
              </a:r>
            </a:p>
            <a:p>
              <a:pPr algn="ctr"/>
              <a:r>
                <a:rPr lang="es-CL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</a:rPr>
                <a:t>anual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0B136A9D-AA50-446A-8302-BA1776E56C30}"/>
              </a:ext>
            </a:extLst>
          </p:cNvPr>
          <p:cNvGrpSpPr/>
          <p:nvPr/>
        </p:nvGrpSpPr>
        <p:grpSpPr>
          <a:xfrm>
            <a:off x="6250762" y="4613443"/>
            <a:ext cx="2022767" cy="1308788"/>
            <a:chOff x="5693387" y="4442388"/>
            <a:chExt cx="2022767" cy="1308788"/>
          </a:xfrm>
        </p:grpSpPr>
        <p:sp>
          <p:nvSpPr>
            <p:cNvPr id="28" name="Flecha: a la derecha 27">
              <a:extLst>
                <a:ext uri="{FF2B5EF4-FFF2-40B4-BE49-F238E27FC236}">
                  <a16:creationId xmlns:a16="http://schemas.microsoft.com/office/drawing/2014/main" id="{856A48D0-6FD3-433D-B6E8-D16585ADCCEB}"/>
                </a:ext>
              </a:extLst>
            </p:cNvPr>
            <p:cNvSpPr/>
            <p:nvPr/>
          </p:nvSpPr>
          <p:spPr>
            <a:xfrm rot="16200000">
              <a:off x="6050377" y="4085398"/>
              <a:ext cx="1308788" cy="2022767"/>
            </a:xfrm>
            <a:prstGeom prst="rightArrow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6F9E19C3-5D9F-4B03-9FB5-E517E52F1683}"/>
                </a:ext>
              </a:extLst>
            </p:cNvPr>
            <p:cNvSpPr txBox="1"/>
            <p:nvPr/>
          </p:nvSpPr>
          <p:spPr>
            <a:xfrm>
              <a:off x="6158947" y="4767232"/>
              <a:ext cx="10806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</a:rPr>
                <a:t>4,4%</a:t>
              </a:r>
            </a:p>
            <a:p>
              <a:pPr algn="ctr"/>
              <a:r>
                <a:rPr lang="es-CL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</a:rPr>
                <a:t>anual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7822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A5197CF-97F3-465A-BD52-3BDDC523BA19}"/>
              </a:ext>
            </a:extLst>
          </p:cNvPr>
          <p:cNvSpPr txBox="1">
            <a:spLocks/>
          </p:cNvSpPr>
          <p:nvPr/>
        </p:nvSpPr>
        <p:spPr>
          <a:xfrm>
            <a:off x="463775" y="1267579"/>
            <a:ext cx="11252655" cy="5539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La </a:t>
            </a: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inversión total en construcción crecerá en torno a 8% anual </a:t>
            </a: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(versus caída de 12% estimada para 2020) por</a:t>
            </a: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múltiples factores: menor base de comparación, políticas económicas, mejores expectativas de empresarios y menos confinamiento.</a:t>
            </a:r>
            <a:endParaRPr lang="es-CL" sz="18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4E0016-6AF6-4968-924C-91970518F910}"/>
              </a:ext>
            </a:extLst>
          </p:cNvPr>
          <p:cNvSpPr txBox="1"/>
          <p:nvPr/>
        </p:nvSpPr>
        <p:spPr>
          <a:xfrm>
            <a:off x="70018" y="352915"/>
            <a:ext cx="1205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anose="020B0606020202030204" pitchFamily="34" charset="0"/>
              </a:rPr>
              <a:t>PROYECCIONES </a:t>
            </a: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Black" panose="020B0A04020102020204" pitchFamily="34" charset="0"/>
              </a:rPr>
              <a:t>2021</a:t>
            </a: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anose="020B0606020202030204" pitchFamily="34" charset="0"/>
              </a:rPr>
              <a:t> / </a:t>
            </a: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Black" panose="020B0A04020102020204" pitchFamily="34" charset="0"/>
              </a:rPr>
              <a:t>INVERSIÓN EN CONSTRUCCIÓN: 8,1%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0" name="Imagen 33" descr="logo cchs fondo azul.psd">
            <a:extLst>
              <a:ext uri="{FF2B5EF4-FFF2-40B4-BE49-F238E27FC236}">
                <a16:creationId xmlns:a16="http://schemas.microsoft.com/office/drawing/2014/main" id="{2FC4070D-ECE0-4027-8001-E5DFF9090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2FA6E92A-5A14-4F1A-B69B-39BD81A048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576275"/>
              </p:ext>
            </p:extLst>
          </p:nvPr>
        </p:nvGraphicFramePr>
        <p:xfrm>
          <a:off x="2647688" y="1946179"/>
          <a:ext cx="7009877" cy="4169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C76F7431-2934-4A11-B339-8BDA236EF23A}"/>
              </a:ext>
            </a:extLst>
          </p:cNvPr>
          <p:cNvSpPr txBox="1"/>
          <p:nvPr/>
        </p:nvSpPr>
        <p:spPr>
          <a:xfrm>
            <a:off x="3620021" y="3110490"/>
            <a:ext cx="488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2,3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D5C9684-8369-4977-BAFF-00B7417FA275}"/>
              </a:ext>
            </a:extLst>
          </p:cNvPr>
          <p:cNvSpPr txBox="1"/>
          <p:nvPr/>
        </p:nvSpPr>
        <p:spPr>
          <a:xfrm>
            <a:off x="5263015" y="2673994"/>
            <a:ext cx="4885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5,7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9E938FF-6EFE-4845-85C8-9905893FE72C}"/>
              </a:ext>
            </a:extLst>
          </p:cNvPr>
          <p:cNvSpPr txBox="1"/>
          <p:nvPr/>
        </p:nvSpPr>
        <p:spPr>
          <a:xfrm>
            <a:off x="6737903" y="5423773"/>
            <a:ext cx="7223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-12,2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F83A67A-1495-4C48-9F9D-E0CCD4DE8C9C}"/>
              </a:ext>
            </a:extLst>
          </p:cNvPr>
          <p:cNvSpPr txBox="1"/>
          <p:nvPr/>
        </p:nvSpPr>
        <p:spPr>
          <a:xfrm>
            <a:off x="8459233" y="2338402"/>
            <a:ext cx="4885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8,1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7CFA20D-2195-4061-AFD7-CAD93A6D5CC8}"/>
              </a:ext>
            </a:extLst>
          </p:cNvPr>
          <p:cNvSpPr txBox="1"/>
          <p:nvPr/>
        </p:nvSpPr>
        <p:spPr>
          <a:xfrm>
            <a:off x="3634635" y="3550617"/>
            <a:ext cx="488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E5D20B3-B74E-45BA-B92B-12A775B40E4E}"/>
              </a:ext>
            </a:extLst>
          </p:cNvPr>
          <p:cNvSpPr txBox="1"/>
          <p:nvPr/>
        </p:nvSpPr>
        <p:spPr>
          <a:xfrm>
            <a:off x="3636723" y="3401137"/>
            <a:ext cx="488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8DDACD8-6A24-44A8-83E5-5281CE96045E}"/>
              </a:ext>
            </a:extLst>
          </p:cNvPr>
          <p:cNvSpPr txBox="1"/>
          <p:nvPr/>
        </p:nvSpPr>
        <p:spPr>
          <a:xfrm>
            <a:off x="5249623" y="2967621"/>
            <a:ext cx="488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97CB69D-057B-4BB1-9BAE-C65097373564}"/>
              </a:ext>
            </a:extLst>
          </p:cNvPr>
          <p:cNvSpPr txBox="1"/>
          <p:nvPr/>
        </p:nvSpPr>
        <p:spPr>
          <a:xfrm>
            <a:off x="5249623" y="3134698"/>
            <a:ext cx="488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FFDF22E-02B9-4BA0-9B6B-7809F7474854}"/>
              </a:ext>
            </a:extLst>
          </p:cNvPr>
          <p:cNvSpPr txBox="1"/>
          <p:nvPr/>
        </p:nvSpPr>
        <p:spPr>
          <a:xfrm>
            <a:off x="6856741" y="4220246"/>
            <a:ext cx="488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-6,8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1A7E421-A693-496B-ACDB-AAAD23AD1293}"/>
              </a:ext>
            </a:extLst>
          </p:cNvPr>
          <p:cNvSpPr txBox="1"/>
          <p:nvPr/>
        </p:nvSpPr>
        <p:spPr>
          <a:xfrm>
            <a:off x="8468556" y="2945510"/>
            <a:ext cx="488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5,8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B06B603-BB33-4D76-B698-CB0FE6DEA578}"/>
              </a:ext>
            </a:extLst>
          </p:cNvPr>
          <p:cNvSpPr txBox="1"/>
          <p:nvPr/>
        </p:nvSpPr>
        <p:spPr>
          <a:xfrm>
            <a:off x="6856738" y="4417586"/>
            <a:ext cx="488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-5,3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5324806-A41A-493B-9050-5346F3F74D3F}"/>
              </a:ext>
            </a:extLst>
          </p:cNvPr>
          <p:cNvSpPr txBox="1"/>
          <p:nvPr/>
        </p:nvSpPr>
        <p:spPr>
          <a:xfrm>
            <a:off x="8467942" y="2771344"/>
            <a:ext cx="488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</a:t>
            </a:r>
          </a:p>
        </p:txBody>
      </p:sp>
    </p:spTree>
    <p:extLst>
      <p:ext uri="{BB962C8B-B14F-4D97-AF65-F5344CB8AC3E}">
        <p14:creationId xmlns:p14="http://schemas.microsoft.com/office/powerpoint/2010/main" val="739749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3 Rectángulo">
            <a:extLst>
              <a:ext uri="{FF2B5EF4-FFF2-40B4-BE49-F238E27FC236}">
                <a16:creationId xmlns:a16="http://schemas.microsoft.com/office/drawing/2014/main" id="{44869125-C2B6-47B0-AA6B-417F334C8AA3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5708E3-666C-4622-AA8A-7F3628D8EDED}"/>
              </a:ext>
            </a:extLst>
          </p:cNvPr>
          <p:cNvSpPr txBox="1"/>
          <p:nvPr/>
        </p:nvSpPr>
        <p:spPr>
          <a:xfrm>
            <a:off x="3623388" y="1047052"/>
            <a:ext cx="49596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Ocupados y tasa de desempleo en la construcción</a:t>
            </a:r>
          </a:p>
          <a:p>
            <a:pPr algn="ctr"/>
            <a:r>
              <a:rPr lang="es-E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(Miles de trabajadores, en porcentaje)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80C44A-48FC-4C87-A350-940D96A7F4F8}"/>
              </a:ext>
            </a:extLst>
          </p:cNvPr>
          <p:cNvSpPr txBox="1"/>
          <p:nvPr/>
        </p:nvSpPr>
        <p:spPr>
          <a:xfrm>
            <a:off x="70018" y="6105308"/>
            <a:ext cx="7205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Fuente:</a:t>
            </a:r>
            <a:r>
              <a:rPr lang="es-C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CChC en base a estadísticas del INE.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131A4C9-C4DF-4488-9F76-871F71352595}"/>
              </a:ext>
            </a:extLst>
          </p:cNvPr>
          <p:cNvSpPr txBox="1"/>
          <p:nvPr/>
        </p:nvSpPr>
        <p:spPr>
          <a:xfrm>
            <a:off x="70018" y="364272"/>
            <a:ext cx="1205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anose="020B0606020202030204" pitchFamily="34" charset="0"/>
              </a:rPr>
              <a:t>PROYECCIONES </a:t>
            </a: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Black" panose="020B0A04020102020204" pitchFamily="34" charset="0"/>
              </a:rPr>
              <a:t>2021</a:t>
            </a: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anose="020B0606020202030204" pitchFamily="34" charset="0"/>
              </a:rPr>
              <a:t> / </a:t>
            </a:r>
            <a:r>
              <a:rPr lang="es-CL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Black" panose="020B0A04020102020204" pitchFamily="34" charset="0"/>
              </a:rPr>
              <a:t>EMPLEO SECTORIAL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9CFCD6B-3CED-45F5-9A10-68A9C68FDE7C}"/>
              </a:ext>
            </a:extLst>
          </p:cNvPr>
          <p:cNvSpPr txBox="1">
            <a:spLocks/>
          </p:cNvSpPr>
          <p:nvPr/>
        </p:nvSpPr>
        <p:spPr>
          <a:xfrm>
            <a:off x="460273" y="5800368"/>
            <a:ext cx="11177010" cy="496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ES" sz="18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Imagen 33" descr="logo cchs fondo azul.psd">
            <a:extLst>
              <a:ext uri="{FF2B5EF4-FFF2-40B4-BE49-F238E27FC236}">
                <a16:creationId xmlns:a16="http://schemas.microsoft.com/office/drawing/2014/main" id="{B88B89B5-25C6-4EFC-B86E-971C6DD0A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48A05F0D-B1CA-4E46-9C63-CB43199114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0386682"/>
              </p:ext>
            </p:extLst>
          </p:nvPr>
        </p:nvGraphicFramePr>
        <p:xfrm>
          <a:off x="2307768" y="1901849"/>
          <a:ext cx="7576457" cy="3845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2FF5E41-2B65-4736-9F2C-6B7C063B8C78}"/>
              </a:ext>
            </a:extLst>
          </p:cNvPr>
          <p:cNvCxnSpPr>
            <a:cxnSpLocks/>
          </p:cNvCxnSpPr>
          <p:nvPr/>
        </p:nvCxnSpPr>
        <p:spPr>
          <a:xfrm>
            <a:off x="9419155" y="4382941"/>
            <a:ext cx="621360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499DAE8A-4E84-458F-93DC-D8492B38723B}"/>
              </a:ext>
            </a:extLst>
          </p:cNvPr>
          <p:cNvSpPr/>
          <p:nvPr/>
        </p:nvSpPr>
        <p:spPr>
          <a:xfrm>
            <a:off x="9387371" y="4360970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1D7C2179-F1E0-419B-9755-B6E7ECA65D2D}"/>
              </a:ext>
            </a:extLst>
          </p:cNvPr>
          <p:cNvSpPr/>
          <p:nvPr/>
        </p:nvSpPr>
        <p:spPr>
          <a:xfrm>
            <a:off x="10151682" y="3963578"/>
            <a:ext cx="964173" cy="8660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2" name="CuadroTexto 5">
            <a:extLst>
              <a:ext uri="{FF2B5EF4-FFF2-40B4-BE49-F238E27FC236}">
                <a16:creationId xmlns:a16="http://schemas.microsoft.com/office/drawing/2014/main" id="{8FBCD8F6-6C3A-4EE4-AE23-AF02DA4FF56E}"/>
              </a:ext>
            </a:extLst>
          </p:cNvPr>
          <p:cNvSpPr txBox="1"/>
          <p:nvPr/>
        </p:nvSpPr>
        <p:spPr>
          <a:xfrm>
            <a:off x="10212560" y="4183019"/>
            <a:ext cx="838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10,4%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50069D19-7F30-4C73-9077-B17F830C8352}"/>
              </a:ext>
            </a:extLst>
          </p:cNvPr>
          <p:cNvSpPr/>
          <p:nvPr/>
        </p:nvSpPr>
        <p:spPr>
          <a:xfrm>
            <a:off x="9393721" y="2138470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F1A9307-0D09-4326-A017-2B8CDDBA2D54}"/>
              </a:ext>
            </a:extLst>
          </p:cNvPr>
          <p:cNvSpPr/>
          <p:nvPr/>
        </p:nvSpPr>
        <p:spPr>
          <a:xfrm>
            <a:off x="10158032" y="1741078"/>
            <a:ext cx="964173" cy="8660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6" name="CuadroTexto 5">
            <a:extLst>
              <a:ext uri="{FF2B5EF4-FFF2-40B4-BE49-F238E27FC236}">
                <a16:creationId xmlns:a16="http://schemas.microsoft.com/office/drawing/2014/main" id="{98F552E3-896F-4612-84D6-5A0C6A47A8E5}"/>
              </a:ext>
            </a:extLst>
          </p:cNvPr>
          <p:cNvSpPr txBox="1"/>
          <p:nvPr/>
        </p:nvSpPr>
        <p:spPr>
          <a:xfrm>
            <a:off x="10155409" y="1960519"/>
            <a:ext cx="964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792.000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44D42C1-CC94-486F-ADE0-A7A2C20267B0}"/>
              </a:ext>
            </a:extLst>
          </p:cNvPr>
          <p:cNvSpPr/>
          <p:nvPr/>
        </p:nvSpPr>
        <p:spPr>
          <a:xfrm>
            <a:off x="9477540" y="2006600"/>
            <a:ext cx="212560" cy="17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928BE2B-813F-4E67-885F-FF26D8E3D2BB}"/>
              </a:ext>
            </a:extLst>
          </p:cNvPr>
          <p:cNvCxnSpPr>
            <a:cxnSpLocks/>
          </p:cNvCxnSpPr>
          <p:nvPr/>
        </p:nvCxnSpPr>
        <p:spPr>
          <a:xfrm>
            <a:off x="9425505" y="2160441"/>
            <a:ext cx="62136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127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192000" cy="6875418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17950" y="6414617"/>
            <a:ext cx="1989822" cy="348868"/>
          </a:xfrm>
          <a:prstGeom prst="rect">
            <a:avLst/>
          </a:prstGeom>
          <a:noFill/>
        </p:spPr>
        <p:txBody>
          <a:bodyPr wrap="square" lIns="121911" tIns="60955" rIns="121911" bIns="6095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Enero 2021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2B4DA2-5E00-4C65-872F-410CE556FE0C}"/>
              </a:ext>
            </a:extLst>
          </p:cNvPr>
          <p:cNvSpPr txBox="1"/>
          <p:nvPr/>
        </p:nvSpPr>
        <p:spPr>
          <a:xfrm>
            <a:off x="-186320" y="2640228"/>
            <a:ext cx="12054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SECTOR CONSTRUCCIÓN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b="1" dirty="0">
                <a:solidFill>
                  <a:prstClr val="white"/>
                </a:solidFill>
                <a:latin typeface="Arial Black" panose="020B0A04020102020204" pitchFamily="34" charset="0"/>
              </a:rPr>
              <a:t>BALANCE 2020 – PROYECCIONES 2021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32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n 33" descr="logo cchs fondo azul.psd">
            <a:extLst>
              <a:ext uri="{FF2B5EF4-FFF2-40B4-BE49-F238E27FC236}">
                <a16:creationId xmlns:a16="http://schemas.microsoft.com/office/drawing/2014/main" id="{FF057744-16D8-466D-92EB-86EDC11DA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848" y="6280727"/>
            <a:ext cx="1286875" cy="348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282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D77CD5C-694D-4FBE-B13A-76C1C3E5D549}"/>
              </a:ext>
            </a:extLst>
          </p:cNvPr>
          <p:cNvSpPr txBox="1"/>
          <p:nvPr/>
        </p:nvSpPr>
        <p:spPr>
          <a:xfrm>
            <a:off x="3291370" y="225320"/>
            <a:ext cx="560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DE MAYO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s-ES" sz="17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281ABE98-07D7-4927-AC62-4D51AA2F4B13}"/>
              </a:ext>
            </a:extLst>
          </p:cNvPr>
          <p:cNvGrpSpPr/>
          <p:nvPr/>
        </p:nvGrpSpPr>
        <p:grpSpPr>
          <a:xfrm>
            <a:off x="3233054" y="594652"/>
            <a:ext cx="6025308" cy="5569401"/>
            <a:chOff x="4985657" y="651265"/>
            <a:chExt cx="5034643" cy="517025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44B4114-7A27-449A-BBC4-62AEE8092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873" t="10611" r="22857" b="14354"/>
            <a:stretch/>
          </p:blipFill>
          <p:spPr>
            <a:xfrm>
              <a:off x="4988637" y="675622"/>
              <a:ext cx="5031663" cy="5145900"/>
            </a:xfrm>
            <a:prstGeom prst="rect">
              <a:avLst/>
            </a:prstGeom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9020F700-FFA8-408D-B2EC-ECAD513A6F33}"/>
                </a:ext>
              </a:extLst>
            </p:cNvPr>
            <p:cNvSpPr/>
            <p:nvPr/>
          </p:nvSpPr>
          <p:spPr>
            <a:xfrm>
              <a:off x="4985657" y="651265"/>
              <a:ext cx="3914973" cy="328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A47DA7B0-5C44-4322-9AED-5393E94475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18" t="20635" r="21161" b="28572"/>
          <a:stretch/>
        </p:blipFill>
        <p:spPr>
          <a:xfrm>
            <a:off x="3233053" y="963984"/>
            <a:ext cx="4685321" cy="29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2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D26F86B7-1131-4738-87A9-0A5640DE25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3811329"/>
              </p:ext>
            </p:extLst>
          </p:nvPr>
        </p:nvGraphicFramePr>
        <p:xfrm>
          <a:off x="2547705" y="1711344"/>
          <a:ext cx="7079768" cy="4162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A25F0EDA-AF79-48C5-A9CD-35DB025AF2FA}"/>
              </a:ext>
            </a:extLst>
          </p:cNvPr>
          <p:cNvSpPr txBox="1"/>
          <p:nvPr/>
        </p:nvSpPr>
        <p:spPr>
          <a:xfrm>
            <a:off x="3291370" y="755303"/>
            <a:ext cx="56092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afectada por medidas de cuarentena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(afectados/población total de Chile)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2212AD89-3016-40DA-93B5-8282BC8D93C1}"/>
              </a:ext>
            </a:extLst>
          </p:cNvPr>
          <p:cNvCxnSpPr>
            <a:cxnSpLocks/>
          </p:cNvCxnSpPr>
          <p:nvPr/>
        </p:nvCxnSpPr>
        <p:spPr>
          <a:xfrm>
            <a:off x="8966200" y="2010232"/>
            <a:ext cx="67431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E41AFDE7-E540-4F4A-A2CB-0A36894788C6}"/>
              </a:ext>
            </a:extLst>
          </p:cNvPr>
          <p:cNvSpPr/>
          <p:nvPr/>
        </p:nvSpPr>
        <p:spPr>
          <a:xfrm>
            <a:off x="8957734" y="1986305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BE535D1F-BE89-41C3-A635-8312DD5B43B6}"/>
              </a:ext>
            </a:extLst>
          </p:cNvPr>
          <p:cNvCxnSpPr>
            <a:cxnSpLocks/>
          </p:cNvCxnSpPr>
          <p:nvPr/>
        </p:nvCxnSpPr>
        <p:spPr>
          <a:xfrm>
            <a:off x="8956675" y="3543757"/>
            <a:ext cx="67431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C518E47A-CD43-4CFE-9966-181512E8C1CF}"/>
              </a:ext>
            </a:extLst>
          </p:cNvPr>
          <p:cNvSpPr/>
          <p:nvPr/>
        </p:nvSpPr>
        <p:spPr>
          <a:xfrm>
            <a:off x="8948209" y="3519830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C2ADD66-52E3-445B-9227-968E7840B23A}"/>
              </a:ext>
            </a:extLst>
          </p:cNvPr>
          <p:cNvSpPr/>
          <p:nvPr/>
        </p:nvSpPr>
        <p:spPr>
          <a:xfrm>
            <a:off x="9834941" y="1565665"/>
            <a:ext cx="964173" cy="866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7" name="CuadroTexto 5">
            <a:extLst>
              <a:ext uri="{FF2B5EF4-FFF2-40B4-BE49-F238E27FC236}">
                <a16:creationId xmlns:a16="http://schemas.microsoft.com/office/drawing/2014/main" id="{11733943-2F65-45EC-A9EB-E14233E7E28F}"/>
              </a:ext>
            </a:extLst>
          </p:cNvPr>
          <p:cNvSpPr txBox="1"/>
          <p:nvPr/>
        </p:nvSpPr>
        <p:spPr>
          <a:xfrm>
            <a:off x="9929870" y="1802187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98%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CCE0103-01F2-4C40-B52D-EAE4F4A85604}"/>
              </a:ext>
            </a:extLst>
          </p:cNvPr>
          <p:cNvSpPr/>
          <p:nvPr/>
        </p:nvSpPr>
        <p:spPr>
          <a:xfrm>
            <a:off x="9826476" y="3081203"/>
            <a:ext cx="964173" cy="866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1" name="CuadroTexto 5">
            <a:extLst>
              <a:ext uri="{FF2B5EF4-FFF2-40B4-BE49-F238E27FC236}">
                <a16:creationId xmlns:a16="http://schemas.microsoft.com/office/drawing/2014/main" id="{5F08C159-25E3-4ACC-A7CA-9C5282D7E872}"/>
              </a:ext>
            </a:extLst>
          </p:cNvPr>
          <p:cNvSpPr txBox="1"/>
          <p:nvPr/>
        </p:nvSpPr>
        <p:spPr>
          <a:xfrm>
            <a:off x="9921405" y="3317725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54%</a:t>
            </a:r>
          </a:p>
        </p:txBody>
      </p:sp>
    </p:spTree>
    <p:extLst>
      <p:ext uri="{BB962C8B-B14F-4D97-AF65-F5344CB8AC3E}">
        <p14:creationId xmlns:p14="http://schemas.microsoft.com/office/powerpoint/2010/main" val="827519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153BF68-ED28-4195-BFF9-7B13B816A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312244"/>
              </p:ext>
            </p:extLst>
          </p:nvPr>
        </p:nvGraphicFramePr>
        <p:xfrm>
          <a:off x="2641600" y="1912820"/>
          <a:ext cx="6714836" cy="406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81561E2-4FFC-4E05-A3F0-DCF649F81309}"/>
              </a:ext>
            </a:extLst>
          </p:cNvPr>
          <p:cNvSpPr txBox="1"/>
          <p:nvPr/>
        </p:nvSpPr>
        <p:spPr>
          <a:xfrm>
            <a:off x="3291370" y="755303"/>
            <a:ext cx="56092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PIB afectado por medidas de cuarentena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 respecto del valor agregado total de Chile)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F157A37E-6DAF-4734-BE60-72BE00BBEC3F}"/>
              </a:ext>
            </a:extLst>
          </p:cNvPr>
          <p:cNvCxnSpPr/>
          <p:nvPr/>
        </p:nvCxnSpPr>
        <p:spPr>
          <a:xfrm flipH="1" flipV="1">
            <a:off x="8474068" y="2951231"/>
            <a:ext cx="3498" cy="2533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27CAF4BD-A05D-481C-A9A7-CD95C2FB7637}"/>
              </a:ext>
            </a:extLst>
          </p:cNvPr>
          <p:cNvSpPr/>
          <p:nvPr/>
        </p:nvSpPr>
        <p:spPr>
          <a:xfrm>
            <a:off x="8456289" y="3198856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66C092C-A099-4170-9156-4F15C0BF58A5}"/>
              </a:ext>
            </a:extLst>
          </p:cNvPr>
          <p:cNvSpPr txBox="1"/>
          <p:nvPr/>
        </p:nvSpPr>
        <p:spPr>
          <a:xfrm>
            <a:off x="9394369" y="2007741"/>
            <a:ext cx="1959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A007C7C-D48B-4A0F-9876-78FAFF914093}"/>
              </a:ext>
            </a:extLst>
          </p:cNvPr>
          <p:cNvSpPr/>
          <p:nvPr/>
        </p:nvSpPr>
        <p:spPr>
          <a:xfrm>
            <a:off x="7997678" y="2018631"/>
            <a:ext cx="964173" cy="866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A449F442-7BCD-4DF4-83E4-83636B41D4A1}"/>
              </a:ext>
            </a:extLst>
          </p:cNvPr>
          <p:cNvSpPr txBox="1"/>
          <p:nvPr/>
        </p:nvSpPr>
        <p:spPr>
          <a:xfrm>
            <a:off x="8092607" y="2255153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65%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53224EB-32A5-497B-9C8D-CD77E062B35D}"/>
              </a:ext>
            </a:extLst>
          </p:cNvPr>
          <p:cNvSpPr txBox="1"/>
          <p:nvPr/>
        </p:nvSpPr>
        <p:spPr>
          <a:xfrm>
            <a:off x="149887" y="6105308"/>
            <a:ext cx="4736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 en base a estadísticas del Banco Central de Chile. </a:t>
            </a:r>
          </a:p>
        </p:txBody>
      </p:sp>
    </p:spTree>
    <p:extLst>
      <p:ext uri="{BB962C8B-B14F-4D97-AF65-F5344CB8AC3E}">
        <p14:creationId xmlns:p14="http://schemas.microsoft.com/office/powerpoint/2010/main" val="3724811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124B82-49B7-483C-95DE-319EE198DF6B}"/>
              </a:ext>
            </a:extLst>
          </p:cNvPr>
          <p:cNvSpPr txBox="1"/>
          <p:nvPr/>
        </p:nvSpPr>
        <p:spPr>
          <a:xfrm>
            <a:off x="2508195" y="755303"/>
            <a:ext cx="71899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y viviendas paralizados por medidas de cuarentena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proyectos – </a:t>
            </a:r>
            <a:r>
              <a:rPr lang="es-ES" sz="1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viviendas)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EFF4D74-82B7-4FD6-A960-4E52AD09AFC9}"/>
              </a:ext>
            </a:extLst>
          </p:cNvPr>
          <p:cNvGrpSpPr/>
          <p:nvPr/>
        </p:nvGrpSpPr>
        <p:grpSpPr>
          <a:xfrm>
            <a:off x="327886" y="1535105"/>
            <a:ext cx="10443590" cy="4516583"/>
            <a:chOff x="327886" y="1535105"/>
            <a:chExt cx="10443590" cy="4516583"/>
          </a:xfrm>
        </p:grpSpPr>
        <p:graphicFrame>
          <p:nvGraphicFramePr>
            <p:cNvPr id="5" name="Gráfico 4">
              <a:extLst>
                <a:ext uri="{FF2B5EF4-FFF2-40B4-BE49-F238E27FC236}">
                  <a16:creationId xmlns:a16="http://schemas.microsoft.com/office/drawing/2014/main" id="{F6D2452A-5289-4DCB-8791-12BF84C417B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17847851"/>
                </p:ext>
              </p:extLst>
            </p:nvPr>
          </p:nvGraphicFramePr>
          <p:xfrm>
            <a:off x="327886" y="1535105"/>
            <a:ext cx="10443590" cy="45165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669DE9C2-69E4-4C4F-A05A-1D5D23917FEF}"/>
                </a:ext>
              </a:extLst>
            </p:cNvPr>
            <p:cNvSpPr txBox="1"/>
            <p:nvPr/>
          </p:nvSpPr>
          <p:spPr>
            <a:xfrm>
              <a:off x="1437651" y="2131750"/>
              <a:ext cx="205970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L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N°</a:t>
              </a:r>
              <a:r>
                <a:rPr lang="es-CL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proyectos en comunas fase 1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99603E1-FF8B-4266-98A6-220431FF11CF}"/>
                </a:ext>
              </a:extLst>
            </p:cNvPr>
            <p:cNvSpPr txBox="1"/>
            <p:nvPr/>
          </p:nvSpPr>
          <p:spPr>
            <a:xfrm>
              <a:off x="3860653" y="2138642"/>
              <a:ext cx="205970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L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N°</a:t>
              </a:r>
              <a:r>
                <a:rPr lang="es-CL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viviendas paralizadas</a:t>
              </a:r>
            </a:p>
          </p:txBody>
        </p:sp>
      </p:grp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53D0A8E-9F86-4793-9F31-FD31127AAF4D}"/>
              </a:ext>
            </a:extLst>
          </p:cNvPr>
          <p:cNvCxnSpPr/>
          <p:nvPr/>
        </p:nvCxnSpPr>
        <p:spPr>
          <a:xfrm flipH="1" flipV="1">
            <a:off x="9800127" y="2095396"/>
            <a:ext cx="3498" cy="2533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00124F15-334D-487D-B5AD-3CEB190E10B9}"/>
              </a:ext>
            </a:extLst>
          </p:cNvPr>
          <p:cNvSpPr/>
          <p:nvPr/>
        </p:nvSpPr>
        <p:spPr>
          <a:xfrm>
            <a:off x="9923830" y="2531513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EC9AAABF-8B52-4B39-AC01-D861882C4B17}"/>
              </a:ext>
            </a:extLst>
          </p:cNvPr>
          <p:cNvSpPr/>
          <p:nvPr/>
        </p:nvSpPr>
        <p:spPr>
          <a:xfrm>
            <a:off x="9778997" y="2343021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118135B-6914-456E-889C-7A924F624552}"/>
              </a:ext>
            </a:extLst>
          </p:cNvPr>
          <p:cNvSpPr/>
          <p:nvPr/>
        </p:nvSpPr>
        <p:spPr>
          <a:xfrm>
            <a:off x="10144375" y="2432505"/>
            <a:ext cx="551779" cy="144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409C319D-C8EE-4958-A161-9413C72606E8}"/>
              </a:ext>
            </a:extLst>
          </p:cNvPr>
          <p:cNvCxnSpPr>
            <a:cxnSpLocks/>
            <a:stCxn id="26" idx="6"/>
          </p:cNvCxnSpPr>
          <p:nvPr/>
        </p:nvCxnSpPr>
        <p:spPr>
          <a:xfrm>
            <a:off x="9969549" y="2554373"/>
            <a:ext cx="80192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D721A574-5484-4CF1-A229-F81AEA5437DC}"/>
              </a:ext>
            </a:extLst>
          </p:cNvPr>
          <p:cNvSpPr/>
          <p:nvPr/>
        </p:nvSpPr>
        <p:spPr>
          <a:xfrm>
            <a:off x="9325731" y="1139611"/>
            <a:ext cx="964173" cy="866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1" name="CuadroTexto 5">
            <a:extLst>
              <a:ext uri="{FF2B5EF4-FFF2-40B4-BE49-F238E27FC236}">
                <a16:creationId xmlns:a16="http://schemas.microsoft.com/office/drawing/2014/main" id="{395B1AD8-E942-493A-AA5E-63F0893804BF}"/>
              </a:ext>
            </a:extLst>
          </p:cNvPr>
          <p:cNvSpPr txBox="1"/>
          <p:nvPr/>
        </p:nvSpPr>
        <p:spPr>
          <a:xfrm>
            <a:off x="9406964" y="1376976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912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CC9055FF-7672-45EE-A3AF-EF8E94B8ED3A}"/>
              </a:ext>
            </a:extLst>
          </p:cNvPr>
          <p:cNvSpPr/>
          <p:nvPr/>
        </p:nvSpPr>
        <p:spPr>
          <a:xfrm>
            <a:off x="10871504" y="2108445"/>
            <a:ext cx="964173" cy="866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3" name="CuadroTexto 5">
            <a:extLst>
              <a:ext uri="{FF2B5EF4-FFF2-40B4-BE49-F238E27FC236}">
                <a16:creationId xmlns:a16="http://schemas.microsoft.com/office/drawing/2014/main" id="{2EB7EA9B-688B-41C7-AA31-7CB833E6CB3B}"/>
              </a:ext>
            </a:extLst>
          </p:cNvPr>
          <p:cNvSpPr txBox="1"/>
          <p:nvPr/>
        </p:nvSpPr>
        <p:spPr>
          <a:xfrm>
            <a:off x="10862477" y="2363303"/>
            <a:ext cx="9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dirty="0">
                <a:solidFill>
                  <a:schemeClr val="bg1"/>
                </a:solidFill>
                <a:latin typeface="Arial Narrow" panose="020B0606020202030204" pitchFamily="34" charset="0"/>
              </a:rPr>
              <a:t>118.159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BF8C2BF-33D4-4529-AB15-B20F3182FB96}"/>
              </a:ext>
            </a:extLst>
          </p:cNvPr>
          <p:cNvSpPr txBox="1"/>
          <p:nvPr/>
        </p:nvSpPr>
        <p:spPr>
          <a:xfrm>
            <a:off x="149886" y="6105308"/>
            <a:ext cx="3812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 en base a informes de Adimark y BMI.</a:t>
            </a:r>
          </a:p>
        </p:txBody>
      </p:sp>
    </p:spTree>
    <p:extLst>
      <p:ext uri="{BB962C8B-B14F-4D97-AF65-F5344CB8AC3E}">
        <p14:creationId xmlns:p14="http://schemas.microsoft.com/office/powerpoint/2010/main" val="3072083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124B82-49B7-483C-95DE-319EE198DF6B}"/>
              </a:ext>
            </a:extLst>
          </p:cNvPr>
          <p:cNvSpPr txBox="1"/>
          <p:nvPr/>
        </p:nvSpPr>
        <p:spPr>
          <a:xfrm>
            <a:off x="2508195" y="755303"/>
            <a:ext cx="71899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 de viviendas en el Gran Santiago</a:t>
            </a:r>
          </a:p>
          <a:p>
            <a:pPr algn="ctr"/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(miles de viviendas)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65BBADD8-B19F-4F93-93A9-D61D0C58FC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315893"/>
              </p:ext>
            </p:extLst>
          </p:nvPr>
        </p:nvGraphicFramePr>
        <p:xfrm>
          <a:off x="1404253" y="1625462"/>
          <a:ext cx="8731718" cy="4335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B318221-22F6-46D1-AEC5-940834094BA9}"/>
              </a:ext>
            </a:extLst>
          </p:cNvPr>
          <p:cNvCxnSpPr>
            <a:cxnSpLocks/>
          </p:cNvCxnSpPr>
          <p:nvPr/>
        </p:nvCxnSpPr>
        <p:spPr>
          <a:xfrm>
            <a:off x="9032870" y="4915360"/>
            <a:ext cx="74930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BFF7C45B-A137-419F-A34F-1A8B52EEEE91}"/>
              </a:ext>
            </a:extLst>
          </p:cNvPr>
          <p:cNvSpPr/>
          <p:nvPr/>
        </p:nvSpPr>
        <p:spPr>
          <a:xfrm>
            <a:off x="9024404" y="4891433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ED545AD6-F83D-43CC-A7BE-BECFC133B598}"/>
              </a:ext>
            </a:extLst>
          </p:cNvPr>
          <p:cNvSpPr/>
          <p:nvPr/>
        </p:nvSpPr>
        <p:spPr>
          <a:xfrm>
            <a:off x="10075129" y="2873072"/>
            <a:ext cx="653082" cy="6163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18" name="CuadroTexto 5">
            <a:extLst>
              <a:ext uri="{FF2B5EF4-FFF2-40B4-BE49-F238E27FC236}">
                <a16:creationId xmlns:a16="http://schemas.microsoft.com/office/drawing/2014/main" id="{2EE52C15-E050-44A7-8F1E-C63E0072961F}"/>
              </a:ext>
            </a:extLst>
          </p:cNvPr>
          <p:cNvSpPr txBox="1"/>
          <p:nvPr/>
        </p:nvSpPr>
        <p:spPr>
          <a:xfrm>
            <a:off x="10013392" y="2896117"/>
            <a:ext cx="767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3.320</a:t>
            </a:r>
          </a:p>
          <a:p>
            <a:pPr algn="ctr"/>
            <a:r>
              <a:rPr lang="es-CL" sz="1400" dirty="0">
                <a:solidFill>
                  <a:schemeClr val="bg1"/>
                </a:solidFill>
                <a:latin typeface="Arial Narrow" panose="020B0606020202030204" pitchFamily="34" charset="0"/>
              </a:rPr>
              <a:t>(marzo)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E69E41E9-E2AA-4EB3-B9F1-3B9F6252B4CA}"/>
              </a:ext>
            </a:extLst>
          </p:cNvPr>
          <p:cNvCxnSpPr>
            <a:cxnSpLocks/>
            <a:stCxn id="21" idx="6"/>
          </p:cNvCxnSpPr>
          <p:nvPr/>
        </p:nvCxnSpPr>
        <p:spPr>
          <a:xfrm>
            <a:off x="8301140" y="3162232"/>
            <a:ext cx="1693654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54E76C52-49E7-4259-8A2F-8302583CF4FB}"/>
              </a:ext>
            </a:extLst>
          </p:cNvPr>
          <p:cNvSpPr/>
          <p:nvPr/>
        </p:nvSpPr>
        <p:spPr>
          <a:xfrm>
            <a:off x="8255421" y="3139372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CuadroTexto 5">
            <a:extLst>
              <a:ext uri="{FF2B5EF4-FFF2-40B4-BE49-F238E27FC236}">
                <a16:creationId xmlns:a16="http://schemas.microsoft.com/office/drawing/2014/main" id="{15C69138-AE58-4B55-9419-02BF860A82BE}"/>
              </a:ext>
            </a:extLst>
          </p:cNvPr>
          <p:cNvSpPr txBox="1"/>
          <p:nvPr/>
        </p:nvSpPr>
        <p:spPr>
          <a:xfrm>
            <a:off x="9994794" y="4683511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912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0EAD079-364B-4FB2-BAB3-36C011AB9E4D}"/>
              </a:ext>
            </a:extLst>
          </p:cNvPr>
          <p:cNvCxnSpPr>
            <a:cxnSpLocks/>
          </p:cNvCxnSpPr>
          <p:nvPr/>
        </p:nvCxnSpPr>
        <p:spPr>
          <a:xfrm>
            <a:off x="10380663" y="3551358"/>
            <a:ext cx="0" cy="8364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E33D675C-7E51-4F54-AC82-06E65975159C}"/>
              </a:ext>
            </a:extLst>
          </p:cNvPr>
          <p:cNvSpPr/>
          <p:nvPr/>
        </p:nvSpPr>
        <p:spPr>
          <a:xfrm>
            <a:off x="9902675" y="4478811"/>
            <a:ext cx="964173" cy="866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4" name="CuadroTexto 5">
            <a:extLst>
              <a:ext uri="{FF2B5EF4-FFF2-40B4-BE49-F238E27FC236}">
                <a16:creationId xmlns:a16="http://schemas.microsoft.com/office/drawing/2014/main" id="{ED314ACB-FE8D-439C-B162-FAC885A5B119}"/>
              </a:ext>
            </a:extLst>
          </p:cNvPr>
          <p:cNvSpPr txBox="1"/>
          <p:nvPr/>
        </p:nvSpPr>
        <p:spPr>
          <a:xfrm>
            <a:off x="9916095" y="4511897"/>
            <a:ext cx="958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825</a:t>
            </a:r>
          </a:p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(mayo)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F73D44E-69DC-4CD4-9454-30A53761C0A6}"/>
              </a:ext>
            </a:extLst>
          </p:cNvPr>
          <p:cNvSpPr txBox="1"/>
          <p:nvPr/>
        </p:nvSpPr>
        <p:spPr>
          <a:xfrm>
            <a:off x="149887" y="6105308"/>
            <a:ext cx="287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CChC.</a:t>
            </a:r>
          </a:p>
        </p:txBody>
      </p:sp>
    </p:spTree>
    <p:extLst>
      <p:ext uri="{BB962C8B-B14F-4D97-AF65-F5344CB8AC3E}">
        <p14:creationId xmlns:p14="http://schemas.microsoft.com/office/powerpoint/2010/main" val="1340871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Final">
            <a:extLst>
              <a:ext uri="{FF2B5EF4-FFF2-40B4-BE49-F238E27FC236}">
                <a16:creationId xmlns:a16="http://schemas.microsoft.com/office/drawing/2014/main" id="{F539AAC0-75FE-4B67-8141-6DB177A3D33D}"/>
              </a:ext>
            </a:extLst>
          </p:cNvPr>
          <p:cNvPicPr/>
          <p:nvPr/>
        </p:nvPicPr>
        <p:blipFill>
          <a:blip r:embed="rId3"/>
          <a:srcRect l="63366" t="3144" r="659" b="86638"/>
          <a:stretch>
            <a:fillRect/>
          </a:stretch>
        </p:blipFill>
        <p:spPr bwMode="auto">
          <a:xfrm>
            <a:off x="10668000" y="6314808"/>
            <a:ext cx="1524000" cy="5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3 Rectángulo">
            <a:extLst>
              <a:ext uri="{FF2B5EF4-FFF2-40B4-BE49-F238E27FC236}">
                <a16:creationId xmlns:a16="http://schemas.microsoft.com/office/drawing/2014/main" id="{7F189785-37E6-43B7-958F-B146C04AD678}"/>
              </a:ext>
            </a:extLst>
          </p:cNvPr>
          <p:cNvSpPr/>
          <p:nvPr/>
        </p:nvSpPr>
        <p:spPr>
          <a:xfrm rot="5400000">
            <a:off x="5847949" y="534359"/>
            <a:ext cx="496104" cy="12192000"/>
          </a:xfrm>
          <a:prstGeom prst="rect">
            <a:avLst/>
          </a:prstGeom>
          <a:solidFill>
            <a:srgbClr val="41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1" tIns="60955" rIns="121911" bIns="609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33" descr="logo cchs fondo azul.psd">
            <a:extLst>
              <a:ext uri="{FF2B5EF4-FFF2-40B4-BE49-F238E27FC236}">
                <a16:creationId xmlns:a16="http://schemas.microsoft.com/office/drawing/2014/main" id="{C19C546A-3681-4FBC-9828-933FB29F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880" y="6515378"/>
            <a:ext cx="1025029" cy="277201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124B82-49B7-483C-95DE-319EE198DF6B}"/>
              </a:ext>
            </a:extLst>
          </p:cNvPr>
          <p:cNvSpPr txBox="1"/>
          <p:nvPr/>
        </p:nvSpPr>
        <p:spPr>
          <a:xfrm>
            <a:off x="2508195" y="755303"/>
            <a:ext cx="718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de infraestructura afectados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4F4598C4-479F-4178-9A42-F1EF03BE9A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005043"/>
              </p:ext>
            </p:extLst>
          </p:nvPr>
        </p:nvGraphicFramePr>
        <p:xfrm>
          <a:off x="2086262" y="1453080"/>
          <a:ext cx="9559637" cy="446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08C6BF0D-71E7-48A2-B0D4-559E2D439333}"/>
              </a:ext>
            </a:extLst>
          </p:cNvPr>
          <p:cNvSpPr/>
          <p:nvPr/>
        </p:nvSpPr>
        <p:spPr>
          <a:xfrm>
            <a:off x="8850144" y="1841729"/>
            <a:ext cx="2652065" cy="4284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EE942CD-A712-40BA-B13F-52ECE56958D3}"/>
              </a:ext>
            </a:extLst>
          </p:cNvPr>
          <p:cNvCxnSpPr>
            <a:cxnSpLocks/>
          </p:cNvCxnSpPr>
          <p:nvPr/>
        </p:nvCxnSpPr>
        <p:spPr>
          <a:xfrm>
            <a:off x="8816970" y="4222302"/>
            <a:ext cx="67431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3EFD72F1-EE27-4887-B1C8-34AB9FE8EA44}"/>
              </a:ext>
            </a:extLst>
          </p:cNvPr>
          <p:cNvSpPr/>
          <p:nvPr/>
        </p:nvSpPr>
        <p:spPr>
          <a:xfrm>
            <a:off x="8808504" y="4198375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CuadroTexto 5">
            <a:extLst>
              <a:ext uri="{FF2B5EF4-FFF2-40B4-BE49-F238E27FC236}">
                <a16:creationId xmlns:a16="http://schemas.microsoft.com/office/drawing/2014/main" id="{AC601A88-F7FD-41B9-AB9D-E24BA495C4B6}"/>
              </a:ext>
            </a:extLst>
          </p:cNvPr>
          <p:cNvSpPr txBox="1"/>
          <p:nvPr/>
        </p:nvSpPr>
        <p:spPr>
          <a:xfrm>
            <a:off x="9836044" y="3990453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912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09DD781C-9A6E-4A3E-AD55-11DBA622BA3A}"/>
              </a:ext>
            </a:extLst>
          </p:cNvPr>
          <p:cNvCxnSpPr>
            <a:cxnSpLocks/>
            <a:stCxn id="30" idx="6"/>
          </p:cNvCxnSpPr>
          <p:nvPr/>
        </p:nvCxnSpPr>
        <p:spPr>
          <a:xfrm>
            <a:off x="8306307" y="2468635"/>
            <a:ext cx="1170458" cy="10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29">
            <a:extLst>
              <a:ext uri="{FF2B5EF4-FFF2-40B4-BE49-F238E27FC236}">
                <a16:creationId xmlns:a16="http://schemas.microsoft.com/office/drawing/2014/main" id="{0EED30EC-0AEC-4689-A6BD-BC1640D4CF72}"/>
              </a:ext>
            </a:extLst>
          </p:cNvPr>
          <p:cNvSpPr/>
          <p:nvPr/>
        </p:nvSpPr>
        <p:spPr>
          <a:xfrm>
            <a:off x="8260588" y="2445775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CuadroTexto 5">
            <a:extLst>
              <a:ext uri="{FF2B5EF4-FFF2-40B4-BE49-F238E27FC236}">
                <a16:creationId xmlns:a16="http://schemas.microsoft.com/office/drawing/2014/main" id="{8E881AB8-8790-4778-B476-2CA9EBC5F052}"/>
              </a:ext>
            </a:extLst>
          </p:cNvPr>
          <p:cNvSpPr txBox="1"/>
          <p:nvPr/>
        </p:nvSpPr>
        <p:spPr>
          <a:xfrm>
            <a:off x="9836044" y="2237853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912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ED1D52A-CBE9-42FF-82C3-570403881D04}"/>
              </a:ext>
            </a:extLst>
          </p:cNvPr>
          <p:cNvSpPr/>
          <p:nvPr/>
        </p:nvSpPr>
        <p:spPr>
          <a:xfrm>
            <a:off x="9652304" y="2013195"/>
            <a:ext cx="964173" cy="866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33" name="CuadroTexto 5">
            <a:extLst>
              <a:ext uri="{FF2B5EF4-FFF2-40B4-BE49-F238E27FC236}">
                <a16:creationId xmlns:a16="http://schemas.microsoft.com/office/drawing/2014/main" id="{8942F7D1-1E2D-4FE2-9EDE-426DDAAF001A}"/>
              </a:ext>
            </a:extLst>
          </p:cNvPr>
          <p:cNvSpPr txBox="1"/>
          <p:nvPr/>
        </p:nvSpPr>
        <p:spPr>
          <a:xfrm>
            <a:off x="9725897" y="2257691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156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285F5A52-42DA-4483-A90C-A60A4C4EE4B7}"/>
              </a:ext>
            </a:extLst>
          </p:cNvPr>
          <p:cNvSpPr/>
          <p:nvPr/>
        </p:nvSpPr>
        <p:spPr>
          <a:xfrm>
            <a:off x="9652304" y="3775320"/>
            <a:ext cx="964173" cy="8660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400" dirty="0">
              <a:latin typeface="Arial Narrow" panose="020B0606020202030204" pitchFamily="34" charset="0"/>
            </a:endParaRPr>
          </a:p>
        </p:txBody>
      </p:sp>
      <p:sp>
        <p:nvSpPr>
          <p:cNvPr id="28" name="CuadroTexto 5">
            <a:extLst>
              <a:ext uri="{FF2B5EF4-FFF2-40B4-BE49-F238E27FC236}">
                <a16:creationId xmlns:a16="http://schemas.microsoft.com/office/drawing/2014/main" id="{3A08F2BB-07DA-4C0E-B3D0-BF79C1871932}"/>
              </a:ext>
            </a:extLst>
          </p:cNvPr>
          <p:cNvSpPr txBox="1"/>
          <p:nvPr/>
        </p:nvSpPr>
        <p:spPr>
          <a:xfrm>
            <a:off x="9739904" y="4019255"/>
            <a:ext cx="76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68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F94DD0F-127E-4FB3-89F9-DD9ECFDB5C10}"/>
              </a:ext>
            </a:extLst>
          </p:cNvPr>
          <p:cNvSpPr txBox="1"/>
          <p:nvPr/>
        </p:nvSpPr>
        <p:spPr>
          <a:xfrm>
            <a:off x="149886" y="6105308"/>
            <a:ext cx="10630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CBC y MOP. Catastro CBC solo considera proyectos de inversión sobre US$ 5 millones.</a:t>
            </a:r>
          </a:p>
        </p:txBody>
      </p:sp>
    </p:spTree>
    <p:extLst>
      <p:ext uri="{BB962C8B-B14F-4D97-AF65-F5344CB8AC3E}">
        <p14:creationId xmlns:p14="http://schemas.microsoft.com/office/powerpoint/2010/main" val="397899093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15725</TotalTime>
  <Words>2861</Words>
  <Application>Microsoft Office PowerPoint</Application>
  <PresentationFormat>Panorámica</PresentationFormat>
  <Paragraphs>326</Paragraphs>
  <Slides>37</Slides>
  <Notes>37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Arial Narrow</vt:lpstr>
      <vt:lpstr>Arial Nova Cond Light</vt:lpstr>
      <vt:lpstr>Calibri</vt:lpstr>
      <vt:lpstr>Calibri Light</vt:lpstr>
      <vt:lpstr>Courier New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Proyección</dc:title>
  <dc:creator>Byron Idrovo Aguirre</dc:creator>
  <cp:lastModifiedBy>Alejandra Eyzaguirre</cp:lastModifiedBy>
  <cp:revision>1130</cp:revision>
  <cp:lastPrinted>2021-01-04T21:36:21Z</cp:lastPrinted>
  <dcterms:created xsi:type="dcterms:W3CDTF">2019-12-10T14:44:04Z</dcterms:created>
  <dcterms:modified xsi:type="dcterms:W3CDTF">2021-01-04T23:58:24Z</dcterms:modified>
</cp:coreProperties>
</file>